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embeddedFontLst>
    <p:embeddedFont>
      <p:font typeface="Bahnschrift SemiBold" panose="020B0502040204020203" pitchFamily="34" charset="0"/>
      <p:bold r:id="rId17"/>
    </p:embeddedFont>
    <p:embeddedFont>
      <p:font typeface="Bahnschrift SemiBold Condensed" panose="020B0502040204020203" pitchFamily="34" charset="0"/>
      <p:bold r:id="rId18"/>
    </p:embeddedFont>
    <p:embeddedFont>
      <p:font typeface="Bahnschrift SemiLight Condensed" panose="020B0502040204020203" pitchFamily="34" charset="0"/>
      <p:regular r:id="rId1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D2C6"/>
    <a:srgbClr val="8BA88E"/>
    <a:srgbClr val="323E45"/>
    <a:srgbClr val="466249"/>
    <a:srgbClr val="ACC0AE"/>
    <a:srgbClr val="759778"/>
    <a:srgbClr val="7C9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0" autoAdjust="0"/>
    <p:restoredTop sz="94660"/>
  </p:normalViewPr>
  <p:slideViewPr>
    <p:cSldViewPr snapToGrid="0">
      <p:cViewPr varScale="1">
        <p:scale>
          <a:sx n="52" d="100"/>
          <a:sy n="52" d="100"/>
        </p:scale>
        <p:origin x="2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КИИ</c:v>
                </c:pt>
              </c:strCache>
            </c:strRef>
          </c:tx>
          <c:spPr>
            <a:solidFill>
              <a:srgbClr val="323E45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BA88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F63-479E-86E4-0283D901572E}"/>
              </c:ext>
            </c:extLst>
          </c:dPt>
          <c:dPt>
            <c:idx val="1"/>
            <c:invertIfNegative val="0"/>
            <c:bubble3D val="0"/>
            <c:spPr>
              <a:solidFill>
                <a:srgbClr val="46624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F63-479E-86E4-0283D901572E}"/>
              </c:ext>
            </c:extLst>
          </c:dPt>
          <c:dPt>
            <c:idx val="2"/>
            <c:invertIfNegative val="0"/>
            <c:bubble3D val="0"/>
            <c:spPr>
              <a:solidFill>
                <a:srgbClr val="323E4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F63-479E-86E4-0283D901572E}"/>
              </c:ext>
            </c:extLst>
          </c:dPt>
          <c:cat>
            <c:strRef>
              <c:f>Лист1!$A$2:$A$4</c:f>
              <c:strCache>
                <c:ptCount val="3"/>
                <c:pt idx="0">
                  <c:v>Минимальный базовый уровень защиты</c:v>
                </c:pt>
                <c:pt idx="1">
                  <c:v>Низкий уровень защищенности</c:v>
                </c:pt>
                <c:pt idx="2">
                  <c:v>Критическое состояние защиты киберугроз</c:v>
                </c:pt>
              </c:strCache>
            </c:strRef>
          </c:cat>
          <c:val>
            <c:numRef>
              <c:f>Лист1!$B$2:$B$4</c:f>
              <c:numCache>
                <c:formatCode>0%</c:formatCode>
                <c:ptCount val="3"/>
                <c:pt idx="0">
                  <c:v>0.13</c:v>
                </c:pt>
                <c:pt idx="1">
                  <c:v>0.4</c:v>
                </c:pt>
                <c:pt idx="2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F63-479E-86E4-0283D90157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9631952"/>
        <c:axId val="429659792"/>
      </c:barChart>
      <c:catAx>
        <c:axId val="429631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29659792"/>
        <c:crosses val="autoZero"/>
        <c:auto val="1"/>
        <c:lblAlgn val="ctr"/>
        <c:lblOffset val="100"/>
        <c:noMultiLvlLbl val="0"/>
      </c:catAx>
      <c:valAx>
        <c:axId val="429659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8BA88E"/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29631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CBD2C6"/>
    </a:solidFill>
    <a:ln>
      <a:noFill/>
    </a:ln>
    <a:effectLst/>
  </c:spPr>
  <c:txPr>
    <a:bodyPr/>
    <a:lstStyle/>
    <a:p>
      <a:pPr>
        <a:defRPr sz="1600"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1F160-99A6-4F25-9DCB-E0C83D0F2B0A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EDD0F-19EE-49AF-B561-89C94BE3B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080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039B4-CCD9-72F1-35BE-5C36C8E50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297433-37DD-CF43-9692-DA3D85909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E862A8-28D4-9285-D7EB-F1F2D4FA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7157-09D1-49A0-A5CA-FC8829F422FC}" type="datetime1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99A194-609A-D309-0E0E-7153E99B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A8CC48-45B2-E16D-5D62-E9B6D5CC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A65C-1CC1-4A80-A0A1-13ED9D57D7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07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B87C89-6A4E-6A32-82DB-5EFAA299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C81043-D909-55A8-E8DB-BD478D2FB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9FF782-9A49-C0B9-5E23-57D61193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4579-77D8-4BEA-A688-ED05295100BF}" type="datetime1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291C72-BD2E-C5CF-CFC6-E68F5AB1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116C89-1114-5C39-5CBB-77B377CA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A65C-1CC1-4A80-A0A1-13ED9D57D7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62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B415A83-8E00-26B1-1D0E-A4949DA10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B109415-C5A1-C7C4-93E6-F850B7510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8AFA64-E7D7-2781-E9F2-8195DE72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C07B-017C-4E9C-B1D3-F2E9C57806D5}" type="datetime1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9C2988-9E16-0E46-33C3-6E53B80C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19A534-2312-C24C-1AA4-E726EB94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A65C-1CC1-4A80-A0A1-13ED9D57D7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68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A4750-65A8-F3B3-461B-385F30632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CA6CD7-4B2D-8D3D-2FA2-964529B44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56037A-64D9-22DA-7335-C3F85EEE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5CAD-65D5-4175-9E9B-2F2E5C4C3715}" type="datetime1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52A417-B94C-ABDE-4BDB-E29B3BDA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E20FDB-A6ED-CC3F-29E2-14E860CF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A65C-1CC1-4A80-A0A1-13ED9D57D7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76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833A53-CE48-5391-9456-5ABD7285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B8B6E6-9788-3E38-964D-E135A9364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B1D02B-E0EB-966F-F9CB-04A1EB1D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1590-4596-4370-B621-9091F43EFE3D}" type="datetime1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48BFFD-6C45-C46C-DA79-5FA40ABA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3BDB3A-9C8C-35CD-670E-A9E6B0BE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A65C-1CC1-4A80-A0A1-13ED9D57D7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23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754F2-24DE-E04E-87A4-EB2549F8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EB826-EDE6-6D03-2B5A-3873F343D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B2F861-5200-917E-1CC2-7F0731B7A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075839-1A13-9213-DA99-08E98461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AC1F-8493-4787-AAED-FC011A37C6CF}" type="datetime1">
              <a:rPr lang="ru-RU" smtClean="0"/>
              <a:t>18.06.2025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EE4C6D-7D59-5DEC-2528-40C32FE9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B4216D-5D6A-8A43-D41A-3656090F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A65C-1CC1-4A80-A0A1-13ED9D57D7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29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4D567-0696-49D8-E812-30148876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357F49-237C-2E49-0CB3-7E9C559DA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7F305B-5BFD-C58B-3124-19CB41178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F0B7F4-CB88-B868-84C5-60D55B249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A149066-9E28-238C-B5A7-D60DB04D4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AE4D3FB-3763-885E-2EF1-A8DBE63B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5CF9-F2D4-403F-A299-2CABAA13E73C}" type="datetime1">
              <a:rPr lang="ru-RU" smtClean="0"/>
              <a:t>18.06.2025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0C287B3-A876-C45E-9510-4C7BA6F7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ABB1738-7989-C7FD-9A0B-ABB454BF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A65C-1CC1-4A80-A0A1-13ED9D57D7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18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89431-E9C3-E1B5-75F2-B1A656A2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8DE9CA3-13D5-1270-DED7-8425AA35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4F15-E950-45B8-AE59-738FC9DD2031}" type="datetime1">
              <a:rPr lang="ru-RU" smtClean="0"/>
              <a:t>18.06.2025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F3FC04C-6C0C-5552-CC80-4CF2FB2B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2AFC29-CA66-E82B-F848-AF288248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A65C-1CC1-4A80-A0A1-13ED9D57D7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10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F442F96-2EEC-CDC0-BCB3-95FD141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3B6B-64E3-46B9-9A2E-035CAF37A9B6}" type="datetime1">
              <a:rPr lang="ru-RU" smtClean="0"/>
              <a:t>18.06.2025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27763E-0073-BA07-53CC-42D36A0E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2298540-A8BA-6BE1-7641-4D74C1FC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A65C-1CC1-4A80-A0A1-13ED9D57D7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38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5B438-843A-4F5B-F83C-C93FF431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D6F61E-4A74-B6D3-5C1D-A56C4191F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E5035B7-EB8E-558E-F0BF-263671303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46889D-1DA6-C007-C60F-870EECFAB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DFC2-2A4F-43C6-86B5-34D8291A7882}" type="datetime1">
              <a:rPr lang="ru-RU" smtClean="0"/>
              <a:t>18.06.2025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08A1B7-9B70-DD5B-65B4-354183DB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362392-1F92-1379-EDE4-E8CA068C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A65C-1CC1-4A80-A0A1-13ED9D57D7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4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2DB82-9B28-EC84-2974-16606C35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8A9DF9-B205-51FB-E2C6-FB33F1FC2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21B18F-965E-449D-1849-5B5902303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5E85C3-3211-D853-CCBC-90092B85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A579-8C2B-4A4D-9F13-87BC818A98A4}" type="datetime1">
              <a:rPr lang="ru-RU" smtClean="0"/>
              <a:t>18.06.2025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166315-0DE6-AD22-80FB-9865E6CE9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A2EFF8-8CBC-4649-E08C-198DDD6C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A65C-1CC1-4A80-A0A1-13ED9D57D7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09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7629A-0FA4-1F94-A2B2-E46544AB3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3B39F4-7C7B-08A1-4E40-6F939E16F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C83205-188D-984F-FFD0-A9F313465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361A6-4963-4317-A775-969912E3D7F8}" type="datetime1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9722BC-0093-F9C1-8D72-31635CDFC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2BE338-7079-6221-16FB-7B796358E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BA65C-1CC1-4A80-A0A1-13ED9D57D7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29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8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AF656B5B-7B5F-E486-8C11-E242EB306444}"/>
              </a:ext>
            </a:extLst>
          </p:cNvPr>
          <p:cNvSpPr/>
          <p:nvPr/>
        </p:nvSpPr>
        <p:spPr>
          <a:xfrm>
            <a:off x="364786" y="1991259"/>
            <a:ext cx="7064815" cy="2403054"/>
          </a:xfrm>
          <a:prstGeom prst="roundRect">
            <a:avLst/>
          </a:prstGeom>
          <a:solidFill>
            <a:srgbClr val="CBD2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DE0CCB83-275A-459C-E0E1-264362AF7EC6}"/>
              </a:ext>
            </a:extLst>
          </p:cNvPr>
          <p:cNvSpPr/>
          <p:nvPr/>
        </p:nvSpPr>
        <p:spPr>
          <a:xfrm>
            <a:off x="2001416" y="323621"/>
            <a:ext cx="4418971" cy="1168961"/>
          </a:xfrm>
          <a:prstGeom prst="roundRect">
            <a:avLst/>
          </a:prstGeom>
          <a:solidFill>
            <a:srgbClr val="CBD2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02D23F4-5A95-525A-58FA-C2F58B3FF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987" y="622300"/>
            <a:ext cx="6858000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529E73-74FC-33D9-8C8B-A764778AE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44" y="-2042201"/>
            <a:ext cx="5734850" cy="17718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6BEC9A-CBEB-9360-88BF-C63D5A247AF8}"/>
              </a:ext>
            </a:extLst>
          </p:cNvPr>
          <p:cNvSpPr txBox="1"/>
          <p:nvPr/>
        </p:nvSpPr>
        <p:spPr>
          <a:xfrm>
            <a:off x="502391" y="2642333"/>
            <a:ext cx="7064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323E45"/>
                </a:solidFill>
                <a:effectLst/>
                <a:latin typeface="Bahnschrift SemiLight Condensed" panose="020B0502040204020203" pitchFamily="34" charset="0"/>
                <a:ea typeface="Times New Roman" panose="02020603050405020304" pitchFamily="18" charset="0"/>
              </a:rPr>
              <a:t>Создание интеллектуального бота на базе LLM RAG для анализа угроз и рисков в ИБ с правовой оценкой на основе базы угроз ФСТЭК</a:t>
            </a:r>
            <a:r>
              <a:rPr lang="ru-RU" sz="32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 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B61CA21-43BD-7B44-B4DE-08E3A080FAEA}"/>
              </a:ext>
            </a:extLst>
          </p:cNvPr>
          <p:cNvSpPr/>
          <p:nvPr/>
        </p:nvSpPr>
        <p:spPr>
          <a:xfrm>
            <a:off x="7050157" y="-2332383"/>
            <a:ext cx="980660" cy="967409"/>
          </a:xfrm>
          <a:prstGeom prst="rect">
            <a:avLst/>
          </a:prstGeom>
          <a:solidFill>
            <a:srgbClr val="323E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566CE8D-7787-CBCE-761D-CA1974D33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94"/>
          <a:stretch/>
        </p:blipFill>
        <p:spPr>
          <a:xfrm>
            <a:off x="9096756" y="592028"/>
            <a:ext cx="2491104" cy="2085132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CD99F8BB-BAB6-2461-A8DD-651E508EDB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381" y="900217"/>
            <a:ext cx="1941852" cy="1961922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AD49B883-F0AF-410D-81B5-D2BF814227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665" y="2002282"/>
            <a:ext cx="2009568" cy="58530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D46C930-0E27-0A76-ABB4-6E3AFD4E846F}"/>
              </a:ext>
            </a:extLst>
          </p:cNvPr>
          <p:cNvSpPr txBox="1"/>
          <p:nvPr/>
        </p:nvSpPr>
        <p:spPr>
          <a:xfrm>
            <a:off x="8532451" y="1769532"/>
            <a:ext cx="404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?</a:t>
            </a:r>
            <a:endParaRPr lang="ru-RU" sz="3200" b="1" dirty="0">
              <a:solidFill>
                <a:srgbClr val="323E45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E515CE-C5FA-21C8-59C7-A1B02F9EEC60}"/>
              </a:ext>
            </a:extLst>
          </p:cNvPr>
          <p:cNvSpPr txBox="1"/>
          <p:nvPr/>
        </p:nvSpPr>
        <p:spPr>
          <a:xfrm>
            <a:off x="7879055" y="2802764"/>
            <a:ext cx="404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?</a:t>
            </a:r>
            <a:endParaRPr lang="ru-RU" sz="3200" b="1" dirty="0">
              <a:solidFill>
                <a:srgbClr val="323E45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1B0A72-3C44-6F96-4A3C-34CEC7CD8679}"/>
              </a:ext>
            </a:extLst>
          </p:cNvPr>
          <p:cNvSpPr txBox="1"/>
          <p:nvPr/>
        </p:nvSpPr>
        <p:spPr>
          <a:xfrm>
            <a:off x="11587860" y="4376980"/>
            <a:ext cx="404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?</a:t>
            </a:r>
            <a:endParaRPr lang="ru-RU" sz="3200" b="1" dirty="0">
              <a:solidFill>
                <a:srgbClr val="323E45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6900B6-FC10-F6EE-E58D-AED23C6C1F54}"/>
              </a:ext>
            </a:extLst>
          </p:cNvPr>
          <p:cNvSpPr txBox="1"/>
          <p:nvPr/>
        </p:nvSpPr>
        <p:spPr>
          <a:xfrm>
            <a:off x="2128241" y="392918"/>
            <a:ext cx="53013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Цифровое моделирование </a:t>
            </a:r>
            <a:br>
              <a:rPr lang="ru-RU" sz="28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</a:br>
            <a:r>
              <a:rPr lang="ru-RU" sz="28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и суперкомпьютерные технологии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06C41E-32B9-FD45-35B9-265FC0FE33A2}"/>
              </a:ext>
            </a:extLst>
          </p:cNvPr>
          <p:cNvSpPr txBox="1"/>
          <p:nvPr/>
        </p:nvSpPr>
        <p:spPr>
          <a:xfrm>
            <a:off x="542084" y="211237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IT-ПРОЕКТ: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6529F2-6DB9-D911-53D0-A7C85B5CC00A}"/>
              </a:ext>
            </a:extLst>
          </p:cNvPr>
          <p:cNvSpPr txBox="1"/>
          <p:nvPr/>
        </p:nvSpPr>
        <p:spPr>
          <a:xfrm>
            <a:off x="8526726" y="249854"/>
            <a:ext cx="404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?</a:t>
            </a:r>
            <a:endParaRPr lang="ru-RU" sz="3200" b="1" dirty="0">
              <a:solidFill>
                <a:srgbClr val="323E45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5B2D63-C488-0B3D-AA65-3EEEDF50BC0B}"/>
              </a:ext>
            </a:extLst>
          </p:cNvPr>
          <p:cNvSpPr txBox="1"/>
          <p:nvPr/>
        </p:nvSpPr>
        <p:spPr>
          <a:xfrm>
            <a:off x="10563393" y="4892991"/>
            <a:ext cx="404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?</a:t>
            </a:r>
            <a:endParaRPr lang="ru-RU" sz="3200" b="1" dirty="0">
              <a:solidFill>
                <a:srgbClr val="323E45"/>
              </a:solidFill>
              <a:latin typeface="Bahnschrift SemiLight Condensed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1C72EA-B677-BDEE-2296-985A1030D6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32"/>
          <a:stretch>
            <a:fillRect/>
          </a:stretch>
        </p:blipFill>
        <p:spPr>
          <a:xfrm>
            <a:off x="311563" y="238113"/>
            <a:ext cx="1421228" cy="1324208"/>
          </a:xfrm>
          <a:prstGeom prst="rect">
            <a:avLst/>
          </a:prstGeom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3BBE97F-4E03-8E46-1FB3-8B46ECCE8FC8}"/>
              </a:ext>
            </a:extLst>
          </p:cNvPr>
          <p:cNvSpPr/>
          <p:nvPr/>
        </p:nvSpPr>
        <p:spPr>
          <a:xfrm>
            <a:off x="386618" y="4892991"/>
            <a:ext cx="3723053" cy="1521357"/>
          </a:xfrm>
          <a:prstGeom prst="roundRect">
            <a:avLst/>
          </a:prstGeom>
          <a:solidFill>
            <a:srgbClr val="CBD2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C9CF7-1C38-DF85-2FFC-F5C72109C185}"/>
              </a:ext>
            </a:extLst>
          </p:cNvPr>
          <p:cNvSpPr txBox="1"/>
          <p:nvPr/>
        </p:nvSpPr>
        <p:spPr>
          <a:xfrm>
            <a:off x="523193" y="5137358"/>
            <a:ext cx="32658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323E45"/>
                </a:solidFill>
                <a:effectLst/>
                <a:latin typeface="Bahnschrift SemiLight Condensed" panose="020B0502040204020203" pitchFamily="34" charset="0"/>
                <a:ea typeface="Times New Roman" panose="02020603050405020304" pitchFamily="18" charset="0"/>
              </a:rPr>
              <a:t>Команда: Крипто Десятка</a:t>
            </a:r>
          </a:p>
          <a:p>
            <a:r>
              <a:rPr lang="ru-RU" sz="28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Год обучения: 2024-2025</a:t>
            </a:r>
          </a:p>
          <a:p>
            <a:endParaRPr lang="ru-RU" sz="2800" dirty="0">
              <a:solidFill>
                <a:srgbClr val="323E45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EB313B-8BE6-0818-115B-2A09E5F4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A65C-1CC1-4A80-A0A1-13ED9D57D75C}" type="slidenum">
              <a:rPr lang="ru-RU" b="1" smtClean="0">
                <a:solidFill>
                  <a:schemeClr val="tx1"/>
                </a:solidFill>
              </a:rPr>
              <a:t>1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52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50" grpId="0"/>
      <p:bldP spid="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C7A82FD-6647-10DC-F606-8FB11989892B}"/>
              </a:ext>
            </a:extLst>
          </p:cNvPr>
          <p:cNvSpPr/>
          <p:nvPr/>
        </p:nvSpPr>
        <p:spPr>
          <a:xfrm>
            <a:off x="5895461" y="2231959"/>
            <a:ext cx="5389563" cy="2792095"/>
          </a:xfrm>
          <a:prstGeom prst="rect">
            <a:avLst/>
          </a:prstGeom>
          <a:solidFill>
            <a:srgbClr val="CBD2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1AF63AF-0573-375D-C9FE-FAB6C1B07222}"/>
              </a:ext>
            </a:extLst>
          </p:cNvPr>
          <p:cNvSpPr/>
          <p:nvPr/>
        </p:nvSpPr>
        <p:spPr>
          <a:xfrm>
            <a:off x="10538101" y="5273675"/>
            <a:ext cx="2895600" cy="2895600"/>
          </a:xfrm>
          <a:prstGeom prst="ellipse">
            <a:avLst/>
          </a:prstGeom>
          <a:solidFill>
            <a:srgbClr val="8BA8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F715DC7-9F2F-56CB-07B1-ED0F024B9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32"/>
          <a:stretch>
            <a:fillRect/>
          </a:stretch>
        </p:blipFill>
        <p:spPr>
          <a:xfrm>
            <a:off x="11378142" y="6110614"/>
            <a:ext cx="760403" cy="708494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DC0CCB-4208-3194-A543-36706A5DE4C0}"/>
              </a:ext>
            </a:extLst>
          </p:cNvPr>
          <p:cNvSpPr/>
          <p:nvPr/>
        </p:nvSpPr>
        <p:spPr>
          <a:xfrm>
            <a:off x="6464300" y="1783331"/>
            <a:ext cx="5389563" cy="2792095"/>
          </a:xfrm>
          <a:prstGeom prst="rect">
            <a:avLst/>
          </a:prstGeom>
          <a:solidFill>
            <a:srgbClr val="8BA8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E4D96C-A91B-13DA-E987-BC3890F3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A65C-1CC1-4A80-A0A1-13ED9D57D75C}" type="slidenum">
              <a:rPr lang="ru-RU" b="1" smtClean="0">
                <a:solidFill>
                  <a:schemeClr val="tx1"/>
                </a:solidFill>
              </a:rPr>
              <a:t>10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8A60E-661F-0F63-F879-AD1FA3D755DE}"/>
              </a:ext>
            </a:extLst>
          </p:cNvPr>
          <p:cNvSpPr txBox="1"/>
          <p:nvPr/>
        </p:nvSpPr>
        <p:spPr>
          <a:xfrm>
            <a:off x="827773" y="433137"/>
            <a:ext cx="4807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323E45"/>
                </a:solidFill>
                <a:latin typeface="Bahnschrift SemiBold Condensed" panose="020B0502040204020203" pitchFamily="34" charset="0"/>
              </a:rPr>
              <a:t>Общая архитектура программного комплекса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5998B15-3B0F-A2E9-1D69-620A64D75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32952"/>
            <a:ext cx="5597525" cy="27920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C075FE-1C3B-61DE-F2E4-EA63435D4369}"/>
              </a:ext>
            </a:extLst>
          </p:cNvPr>
          <p:cNvSpPr txBox="1"/>
          <p:nvPr/>
        </p:nvSpPr>
        <p:spPr>
          <a:xfrm>
            <a:off x="9506995" y="5114087"/>
            <a:ext cx="2062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Поиск </a:t>
            </a:r>
            <a:r>
              <a:rPr lang="en-US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FAISS</a:t>
            </a:r>
            <a:endParaRPr lang="ru-RU" dirty="0">
              <a:solidFill>
                <a:srgbClr val="323E45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44563E-1F7C-768A-1B77-080CBB6C916F}"/>
              </a:ext>
            </a:extLst>
          </p:cNvPr>
          <p:cNvSpPr txBox="1"/>
          <p:nvPr/>
        </p:nvSpPr>
        <p:spPr>
          <a:xfrm>
            <a:off x="297936" y="1100328"/>
            <a:ext cx="542976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Архитектура программного комплекса основывается на модульном подходе, что обеспечивает гибкость, масштабируемость и простоту обслуживания. Центральное место занимает архитектура </a:t>
            </a:r>
            <a:r>
              <a:rPr lang="ru-RU" sz="2000" dirty="0" err="1">
                <a:solidFill>
                  <a:srgbClr val="323E45"/>
                </a:solidFill>
                <a:latin typeface="Bahnschrift SemiLight Condensed" panose="020B0502040204020203" pitchFamily="34" charset="0"/>
              </a:rPr>
              <a:t>Retrieval-Augmented</a:t>
            </a:r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 Generation (RAG), которая позволяет комбинировать мощь генеративных способностей LLM с точностью и актуальностью информации, извлекаемой из специализированной базы знаний.</a:t>
            </a:r>
          </a:p>
          <a:p>
            <a:pPr indent="450215" algn="just"/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Поток данных при обработке запроса.</a:t>
            </a:r>
          </a:p>
          <a:p>
            <a:pPr indent="450215" algn="just"/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Модуль сбора и предобработки данных.</a:t>
            </a:r>
          </a:p>
          <a:p>
            <a:pPr indent="450215" algn="just"/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Модуль векторизации (</a:t>
            </a:r>
            <a:r>
              <a:rPr lang="en-US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Embedding Model)</a:t>
            </a:r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.</a:t>
            </a:r>
          </a:p>
          <a:p>
            <a:pPr indent="450215" algn="just"/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Векторная база данных </a:t>
            </a:r>
            <a:r>
              <a:rPr lang="en-US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FAISS</a:t>
            </a:r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.</a:t>
            </a:r>
          </a:p>
          <a:p>
            <a:pPr indent="450215" algn="just"/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Большая языковая модель </a:t>
            </a:r>
            <a:r>
              <a:rPr lang="en-US" sz="2000" dirty="0" err="1">
                <a:solidFill>
                  <a:srgbClr val="323E45"/>
                </a:solidFill>
                <a:latin typeface="Bahnschrift SemiLight Condensed" panose="020B0502040204020203" pitchFamily="34" charset="0"/>
              </a:rPr>
              <a:t>GigaChat</a:t>
            </a:r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.</a:t>
            </a:r>
          </a:p>
          <a:p>
            <a:pPr indent="450215" algn="just"/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Модуль </a:t>
            </a:r>
            <a:r>
              <a:rPr lang="en-US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RAG Orchestrator</a:t>
            </a:r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.</a:t>
            </a:r>
          </a:p>
          <a:p>
            <a:pPr indent="450215" algn="just"/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Процесс наполнения и актуализации.</a:t>
            </a:r>
          </a:p>
          <a:p>
            <a:pPr indent="450215" algn="just"/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Пользовательский интерфейс и </a:t>
            </a:r>
            <a:r>
              <a:rPr lang="en-US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API</a:t>
            </a:r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.</a:t>
            </a:r>
          </a:p>
          <a:p>
            <a:pPr indent="450215" algn="just"/>
            <a:endParaRPr lang="ru-RU" sz="2000" dirty="0">
              <a:solidFill>
                <a:srgbClr val="323E45"/>
              </a:solidFill>
              <a:latin typeface="Bahnschrift SemiLight Condensed" panose="020B0502040204020203" pitchFamily="34" charset="0"/>
            </a:endParaRPr>
          </a:p>
          <a:p>
            <a:pPr indent="450215" algn="just"/>
            <a:endParaRPr lang="ru-RU" sz="2000" dirty="0">
              <a:solidFill>
                <a:srgbClr val="323E45"/>
              </a:solidFill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542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8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183CEB12-6078-7BEF-C5B3-A0669606F51A}"/>
              </a:ext>
            </a:extLst>
          </p:cNvPr>
          <p:cNvSpPr/>
          <p:nvPr/>
        </p:nvSpPr>
        <p:spPr>
          <a:xfrm>
            <a:off x="10230762" y="2085071"/>
            <a:ext cx="1777119" cy="3782856"/>
          </a:xfrm>
          <a:prstGeom prst="rect">
            <a:avLst/>
          </a:prstGeom>
          <a:solidFill>
            <a:srgbClr val="323E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D0E6995-7F62-8733-6F38-3DBC05AA13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2" b="5438"/>
          <a:stretch>
            <a:fillRect/>
          </a:stretch>
        </p:blipFill>
        <p:spPr bwMode="auto">
          <a:xfrm>
            <a:off x="9982200" y="1893777"/>
            <a:ext cx="1933692" cy="37828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3C8AF5F-E85C-5736-6E8F-9BD2C2A96B26}"/>
              </a:ext>
            </a:extLst>
          </p:cNvPr>
          <p:cNvSpPr/>
          <p:nvPr/>
        </p:nvSpPr>
        <p:spPr>
          <a:xfrm>
            <a:off x="8279788" y="432749"/>
            <a:ext cx="1777119" cy="2809070"/>
          </a:xfrm>
          <a:prstGeom prst="rect">
            <a:avLst/>
          </a:prstGeom>
          <a:solidFill>
            <a:srgbClr val="CBD2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022F11FD-2D29-C928-1304-276693C559CA}"/>
              </a:ext>
            </a:extLst>
          </p:cNvPr>
          <p:cNvSpPr/>
          <p:nvPr/>
        </p:nvSpPr>
        <p:spPr>
          <a:xfrm>
            <a:off x="355600" y="1129437"/>
            <a:ext cx="6248400" cy="1918563"/>
          </a:xfrm>
          <a:prstGeom prst="roundRect">
            <a:avLst/>
          </a:prstGeom>
          <a:solidFill>
            <a:srgbClr val="CBD2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23FBA3-A7B2-76CA-4AD9-37973109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A65C-1CC1-4A80-A0A1-13ED9D57D75C}" type="slidenum">
              <a:rPr lang="ru-RU" b="1" smtClean="0">
                <a:solidFill>
                  <a:schemeClr val="tx1"/>
                </a:solidFill>
              </a:rPr>
              <a:t>11</a:t>
            </a:fld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03C08822-469B-2BCC-8BDE-9F5761973FA4}"/>
              </a:ext>
            </a:extLst>
          </p:cNvPr>
          <p:cNvSpPr/>
          <p:nvPr/>
        </p:nvSpPr>
        <p:spPr>
          <a:xfrm>
            <a:off x="355600" y="293621"/>
            <a:ext cx="2070100" cy="698500"/>
          </a:xfrm>
          <a:prstGeom prst="roundRect">
            <a:avLst/>
          </a:prstGeom>
          <a:solidFill>
            <a:srgbClr val="CBD2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6DB4F-9429-0638-49ED-CEEB0704F47D}"/>
              </a:ext>
            </a:extLst>
          </p:cNvPr>
          <p:cNvSpPr txBox="1"/>
          <p:nvPr/>
        </p:nvSpPr>
        <p:spPr>
          <a:xfrm>
            <a:off x="508000" y="1266754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4500"/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Данный продукт написан используя библиотеки </a:t>
            </a:r>
            <a:r>
              <a:rPr lang="ru-RU" sz="2000" dirty="0" err="1">
                <a:solidFill>
                  <a:srgbClr val="323E45"/>
                </a:solidFill>
                <a:latin typeface="Bahnschrift SemiLight Condensed" panose="020B0502040204020203" pitchFamily="34" charset="0"/>
              </a:rPr>
              <a:t>aiogram</a:t>
            </a:r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. Проект имеет хорошую модульную структуру с чётким разделением ответственности компонентов, что соответствует лучшим практикам разработки на </a:t>
            </a:r>
            <a:r>
              <a:rPr lang="ru-RU" sz="2000" dirty="0" err="1">
                <a:solidFill>
                  <a:srgbClr val="323E45"/>
                </a:solidFill>
                <a:latin typeface="Bahnschrift SemiLight Condensed" panose="020B0502040204020203" pitchFamily="34" charset="0"/>
              </a:rPr>
              <a:t>aiogram</a:t>
            </a:r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, как показано на рисунке 17. Архитектура масштабируема и подходит для проекта с интеграцией LLM RAG.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0624B0-F824-3C86-F9FE-AF6F13FAFC00}"/>
              </a:ext>
            </a:extLst>
          </p:cNvPr>
          <p:cNvSpPr txBox="1"/>
          <p:nvPr/>
        </p:nvSpPr>
        <p:spPr>
          <a:xfrm>
            <a:off x="604140" y="393139"/>
            <a:ext cx="5301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23E45"/>
                </a:solidFill>
                <a:latin typeface="Bahnschrift SemiBold Condensed" panose="020B0502040204020203" pitchFamily="34" charset="0"/>
              </a:rPr>
              <a:t>Telegram-</a:t>
            </a:r>
            <a:r>
              <a:rPr lang="ru-RU" sz="2400" dirty="0">
                <a:solidFill>
                  <a:srgbClr val="323E45"/>
                </a:solidFill>
                <a:latin typeface="Bahnschrift SemiBold Condensed" panose="020B0502040204020203" pitchFamily="34" charset="0"/>
              </a:rPr>
              <a:t>бот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021D75C-4C48-0DAE-6C9D-C24400FF6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992" y="231966"/>
            <a:ext cx="1623250" cy="281603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17D314-3D74-E070-876C-4474E088178E}"/>
              </a:ext>
            </a:extLst>
          </p:cNvPr>
          <p:cNvSpPr txBox="1"/>
          <p:nvPr/>
        </p:nvSpPr>
        <p:spPr>
          <a:xfrm>
            <a:off x="6286502" y="36805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Структура продукта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F08F70C-8E04-97D6-C125-A86BE50C16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32"/>
          <a:stretch>
            <a:fillRect/>
          </a:stretch>
        </p:blipFill>
        <p:spPr>
          <a:xfrm>
            <a:off x="11378142" y="6110614"/>
            <a:ext cx="760403" cy="708494"/>
          </a:xfrm>
          <a:prstGeom prst="rect">
            <a:avLst/>
          </a:prstGeom>
        </p:spPr>
      </p:pic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E892FEE-5951-4DBE-F1D3-62B257AF537F}"/>
              </a:ext>
            </a:extLst>
          </p:cNvPr>
          <p:cNvSpPr/>
          <p:nvPr/>
        </p:nvSpPr>
        <p:spPr>
          <a:xfrm>
            <a:off x="355600" y="3322633"/>
            <a:ext cx="7366000" cy="3142228"/>
          </a:xfrm>
          <a:prstGeom prst="roundRect">
            <a:avLst/>
          </a:prstGeom>
          <a:solidFill>
            <a:srgbClr val="CBD2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31257B-D8CF-9DE1-DC4B-BDD5F7F7E2DB}"/>
              </a:ext>
            </a:extLst>
          </p:cNvPr>
          <p:cNvSpPr txBox="1"/>
          <p:nvPr/>
        </p:nvSpPr>
        <p:spPr>
          <a:xfrm>
            <a:off x="616840" y="3623324"/>
            <a:ext cx="710476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Архитектура </a:t>
            </a:r>
            <a:r>
              <a:rPr lang="ru-RU" sz="2000" dirty="0" err="1">
                <a:solidFill>
                  <a:srgbClr val="323E45"/>
                </a:solidFill>
                <a:latin typeface="Bahnschrift SemiLight Condensed" panose="020B0502040204020203" pitchFamily="34" charset="0"/>
              </a:rPr>
              <a:t>aiogram</a:t>
            </a:r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 обеспечивает модульность и чистоту кода через систему роутеров, фильтров и </a:t>
            </a:r>
            <a:r>
              <a:rPr lang="ru-RU" sz="2000" dirty="0" err="1">
                <a:solidFill>
                  <a:srgbClr val="323E45"/>
                </a:solidFill>
                <a:latin typeface="Bahnschrift SemiLight Condensed" panose="020B0502040204020203" pitchFamily="34" charset="0"/>
              </a:rPr>
              <a:t>middleware</a:t>
            </a:r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, что напрямую соответствует требованиям проекта.</a:t>
            </a:r>
          </a:p>
          <a:p>
            <a:r>
              <a:rPr lang="ru-RU" sz="2000" dirty="0" err="1">
                <a:solidFill>
                  <a:srgbClr val="323E45"/>
                </a:solidFill>
                <a:latin typeface="Bahnschrift SemiLight Condensed" panose="020B0502040204020203" pitchFamily="34" charset="0"/>
              </a:rPr>
              <a:t>Middleware</a:t>
            </a:r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 в этой архитектуре выступают как универсальные проводники сквозной функциональности — например, </a:t>
            </a:r>
            <a:r>
              <a:rPr lang="ru-RU" sz="2000" dirty="0" err="1">
                <a:solidFill>
                  <a:srgbClr val="323E45"/>
                </a:solidFill>
                <a:latin typeface="Bahnschrift SemiLight Condensed" panose="020B0502040204020203" pitchFamily="34" charset="0"/>
              </a:rPr>
              <a:t>middleware</a:t>
            </a:r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 для работы с БД прозрачно обеспечивает обработчикам безопасное подключение к базе угроз ФСТЭК, автоматически управляя пулом соединений, транзакциями и обработкой ошибок, без необходимости дублировать эту логику в каждом обработчике.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E16A5A-2054-291C-CFF3-FDF7AE7E9063}"/>
              </a:ext>
            </a:extLst>
          </p:cNvPr>
          <p:cNvSpPr txBox="1"/>
          <p:nvPr/>
        </p:nvSpPr>
        <p:spPr>
          <a:xfrm>
            <a:off x="8626252" y="5139069"/>
            <a:ext cx="12946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84368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Овал 34">
            <a:extLst>
              <a:ext uri="{FF2B5EF4-FFF2-40B4-BE49-F238E27FC236}">
                <a16:creationId xmlns:a16="http://schemas.microsoft.com/office/drawing/2014/main" id="{70BB07EB-63AD-7F28-7548-2B01C2A321A8}"/>
              </a:ext>
            </a:extLst>
          </p:cNvPr>
          <p:cNvSpPr/>
          <p:nvPr/>
        </p:nvSpPr>
        <p:spPr>
          <a:xfrm>
            <a:off x="10538101" y="5273675"/>
            <a:ext cx="2895600" cy="2895600"/>
          </a:xfrm>
          <a:prstGeom prst="ellipse">
            <a:avLst/>
          </a:prstGeom>
          <a:solidFill>
            <a:srgbClr val="8BA8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54CC6BBA-D097-D980-21F5-46E35A0FC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32"/>
          <a:stretch>
            <a:fillRect/>
          </a:stretch>
        </p:blipFill>
        <p:spPr>
          <a:xfrm>
            <a:off x="11378142" y="6110614"/>
            <a:ext cx="760403" cy="708494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45A2BD-E2A8-6564-3603-5667E57C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A65C-1CC1-4A80-A0A1-13ED9D57D75C}" type="slidenum">
              <a:rPr lang="ru-RU" b="1" smtClean="0">
                <a:solidFill>
                  <a:schemeClr val="tx1"/>
                </a:solidFill>
              </a:rPr>
              <a:t>12</a:t>
            </a:fld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A62349-02D3-DA9A-8500-BDBEEBDEE0F3}"/>
              </a:ext>
            </a:extLst>
          </p:cNvPr>
          <p:cNvSpPr txBox="1"/>
          <p:nvPr/>
        </p:nvSpPr>
        <p:spPr>
          <a:xfrm>
            <a:off x="604140" y="393139"/>
            <a:ext cx="5301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323E45"/>
                </a:solidFill>
                <a:latin typeface="Bahnschrift SemiBold Condensed" panose="020B0502040204020203" pitchFamily="34" charset="0"/>
              </a:rPr>
              <a:t>Заключение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3E6275-1AC0-18E2-DC3A-D10140BCE781}"/>
              </a:ext>
            </a:extLst>
          </p:cNvPr>
          <p:cNvSpPr txBox="1"/>
          <p:nvPr/>
        </p:nvSpPr>
        <p:spPr>
          <a:xfrm>
            <a:off x="1115559" y="1356035"/>
            <a:ext cx="957988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/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Разработанный </a:t>
            </a:r>
            <a:r>
              <a:rPr lang="ru-RU" sz="2000" dirty="0" err="1">
                <a:solidFill>
                  <a:srgbClr val="323E45"/>
                </a:solidFill>
                <a:latin typeface="Bahnschrift SemiLight Condensed" panose="020B0502040204020203" pitchFamily="34" charset="0"/>
              </a:rPr>
              <a:t>Telegram</a:t>
            </a:r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-бот предоставляет пользователю удобный доступ к систематизированной информации об угрозах и способах их устранения, основываясь на официальной методологии ФСТЭК России, а архитектура решения и стек технологий подробно показывают концепцию подключения </a:t>
            </a:r>
            <a:r>
              <a:rPr lang="en-US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LLM </a:t>
            </a:r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и </a:t>
            </a:r>
            <a:r>
              <a:rPr lang="en-US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RAG </a:t>
            </a:r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технологий к разработанному боту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685B3B4D-9000-EACC-D84C-08648B4863D9}"/>
              </a:ext>
            </a:extLst>
          </p:cNvPr>
          <p:cNvCxnSpPr>
            <a:cxnSpLocks/>
          </p:cNvCxnSpPr>
          <p:nvPr/>
        </p:nvCxnSpPr>
        <p:spPr>
          <a:xfrm>
            <a:off x="716991" y="2959201"/>
            <a:ext cx="0" cy="2514600"/>
          </a:xfrm>
          <a:prstGeom prst="line">
            <a:avLst/>
          </a:prstGeom>
          <a:ln w="38100" cap="rnd">
            <a:solidFill>
              <a:srgbClr val="323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ACA88740-593D-FF2C-39AA-1D1B4F168F1D}"/>
              </a:ext>
            </a:extLst>
          </p:cNvPr>
          <p:cNvCxnSpPr>
            <a:cxnSpLocks/>
          </p:cNvCxnSpPr>
          <p:nvPr/>
        </p:nvCxnSpPr>
        <p:spPr>
          <a:xfrm>
            <a:off x="6769431" y="2959201"/>
            <a:ext cx="0" cy="2082800"/>
          </a:xfrm>
          <a:prstGeom prst="line">
            <a:avLst/>
          </a:prstGeom>
          <a:ln w="38100" cap="rnd">
            <a:solidFill>
              <a:srgbClr val="323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9E5855-2294-7954-928C-740FD3A80F7E}"/>
              </a:ext>
            </a:extLst>
          </p:cNvPr>
          <p:cNvSpPr txBox="1"/>
          <p:nvPr/>
        </p:nvSpPr>
        <p:spPr>
          <a:xfrm>
            <a:off x="430351" y="2959201"/>
            <a:ext cx="6096000" cy="491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</a:pPr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Оценка полноты решений поставленных задач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7AFF01-DF1D-0400-155C-9A5CD371E8C7}"/>
              </a:ext>
            </a:extLst>
          </p:cNvPr>
          <p:cNvSpPr txBox="1"/>
          <p:nvPr/>
        </p:nvSpPr>
        <p:spPr>
          <a:xfrm>
            <a:off x="430351" y="3581064"/>
            <a:ext cx="6096000" cy="491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</a:pPr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Использование результатов работы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C1EFFD-007B-7353-D06B-9C4CFF2A57CC}"/>
              </a:ext>
            </a:extLst>
          </p:cNvPr>
          <p:cNvSpPr txBox="1"/>
          <p:nvPr/>
        </p:nvSpPr>
        <p:spPr>
          <a:xfrm>
            <a:off x="430351" y="4202927"/>
            <a:ext cx="6096000" cy="491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</a:pPr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Техническая эффективность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4F01D3-3385-4E57-A992-6A173B089332}"/>
              </a:ext>
            </a:extLst>
          </p:cNvPr>
          <p:cNvSpPr txBox="1"/>
          <p:nvPr/>
        </p:nvSpPr>
        <p:spPr>
          <a:xfrm>
            <a:off x="430351" y="4824790"/>
            <a:ext cx="6096000" cy="491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Экономическая эффективность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3690DF-D7DC-D1FC-5AE4-CA28E557D5A7}"/>
              </a:ext>
            </a:extLst>
          </p:cNvPr>
          <p:cNvSpPr txBox="1"/>
          <p:nvPr/>
        </p:nvSpPr>
        <p:spPr>
          <a:xfrm>
            <a:off x="6932751" y="2873691"/>
            <a:ext cx="4826000" cy="1414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</a:pPr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Оценка научно-технического уровня выполненной работы в сравнении с лучшими достижениями в этой области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C2D89C-F5D9-E68D-53E4-270C72EA029A}"/>
              </a:ext>
            </a:extLst>
          </p:cNvPr>
          <p:cNvSpPr txBox="1"/>
          <p:nvPr/>
        </p:nvSpPr>
        <p:spPr>
          <a:xfrm>
            <a:off x="6526351" y="4448635"/>
            <a:ext cx="6096000" cy="491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Перспективы дальнейшего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2370646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8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4B9DB98-FBBF-4D9B-7FBF-066D7339B0D8}"/>
              </a:ext>
            </a:extLst>
          </p:cNvPr>
          <p:cNvSpPr/>
          <p:nvPr/>
        </p:nvSpPr>
        <p:spPr>
          <a:xfrm>
            <a:off x="4241800" y="306852"/>
            <a:ext cx="6228000" cy="6324092"/>
          </a:xfrm>
          <a:prstGeom prst="rect">
            <a:avLst/>
          </a:prstGeom>
          <a:solidFill>
            <a:srgbClr val="CBD2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1D6921-3A37-16EE-51B1-16080B11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A65C-1CC1-4A80-A0A1-13ED9D57D75C}" type="slidenum">
              <a:rPr lang="ru-RU" b="1" smtClean="0">
                <a:solidFill>
                  <a:schemeClr val="tx1"/>
                </a:solidFill>
              </a:rPr>
              <a:t>13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9A3548D-566E-7F20-44DD-6853880DF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839071"/>
              </p:ext>
            </p:extLst>
          </p:nvPr>
        </p:nvGraphicFramePr>
        <p:xfrm>
          <a:off x="4241800" y="306852"/>
          <a:ext cx="6228000" cy="6324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779">
                  <a:extLst>
                    <a:ext uri="{9D8B030D-6E8A-4147-A177-3AD203B41FA5}">
                      <a16:colId xmlns:a16="http://schemas.microsoft.com/office/drawing/2014/main" val="282433055"/>
                    </a:ext>
                  </a:extLst>
                </a:gridCol>
                <a:gridCol w="3101221">
                  <a:extLst>
                    <a:ext uri="{9D8B030D-6E8A-4147-A177-3AD203B41FA5}">
                      <a16:colId xmlns:a16="http://schemas.microsoft.com/office/drawing/2014/main" val="168002750"/>
                    </a:ext>
                  </a:extLst>
                </a:gridCol>
                <a:gridCol w="2076000">
                  <a:extLst>
                    <a:ext uri="{9D8B030D-6E8A-4147-A177-3AD203B41FA5}">
                      <a16:colId xmlns:a16="http://schemas.microsoft.com/office/drawing/2014/main" val="2161456541"/>
                    </a:ext>
                  </a:extLst>
                </a:gridCol>
              </a:tblGrid>
              <a:tr h="27963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Bahnschrift SemiBold" panose="020B0502040204020203" pitchFamily="34" charset="0"/>
                        </a:rPr>
                        <a:t>№</a:t>
                      </a:r>
                      <a:endParaRPr lang="ru-RU" sz="1400" dirty="0"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dirty="0" err="1">
                          <a:effectLst/>
                          <a:latin typeface="Bahnschrift SemiBold" panose="020B0502040204020203" pitchFamily="34" charset="0"/>
                        </a:rPr>
                        <a:t>Роль</a:t>
                      </a:r>
                      <a:r>
                        <a:rPr lang="en-US" sz="1400" dirty="0">
                          <a:effectLst/>
                          <a:latin typeface="Bahnschrift SemiBold" panose="020B0502040204020203" pitchFamily="34" charset="0"/>
                        </a:rPr>
                        <a:t> в </a:t>
                      </a:r>
                      <a:r>
                        <a:rPr lang="en-US" sz="1400" dirty="0" err="1">
                          <a:effectLst/>
                          <a:latin typeface="Bahnschrift SemiBold" panose="020B0502040204020203" pitchFamily="34" charset="0"/>
                        </a:rPr>
                        <a:t>команде</a:t>
                      </a:r>
                      <a:endParaRPr lang="ru-RU" sz="1400" dirty="0"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Bahnschrift SemiBold" panose="020B0502040204020203" pitchFamily="34" charset="0"/>
                        </a:rPr>
                        <a:t>ФИО</a:t>
                      </a:r>
                      <a:endParaRPr lang="ru-RU" sz="1400" dirty="0"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724472"/>
                  </a:ext>
                </a:extLst>
              </a:tr>
              <a:tr h="59478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kern="1200" dirty="0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1</a:t>
                      </a:r>
                      <a:endParaRPr lang="ru-RU" sz="1400" kern="1200" dirty="0">
                        <a:solidFill>
                          <a:srgbClr val="323E45"/>
                        </a:solidFill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kern="1200" dirty="0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Team Lead</a:t>
                      </a:r>
                      <a:endParaRPr lang="ru-RU" sz="1400" kern="1200" dirty="0">
                        <a:solidFill>
                          <a:srgbClr val="323E45"/>
                        </a:solidFill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kern="1200" dirty="0" err="1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Богачёва</a:t>
                      </a:r>
                      <a:r>
                        <a:rPr lang="en-US" sz="1400" kern="1200" dirty="0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 Анастасия </a:t>
                      </a:r>
                      <a:r>
                        <a:rPr lang="en-US" sz="1400" kern="1200" dirty="0" err="1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Романовна</a:t>
                      </a:r>
                      <a:endParaRPr lang="ru-RU" sz="1400" kern="1200" dirty="0">
                        <a:solidFill>
                          <a:srgbClr val="323E45"/>
                        </a:solidFill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08162"/>
                  </a:ext>
                </a:extLst>
              </a:tr>
              <a:tr h="59478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kern="1200" dirty="0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2</a:t>
                      </a:r>
                      <a:endParaRPr lang="ru-RU" sz="1400" kern="1200" dirty="0">
                        <a:solidFill>
                          <a:srgbClr val="323E45"/>
                        </a:solidFill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kern="1200" dirty="0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Backend-</a:t>
                      </a:r>
                      <a:r>
                        <a:rPr lang="en-US" sz="1400" kern="1200" dirty="0" err="1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разработчик</a:t>
                      </a:r>
                      <a:endParaRPr lang="ru-RU" sz="1400" kern="1200" dirty="0">
                        <a:solidFill>
                          <a:srgbClr val="323E45"/>
                        </a:solidFill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kern="1200" dirty="0" err="1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Голубцов</a:t>
                      </a:r>
                      <a:r>
                        <a:rPr lang="en-US" sz="1400" kern="1200" dirty="0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Максим</a:t>
                      </a:r>
                      <a:r>
                        <a:rPr lang="en-US" sz="1400" kern="1200" dirty="0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Михайлович</a:t>
                      </a:r>
                      <a:endParaRPr lang="ru-RU" sz="1400" kern="1200" dirty="0">
                        <a:solidFill>
                          <a:srgbClr val="323E45"/>
                        </a:solidFill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0358946"/>
                  </a:ext>
                </a:extLst>
              </a:tr>
              <a:tr h="59478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kern="1200" dirty="0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3</a:t>
                      </a:r>
                      <a:endParaRPr lang="ru-RU" sz="1400" kern="1200" dirty="0">
                        <a:solidFill>
                          <a:srgbClr val="323E45"/>
                        </a:solidFill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kern="1200" dirty="0" err="1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Fullstack-разработчик</a:t>
                      </a:r>
                      <a:endParaRPr lang="ru-RU" sz="1400" kern="1200" dirty="0">
                        <a:solidFill>
                          <a:srgbClr val="323E45"/>
                        </a:solidFill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kern="1200" dirty="0" err="1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Горчакова</a:t>
                      </a:r>
                      <a:r>
                        <a:rPr lang="en-US" sz="1400" kern="1200" dirty="0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Эвелина</a:t>
                      </a:r>
                      <a:r>
                        <a:rPr lang="en-US" sz="1400" kern="1200" dirty="0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Владиславовна</a:t>
                      </a:r>
                      <a:endParaRPr lang="ru-RU" sz="1400" kern="1200" dirty="0">
                        <a:solidFill>
                          <a:srgbClr val="323E45"/>
                        </a:solidFill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2831798"/>
                  </a:ext>
                </a:extLst>
              </a:tr>
              <a:tr h="59478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kern="1200" dirty="0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4</a:t>
                      </a:r>
                      <a:endParaRPr lang="ru-RU" sz="1400" kern="1200" dirty="0">
                        <a:solidFill>
                          <a:srgbClr val="323E45"/>
                        </a:solidFill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kern="1200" dirty="0" err="1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Инженер</a:t>
                      </a:r>
                      <a:endParaRPr lang="ru-RU" sz="1400" kern="1200" dirty="0">
                        <a:solidFill>
                          <a:srgbClr val="323E45"/>
                        </a:solidFill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kern="1200" dirty="0" err="1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Ивкина</a:t>
                      </a:r>
                      <a:r>
                        <a:rPr lang="en-US" sz="1400" kern="1200" dirty="0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Татьяна</a:t>
                      </a:r>
                      <a:r>
                        <a:rPr lang="en-US" sz="1400" kern="1200" dirty="0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Антоновна</a:t>
                      </a:r>
                      <a:endParaRPr lang="ru-RU" sz="1400" kern="1200" dirty="0">
                        <a:solidFill>
                          <a:srgbClr val="323E45"/>
                        </a:solidFill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9556853"/>
                  </a:ext>
                </a:extLst>
              </a:tr>
              <a:tr h="59478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kern="1200" dirty="0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5</a:t>
                      </a:r>
                      <a:endParaRPr lang="ru-RU" sz="1400" kern="1200" dirty="0">
                        <a:solidFill>
                          <a:srgbClr val="323E45"/>
                        </a:solidFill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kern="1200" dirty="0" err="1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Тестировщик</a:t>
                      </a:r>
                      <a:endParaRPr lang="ru-RU" sz="1400" kern="1200" dirty="0">
                        <a:solidFill>
                          <a:srgbClr val="323E45"/>
                        </a:solidFill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kern="1200" dirty="0" err="1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Мамаджанов</a:t>
                      </a:r>
                      <a:r>
                        <a:rPr lang="en-US" sz="1400" kern="1200" dirty="0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Амир</a:t>
                      </a:r>
                      <a:r>
                        <a:rPr lang="en-US" sz="1400" kern="1200" dirty="0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Илхомович</a:t>
                      </a:r>
                      <a:endParaRPr lang="ru-RU" sz="1400" kern="1200" dirty="0">
                        <a:solidFill>
                          <a:srgbClr val="323E45"/>
                        </a:solidFill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6031763"/>
                  </a:ext>
                </a:extLst>
              </a:tr>
              <a:tr h="59478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kern="1200" dirty="0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6</a:t>
                      </a:r>
                      <a:endParaRPr lang="ru-RU" sz="1400" kern="1200" dirty="0">
                        <a:solidFill>
                          <a:srgbClr val="323E45"/>
                        </a:solidFill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kern="1200" dirty="0" err="1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Аналитик</a:t>
                      </a:r>
                      <a:endParaRPr lang="ru-RU" sz="1400" kern="1200" dirty="0">
                        <a:solidFill>
                          <a:srgbClr val="323E45"/>
                        </a:solidFill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kern="1200" dirty="0" err="1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Николашина</a:t>
                      </a:r>
                      <a:r>
                        <a:rPr lang="en-US" sz="1400" kern="1200" dirty="0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София</a:t>
                      </a:r>
                      <a:r>
                        <a:rPr lang="en-US" sz="1400" kern="1200" dirty="0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Сергеевна</a:t>
                      </a:r>
                      <a:endParaRPr lang="ru-RU" sz="1400" kern="1200" dirty="0">
                        <a:solidFill>
                          <a:srgbClr val="323E45"/>
                        </a:solidFill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7937275"/>
                  </a:ext>
                </a:extLst>
              </a:tr>
              <a:tr h="59478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kern="1200" dirty="0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7</a:t>
                      </a:r>
                      <a:endParaRPr lang="ru-RU" sz="1400" kern="1200" dirty="0">
                        <a:solidFill>
                          <a:srgbClr val="323E45"/>
                        </a:solidFill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kern="1200" dirty="0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UX/UI-</a:t>
                      </a:r>
                      <a:r>
                        <a:rPr lang="en-US" sz="1400" kern="1200" dirty="0" err="1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дизайнер</a:t>
                      </a:r>
                      <a:endParaRPr lang="ru-RU" sz="1400" kern="1200" dirty="0">
                        <a:solidFill>
                          <a:srgbClr val="323E45"/>
                        </a:solidFill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kern="1200" dirty="0" err="1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Плешакова</a:t>
                      </a:r>
                      <a:r>
                        <a:rPr lang="en-US" sz="1400" kern="1200" dirty="0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Дарья</a:t>
                      </a:r>
                      <a:r>
                        <a:rPr lang="en-US" sz="1400" kern="1200" dirty="0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Андреевна</a:t>
                      </a:r>
                      <a:endParaRPr lang="ru-RU" sz="1400" kern="1200" dirty="0">
                        <a:solidFill>
                          <a:srgbClr val="323E45"/>
                        </a:solidFill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3408619"/>
                  </a:ext>
                </a:extLst>
              </a:tr>
              <a:tr h="59478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kern="1200" dirty="0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8</a:t>
                      </a:r>
                      <a:endParaRPr lang="ru-RU" sz="1400" kern="1200" dirty="0">
                        <a:solidFill>
                          <a:srgbClr val="323E45"/>
                        </a:solidFill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kern="1200" dirty="0" err="1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Технический</a:t>
                      </a:r>
                      <a:r>
                        <a:rPr lang="en-US" sz="1400" kern="1200" dirty="0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дизайнер</a:t>
                      </a:r>
                      <a:endParaRPr lang="ru-RU" sz="1400" kern="1200" dirty="0">
                        <a:solidFill>
                          <a:srgbClr val="323E45"/>
                        </a:solidFill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kern="1200" dirty="0" err="1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Савинков</a:t>
                      </a:r>
                      <a:r>
                        <a:rPr lang="en-US" sz="1400" kern="1200" dirty="0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Владислав</a:t>
                      </a:r>
                      <a:r>
                        <a:rPr lang="en-US" sz="1400" kern="1200" dirty="0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Владимирович</a:t>
                      </a:r>
                      <a:endParaRPr lang="ru-RU" sz="1400" kern="1200" dirty="0">
                        <a:solidFill>
                          <a:srgbClr val="323E45"/>
                        </a:solidFill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6184471"/>
                  </a:ext>
                </a:extLst>
              </a:tr>
              <a:tr h="59478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kern="1200" dirty="0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9</a:t>
                      </a:r>
                      <a:endParaRPr lang="ru-RU" sz="1400" kern="1200" dirty="0">
                        <a:solidFill>
                          <a:srgbClr val="323E45"/>
                        </a:solidFill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kern="1200" dirty="0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QA-</a:t>
                      </a:r>
                      <a:r>
                        <a:rPr lang="en-US" sz="1400" kern="1200" dirty="0" err="1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инженер</a:t>
                      </a:r>
                      <a:endParaRPr lang="ru-RU" sz="1400" kern="1200" dirty="0">
                        <a:solidFill>
                          <a:srgbClr val="323E45"/>
                        </a:solidFill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kern="1200" dirty="0" err="1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Толпыгин</a:t>
                      </a:r>
                      <a:r>
                        <a:rPr lang="en-US" sz="1400" kern="1200" dirty="0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Александр</a:t>
                      </a:r>
                      <a:r>
                        <a:rPr lang="en-US" sz="1400" kern="1200" dirty="0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Алексеевич</a:t>
                      </a:r>
                      <a:endParaRPr lang="ru-RU" sz="1400" kern="1200" dirty="0">
                        <a:solidFill>
                          <a:srgbClr val="323E45"/>
                        </a:solidFill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6152743"/>
                  </a:ext>
                </a:extLst>
              </a:tr>
              <a:tr h="59478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kern="1200" dirty="0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10</a:t>
                      </a:r>
                      <a:endParaRPr lang="ru-RU" sz="1400" kern="1200" dirty="0">
                        <a:solidFill>
                          <a:srgbClr val="323E45"/>
                        </a:solidFill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kern="1200" dirty="0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Prompt-</a:t>
                      </a:r>
                      <a:r>
                        <a:rPr lang="en-US" sz="1400" kern="1200" dirty="0" err="1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инженер</a:t>
                      </a:r>
                      <a:endParaRPr lang="ru-RU" sz="1400" kern="1200" dirty="0">
                        <a:solidFill>
                          <a:srgbClr val="323E45"/>
                        </a:solidFill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kern="1200" dirty="0" err="1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Шурлыкин</a:t>
                      </a:r>
                      <a:r>
                        <a:rPr lang="en-US" sz="1400" kern="1200" dirty="0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Глеб</a:t>
                      </a:r>
                      <a:r>
                        <a:rPr lang="en-US" sz="1400" kern="1200" dirty="0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</a:rPr>
                        <a:t>Евгеньевич</a:t>
                      </a:r>
                      <a:endParaRPr lang="ru-RU" sz="1400" kern="1200" dirty="0">
                        <a:solidFill>
                          <a:srgbClr val="323E45"/>
                        </a:solidFill>
                        <a:latin typeface="Bahnschrift SemiBol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81450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1DCD0AF-0ADE-C1B0-C066-230107B1152A}"/>
              </a:ext>
            </a:extLst>
          </p:cNvPr>
          <p:cNvSpPr txBox="1"/>
          <p:nvPr/>
        </p:nvSpPr>
        <p:spPr>
          <a:xfrm>
            <a:off x="604140" y="393139"/>
            <a:ext cx="5301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323E45"/>
                </a:solidFill>
                <a:latin typeface="Bahnschrift SemiBold Condensed" panose="020B0502040204020203" pitchFamily="34" charset="0"/>
              </a:rPr>
              <a:t>Крипто Десятка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85C4710-F693-4EF3-5DEB-D8987B3D8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32"/>
          <a:stretch>
            <a:fillRect/>
          </a:stretch>
        </p:blipFill>
        <p:spPr>
          <a:xfrm>
            <a:off x="759736" y="2532239"/>
            <a:ext cx="1924927" cy="179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82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329091-82DA-F73D-42DA-39CDA528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A65C-1CC1-4A80-A0A1-13ED9D57D75C}" type="slidenum">
              <a:rPr lang="ru-RU" smtClean="0"/>
              <a:t>14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E3EDC2-440B-7007-B048-85221B209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089" y="1211090"/>
            <a:ext cx="5327822" cy="5327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27AAF6-EB66-504B-ECC5-46993F9D2913}"/>
              </a:ext>
            </a:extLst>
          </p:cNvPr>
          <p:cNvSpPr txBox="1"/>
          <p:nvPr/>
        </p:nvSpPr>
        <p:spPr>
          <a:xfrm>
            <a:off x="4827063" y="749425"/>
            <a:ext cx="2537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23E45"/>
                </a:solidFill>
                <a:latin typeface="Bahnschrift SemiBold Condensed" panose="020B0502040204020203" pitchFamily="34" charset="0"/>
              </a:rPr>
              <a:t>QR </a:t>
            </a:r>
            <a:r>
              <a:rPr lang="ru-RU" sz="2400" dirty="0">
                <a:solidFill>
                  <a:srgbClr val="323E45"/>
                </a:solidFill>
                <a:latin typeface="Bahnschrift SemiBold Condensed" panose="020B0502040204020203" pitchFamily="34" charset="0"/>
              </a:rPr>
              <a:t>код на репозиторий</a:t>
            </a:r>
          </a:p>
        </p:txBody>
      </p:sp>
    </p:spTree>
    <p:extLst>
      <p:ext uri="{BB962C8B-B14F-4D97-AF65-F5344CB8AC3E}">
        <p14:creationId xmlns:p14="http://schemas.microsoft.com/office/powerpoint/2010/main" val="34885794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D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0EF358-0D94-2DD5-5C2B-78D9AD69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A65C-1CC1-4A80-A0A1-13ED9D57D75C}" type="slidenum">
              <a:rPr lang="ru-RU" b="1" smtClean="0">
                <a:solidFill>
                  <a:srgbClr val="323E45"/>
                </a:solidFill>
              </a:rPr>
              <a:t>2</a:t>
            </a:fld>
            <a:endParaRPr lang="ru-RU" b="1">
              <a:solidFill>
                <a:srgbClr val="323E4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DE3CD2-9E05-EBA0-247C-7487EF2452E7}"/>
              </a:ext>
            </a:extLst>
          </p:cNvPr>
          <p:cNvSpPr txBox="1"/>
          <p:nvPr/>
        </p:nvSpPr>
        <p:spPr>
          <a:xfrm>
            <a:off x="414958" y="384306"/>
            <a:ext cx="5131077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/>
            <a:r>
              <a:rPr lang="ru-RU" sz="2400" dirty="0">
                <a:solidFill>
                  <a:srgbClr val="323E45"/>
                </a:solidFill>
                <a:latin typeface="Bahnschrift SemiBold Condensed" panose="020B0502040204020203" pitchFamily="34" charset="0"/>
              </a:rPr>
              <a:t>Цель работы </a:t>
            </a:r>
          </a:p>
          <a:p>
            <a:pPr indent="449580" algn="just"/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Оптимизация анализа угроз и рисков в информационной безопасности за счёт автоматизации обработки данных из базы ФСТЭК с использованием LLM и RAG-технологий.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0939F-D8FB-682D-82A5-29A9A263641F}"/>
              </a:ext>
            </a:extLst>
          </p:cNvPr>
          <p:cNvSpPr txBox="1"/>
          <p:nvPr/>
        </p:nvSpPr>
        <p:spPr>
          <a:xfrm>
            <a:off x="350068" y="384306"/>
            <a:ext cx="5906328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buNone/>
            </a:pPr>
            <a:r>
              <a:rPr lang="ru-RU" sz="2400" dirty="0">
                <a:solidFill>
                  <a:srgbClr val="323E45"/>
                </a:solidFill>
                <a:latin typeface="Bahnschrift SemiBold Condensed" panose="020B0502040204020203" pitchFamily="34" charset="0"/>
              </a:rPr>
              <a:t>Для достижения поставленной цели в работе были решены следующие задачи</a:t>
            </a:r>
            <a:r>
              <a:rPr lang="ru-RU" sz="24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:</a:t>
            </a:r>
          </a:p>
          <a:p>
            <a:pPr indent="449580" algn="just">
              <a:buNone/>
            </a:pPr>
            <a:endParaRPr lang="ru-RU" sz="2400" dirty="0">
              <a:solidFill>
                <a:srgbClr val="323E45"/>
              </a:solidFill>
              <a:latin typeface="Bahnschrift SemiLight Condensed" panose="020B0502040204020203" pitchFamily="34" charset="0"/>
            </a:endParaRPr>
          </a:p>
          <a:p>
            <a:pPr marL="342900" lvl="0" indent="-342900" algn="just">
              <a:buFont typeface="+mj-lt"/>
              <a:buAutoNum type="arabicParenR"/>
            </a:pPr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провести анализ проблем ручного анализа угроз ИБ, включая оценку временных затрат и рисков, на основе статистических данных и нормативных требований (ФСТЭК, ГОСТ Р 57580);</a:t>
            </a:r>
          </a:p>
          <a:p>
            <a:pPr marL="342900" lvl="0" indent="-342900" algn="just">
              <a:buFont typeface="+mj-lt"/>
              <a:buAutoNum type="arabicParenR"/>
            </a:pPr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исследовать возможности применения технологий </a:t>
            </a:r>
            <a:r>
              <a:rPr lang="en-US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LLM</a:t>
            </a:r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 и архитектуры </a:t>
            </a:r>
            <a:r>
              <a:rPr lang="en-US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RAG</a:t>
            </a:r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 для автоматизированной обработки запросов и интеграции с базой угроз ФСТЭК;</a:t>
            </a:r>
          </a:p>
          <a:p>
            <a:pPr marL="342900" lvl="0" indent="-342900" algn="just">
              <a:buFont typeface="+mj-lt"/>
              <a:buAutoNum type="arabicParenR" startAt="3"/>
            </a:pPr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создать прототип функционального </a:t>
            </a:r>
            <a:r>
              <a:rPr lang="en-US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Telegram</a:t>
            </a:r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-бота с возможностью вывода справочной информации по ИБ-угрозам и разработать архитектурное решение для подключения </a:t>
            </a:r>
            <a:r>
              <a:rPr lang="en-US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LLM</a:t>
            </a:r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, </a:t>
            </a:r>
            <a:r>
              <a:rPr lang="en-US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RAG</a:t>
            </a:r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 и базы данных ФСТЭК;</a:t>
            </a:r>
          </a:p>
          <a:p>
            <a:pPr marL="342900" lvl="0" indent="-342900" algn="just">
              <a:buFont typeface="+mj-lt"/>
              <a:buAutoNum type="arabicParenR" startAt="3"/>
            </a:pPr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проанализировать структуру и форматы базы угроз ФСТЭК и разработать методы их интеграции;</a:t>
            </a:r>
          </a:p>
          <a:p>
            <a:pPr marL="342900" lvl="0" indent="-342900" algn="just">
              <a:buFont typeface="+mj-lt"/>
              <a:buAutoNum type="arabicParenR" startAt="3"/>
            </a:pPr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оценить эффективность предложенного решения: сокращение времени анализа угроз, снижение оперативной нагрузки на специалистов по информационной безопасности.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1FAEBF4-E46B-DB5B-8992-C88ED320E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32"/>
          <a:stretch>
            <a:fillRect/>
          </a:stretch>
        </p:blipFill>
        <p:spPr>
          <a:xfrm>
            <a:off x="11378142" y="6110614"/>
            <a:ext cx="760403" cy="708494"/>
          </a:xfrm>
          <a:prstGeom prst="rect">
            <a:avLst/>
          </a:prstGeom>
        </p:spPr>
      </p:pic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44D0B72B-9163-CA46-9E15-14B42EFC5B89}"/>
              </a:ext>
            </a:extLst>
          </p:cNvPr>
          <p:cNvCxnSpPr>
            <a:cxnSpLocks/>
          </p:cNvCxnSpPr>
          <p:nvPr/>
        </p:nvCxnSpPr>
        <p:spPr>
          <a:xfrm>
            <a:off x="261168" y="430006"/>
            <a:ext cx="0" cy="5375009"/>
          </a:xfrm>
          <a:prstGeom prst="line">
            <a:avLst/>
          </a:prstGeom>
          <a:ln w="38100" cap="rnd">
            <a:solidFill>
              <a:srgbClr val="323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77684F0B-C8B0-8983-3FD0-640CBEE084D6}"/>
              </a:ext>
            </a:extLst>
          </p:cNvPr>
          <p:cNvCxnSpPr>
            <a:cxnSpLocks/>
          </p:cNvCxnSpPr>
          <p:nvPr/>
        </p:nvCxnSpPr>
        <p:spPr>
          <a:xfrm>
            <a:off x="261168" y="430006"/>
            <a:ext cx="0" cy="1647071"/>
          </a:xfrm>
          <a:prstGeom prst="line">
            <a:avLst/>
          </a:prstGeom>
          <a:ln w="38100" cap="rnd">
            <a:solidFill>
              <a:srgbClr val="323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: усеченные противолежащие углы 17">
            <a:extLst>
              <a:ext uri="{FF2B5EF4-FFF2-40B4-BE49-F238E27FC236}">
                <a16:creationId xmlns:a16="http://schemas.microsoft.com/office/drawing/2014/main" id="{FB819198-A425-6DB4-BF3B-7945475468CC}"/>
              </a:ext>
            </a:extLst>
          </p:cNvPr>
          <p:cNvSpPr/>
          <p:nvPr/>
        </p:nvSpPr>
        <p:spPr>
          <a:xfrm>
            <a:off x="4571432" y="1877740"/>
            <a:ext cx="5585536" cy="4191335"/>
          </a:xfrm>
          <a:prstGeom prst="snip2DiagRect">
            <a:avLst>
              <a:gd name="adj1" fmla="val 22318"/>
              <a:gd name="adj2" fmla="val 0"/>
            </a:avLst>
          </a:prstGeom>
          <a:solidFill>
            <a:srgbClr val="7597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усеченные противолежащие углы 16">
            <a:extLst>
              <a:ext uri="{FF2B5EF4-FFF2-40B4-BE49-F238E27FC236}">
                <a16:creationId xmlns:a16="http://schemas.microsoft.com/office/drawing/2014/main" id="{C82C30E0-B3F4-EA7E-8B78-2EF4EA75E09A}"/>
              </a:ext>
            </a:extLst>
          </p:cNvPr>
          <p:cNvSpPr/>
          <p:nvPr/>
        </p:nvSpPr>
        <p:spPr>
          <a:xfrm>
            <a:off x="4983768" y="2298185"/>
            <a:ext cx="5585536" cy="4191335"/>
          </a:xfrm>
          <a:prstGeom prst="snip2DiagRect">
            <a:avLst>
              <a:gd name="adj1" fmla="val 22318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D9C1CED0-0BAF-1062-C0D0-DE4A022D3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545" y="2098077"/>
            <a:ext cx="5585536" cy="4191335"/>
          </a:xfrm>
          <a:prstGeom prst="snip2DiagRect">
            <a:avLst>
              <a:gd name="adj1" fmla="val 22713"/>
              <a:gd name="adj2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47020ACB-DF38-B3FA-A93F-CF7B14892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69" y="430006"/>
            <a:ext cx="1219852" cy="1219852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59A0A8D8-8B92-3BE8-FB0C-07CA6502BA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399" y="1398311"/>
            <a:ext cx="1566587" cy="1566587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729559E3-EF28-E3D1-F111-6DC86F8A97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817" y="3860051"/>
            <a:ext cx="1073626" cy="1079430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4DBC1E81-0C5A-4C87-E0A3-5F49828C72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675" y="5034399"/>
            <a:ext cx="1475000" cy="1475000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74221D8A-A7FF-5811-0D47-FA79DF6336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335" y="2758701"/>
            <a:ext cx="1772986" cy="111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6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8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D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08B490-DEC8-9724-E460-1D53D92AB3F3}"/>
              </a:ext>
            </a:extLst>
          </p:cNvPr>
          <p:cNvSpPr txBox="1"/>
          <p:nvPr/>
        </p:nvSpPr>
        <p:spPr>
          <a:xfrm>
            <a:off x="604140" y="393139"/>
            <a:ext cx="5301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323E45"/>
                </a:solidFill>
                <a:latin typeface="Bahnschrift SemiBold Condensed" panose="020B0502040204020203" pitchFamily="34" charset="0"/>
              </a:rPr>
              <a:t>Актуальность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824606-35C5-87B3-7359-526A78E46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71" y="1724125"/>
            <a:ext cx="3429000" cy="3429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D5F2163-4235-D009-A308-565D3A880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857" y="740015"/>
            <a:ext cx="1498600" cy="14986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7151237-E480-0340-2DB2-1C787200E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071" y="2156065"/>
            <a:ext cx="1498600" cy="14986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C287D9B-A025-949B-AE44-ADE5AEB96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628" y="3235425"/>
            <a:ext cx="1498600" cy="1498600"/>
          </a:xfrm>
          <a:prstGeom prst="rect">
            <a:avLst/>
          </a:prstGeom>
        </p:spPr>
      </p:pic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2BF4ABD-D8D0-4306-A24C-260A69B22FB0}"/>
              </a:ext>
            </a:extLst>
          </p:cNvPr>
          <p:cNvCxnSpPr>
            <a:cxnSpLocks/>
          </p:cNvCxnSpPr>
          <p:nvPr/>
        </p:nvCxnSpPr>
        <p:spPr>
          <a:xfrm flipH="1">
            <a:off x="3674628" y="1660625"/>
            <a:ext cx="520514" cy="257105"/>
          </a:xfrm>
          <a:prstGeom prst="straightConnector1">
            <a:avLst/>
          </a:prstGeom>
          <a:ln w="57150">
            <a:solidFill>
              <a:srgbClr val="4662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993A7C0-512D-C89E-5687-6485222800B0}"/>
              </a:ext>
            </a:extLst>
          </p:cNvPr>
          <p:cNvCxnSpPr>
            <a:cxnSpLocks/>
          </p:cNvCxnSpPr>
          <p:nvPr/>
        </p:nvCxnSpPr>
        <p:spPr>
          <a:xfrm flipH="1" flipV="1">
            <a:off x="2941751" y="3661015"/>
            <a:ext cx="892652" cy="140711"/>
          </a:xfrm>
          <a:prstGeom prst="straightConnector1">
            <a:avLst/>
          </a:prstGeom>
          <a:ln w="57150">
            <a:solidFill>
              <a:srgbClr val="4662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1A9C615A-E8E9-2C0F-F9D5-DCC6E755A069}"/>
              </a:ext>
            </a:extLst>
          </p:cNvPr>
          <p:cNvCxnSpPr>
            <a:cxnSpLocks/>
          </p:cNvCxnSpPr>
          <p:nvPr/>
        </p:nvCxnSpPr>
        <p:spPr>
          <a:xfrm flipH="1">
            <a:off x="2941751" y="3082014"/>
            <a:ext cx="892652" cy="289500"/>
          </a:xfrm>
          <a:prstGeom prst="straightConnector1">
            <a:avLst/>
          </a:prstGeom>
          <a:ln w="57150">
            <a:solidFill>
              <a:srgbClr val="4662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83DDBAF-0457-5300-19B5-1924B2881122}"/>
              </a:ext>
            </a:extLst>
          </p:cNvPr>
          <p:cNvCxnSpPr/>
          <p:nvPr/>
        </p:nvCxnSpPr>
        <p:spPr>
          <a:xfrm>
            <a:off x="1992871" y="4251425"/>
            <a:ext cx="0" cy="965200"/>
          </a:xfrm>
          <a:prstGeom prst="straightConnector1">
            <a:avLst/>
          </a:prstGeom>
          <a:ln w="57150">
            <a:solidFill>
              <a:srgbClr val="4662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5F579932-DA10-3020-76C8-ACC4C2054054}"/>
              </a:ext>
            </a:extLst>
          </p:cNvPr>
          <p:cNvSpPr/>
          <p:nvPr/>
        </p:nvSpPr>
        <p:spPr>
          <a:xfrm>
            <a:off x="223693" y="5274644"/>
            <a:ext cx="3496375" cy="12363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C7C610A3-3861-003B-B2B8-E5B93E01F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38" y="5413957"/>
            <a:ext cx="651932" cy="44184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C26472F-2F37-8550-04E5-3F3919F912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66" y="5889664"/>
            <a:ext cx="748888" cy="513257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CF962B0-95F9-2E3D-4B07-A733C1BFC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807" y="5842546"/>
            <a:ext cx="651932" cy="44184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77511FC1-F70B-86BA-AE12-4A7F059BC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68" y="5842546"/>
            <a:ext cx="651932" cy="44184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8B143AA2-0B0D-B2E8-3022-6BBED4777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099" y="5413957"/>
            <a:ext cx="651932" cy="441841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0C5BB675-371F-8580-09B7-41A863C81B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22" y="5356326"/>
            <a:ext cx="748887" cy="513256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D46CBAD-15B2-FD4B-9A0A-29EC9E2C5A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2" y="5356326"/>
            <a:ext cx="748888" cy="513257"/>
          </a:xfrm>
          <a:prstGeom prst="rect">
            <a:avLst/>
          </a:prstGeom>
        </p:spPr>
      </p:pic>
      <p:graphicFrame>
        <p:nvGraphicFramePr>
          <p:cNvPr id="42" name="Диаграмма 41">
            <a:extLst>
              <a:ext uri="{FF2B5EF4-FFF2-40B4-BE49-F238E27FC236}">
                <a16:creationId xmlns:a16="http://schemas.microsoft.com/office/drawing/2014/main" id="{BDB5E4B2-3988-D1E7-DF19-0344902DEB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7284242"/>
              </p:ext>
            </p:extLst>
          </p:nvPr>
        </p:nvGraphicFramePr>
        <p:xfrm>
          <a:off x="5751078" y="3082014"/>
          <a:ext cx="5702300" cy="3431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730ACBB9-D221-15B5-8866-8561102CBD74}"/>
              </a:ext>
            </a:extLst>
          </p:cNvPr>
          <p:cNvSpPr txBox="1"/>
          <p:nvPr/>
        </p:nvSpPr>
        <p:spPr>
          <a:xfrm>
            <a:off x="6296521" y="2681904"/>
            <a:ext cx="4877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Оценка ФСТЭК информационной безопасности КИИ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AF0FC4-D94A-B941-8963-405C202261C5}"/>
              </a:ext>
            </a:extLst>
          </p:cNvPr>
          <p:cNvSpPr txBox="1"/>
          <p:nvPr/>
        </p:nvSpPr>
        <p:spPr>
          <a:xfrm>
            <a:off x="5905500" y="393139"/>
            <a:ext cx="59333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Стремительная динамика роста кибератак, объектами которых становятся как физические лица, так и организации различных форм собственности. Особую опасность представляют угрозы объектам критической информационной инфраструктуры (КИИ). 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527EE32-D83C-CA23-A6AA-A3005C32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A65C-1CC1-4A80-A0A1-13ED9D57D75C}" type="slidenum">
              <a:rPr lang="ru-RU" b="1" smtClean="0">
                <a:solidFill>
                  <a:schemeClr val="tx1"/>
                </a:solidFill>
              </a:rPr>
              <a:t>3</a:t>
            </a:fld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11B597-71AD-5BCE-32B2-2D2A792D0D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32"/>
          <a:stretch>
            <a:fillRect/>
          </a:stretch>
        </p:blipFill>
        <p:spPr>
          <a:xfrm>
            <a:off x="11378142" y="6110614"/>
            <a:ext cx="760403" cy="70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22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898650D0-B7B1-D3B1-9BDD-D8DCE0B51915}"/>
              </a:ext>
            </a:extLst>
          </p:cNvPr>
          <p:cNvSpPr/>
          <p:nvPr/>
        </p:nvSpPr>
        <p:spPr>
          <a:xfrm>
            <a:off x="7699343" y="1865089"/>
            <a:ext cx="612096" cy="656151"/>
          </a:xfrm>
          <a:prstGeom prst="rect">
            <a:avLst/>
          </a:prstGeom>
          <a:solidFill>
            <a:srgbClr val="4662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144E66F-CE11-B8B8-855E-74C82F041CF1}"/>
              </a:ext>
            </a:extLst>
          </p:cNvPr>
          <p:cNvSpPr/>
          <p:nvPr/>
        </p:nvSpPr>
        <p:spPr>
          <a:xfrm>
            <a:off x="7092719" y="1189495"/>
            <a:ext cx="589239" cy="677424"/>
          </a:xfrm>
          <a:prstGeom prst="rect">
            <a:avLst/>
          </a:prstGeom>
          <a:solidFill>
            <a:srgbClr val="4662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D5C82F7E-1D05-03A6-8D0C-E31A549BFD0B}"/>
              </a:ext>
            </a:extLst>
          </p:cNvPr>
          <p:cNvSpPr/>
          <p:nvPr/>
        </p:nvSpPr>
        <p:spPr>
          <a:xfrm>
            <a:off x="1454254" y="1202454"/>
            <a:ext cx="5624254" cy="4093269"/>
          </a:xfrm>
          <a:prstGeom prst="rect">
            <a:avLst/>
          </a:prstGeom>
          <a:solidFill>
            <a:srgbClr val="CBD2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F1E32383-839C-4DA5-FDE9-B35E1716C647}"/>
              </a:ext>
            </a:extLst>
          </p:cNvPr>
          <p:cNvSpPr/>
          <p:nvPr/>
        </p:nvSpPr>
        <p:spPr>
          <a:xfrm>
            <a:off x="10726648" y="4765998"/>
            <a:ext cx="651494" cy="529727"/>
          </a:xfrm>
          <a:prstGeom prst="rect">
            <a:avLst/>
          </a:prstGeom>
          <a:solidFill>
            <a:srgbClr val="4662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B9E7DB1C-DA3C-6805-7284-A0C2FDC1B2C7}"/>
              </a:ext>
            </a:extLst>
          </p:cNvPr>
          <p:cNvSpPr/>
          <p:nvPr/>
        </p:nvSpPr>
        <p:spPr>
          <a:xfrm>
            <a:off x="9549980" y="4240937"/>
            <a:ext cx="1194865" cy="512119"/>
          </a:xfrm>
          <a:prstGeom prst="rect">
            <a:avLst/>
          </a:prstGeom>
          <a:solidFill>
            <a:srgbClr val="4662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94475133-6B9A-240C-E380-69B1FFBA730E}"/>
              </a:ext>
            </a:extLst>
          </p:cNvPr>
          <p:cNvSpPr/>
          <p:nvPr/>
        </p:nvSpPr>
        <p:spPr>
          <a:xfrm>
            <a:off x="9531634" y="3689461"/>
            <a:ext cx="598663" cy="580166"/>
          </a:xfrm>
          <a:prstGeom prst="rect">
            <a:avLst/>
          </a:prstGeom>
          <a:solidFill>
            <a:srgbClr val="4662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CC0165FA-1025-9121-D46B-A40A7732578E}"/>
              </a:ext>
            </a:extLst>
          </p:cNvPr>
          <p:cNvSpPr/>
          <p:nvPr/>
        </p:nvSpPr>
        <p:spPr>
          <a:xfrm>
            <a:off x="8323313" y="3114094"/>
            <a:ext cx="1210639" cy="580166"/>
          </a:xfrm>
          <a:prstGeom prst="rect">
            <a:avLst/>
          </a:prstGeom>
          <a:solidFill>
            <a:srgbClr val="4662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FBF718C9-6CF5-9288-831C-17BA5327F77E}"/>
              </a:ext>
            </a:extLst>
          </p:cNvPr>
          <p:cNvSpPr/>
          <p:nvPr/>
        </p:nvSpPr>
        <p:spPr>
          <a:xfrm>
            <a:off x="8323316" y="2521240"/>
            <a:ext cx="626293" cy="592851"/>
          </a:xfrm>
          <a:prstGeom prst="rect">
            <a:avLst/>
          </a:prstGeom>
          <a:solidFill>
            <a:srgbClr val="4662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40C0CFA4-6B75-52E8-F552-05E373A7555B}"/>
              </a:ext>
            </a:extLst>
          </p:cNvPr>
          <p:cNvCxnSpPr>
            <a:cxnSpLocks/>
          </p:cNvCxnSpPr>
          <p:nvPr/>
        </p:nvCxnSpPr>
        <p:spPr>
          <a:xfrm>
            <a:off x="7687464" y="1189495"/>
            <a:ext cx="0" cy="4108061"/>
          </a:xfrm>
          <a:prstGeom prst="line">
            <a:avLst/>
          </a:prstGeom>
          <a:ln w="28575">
            <a:solidFill>
              <a:srgbClr val="323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4D9100-8A36-1690-BC63-5AE43108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A65C-1CC1-4A80-A0A1-13ED9D57D75C}" type="slidenum">
              <a:rPr lang="ru-RU" b="1" smtClean="0">
                <a:solidFill>
                  <a:srgbClr val="323E45"/>
                </a:solidFill>
              </a:rPr>
              <a:t>4</a:t>
            </a:fld>
            <a:endParaRPr lang="ru-RU" b="1" dirty="0">
              <a:solidFill>
                <a:srgbClr val="323E45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E33C87-E96F-3C71-BDBC-12907F569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32"/>
          <a:stretch>
            <a:fillRect/>
          </a:stretch>
        </p:blipFill>
        <p:spPr>
          <a:xfrm>
            <a:off x="11378142" y="6110614"/>
            <a:ext cx="760403" cy="708494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D7DB455-E442-E221-7E5D-1A2AE7D402EB}"/>
              </a:ext>
            </a:extLst>
          </p:cNvPr>
          <p:cNvSpPr/>
          <p:nvPr/>
        </p:nvSpPr>
        <p:spPr>
          <a:xfrm>
            <a:off x="1454257" y="1189496"/>
            <a:ext cx="9923885" cy="4106230"/>
          </a:xfrm>
          <a:prstGeom prst="rect">
            <a:avLst/>
          </a:prstGeom>
          <a:noFill/>
          <a:ln w="28575">
            <a:solidFill>
              <a:srgbClr val="323E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7703D1-703E-CCD7-60F2-1DD3504647E9}"/>
              </a:ext>
            </a:extLst>
          </p:cNvPr>
          <p:cNvSpPr txBox="1"/>
          <p:nvPr/>
        </p:nvSpPr>
        <p:spPr>
          <a:xfrm>
            <a:off x="1678364" y="1385523"/>
            <a:ext cx="5259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Формирование команды и разработка календарного плана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BDBEDA-7999-53C8-DDAB-20D915E990EB}"/>
              </a:ext>
            </a:extLst>
          </p:cNvPr>
          <p:cNvSpPr txBox="1"/>
          <p:nvPr/>
        </p:nvSpPr>
        <p:spPr>
          <a:xfrm>
            <a:off x="1678364" y="2603221"/>
            <a:ext cx="4349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Анализ требований и разработка спецификации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6A4FD6-2ED0-D9B8-7572-F573B4DE4E53}"/>
              </a:ext>
            </a:extLst>
          </p:cNvPr>
          <p:cNvSpPr txBox="1"/>
          <p:nvPr/>
        </p:nvSpPr>
        <p:spPr>
          <a:xfrm>
            <a:off x="1678364" y="1981660"/>
            <a:ext cx="5407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Исследование состояния ИБ и разных методов анализа угроз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4E8D4A-CB9C-1D78-6E18-14D6D63B6CD8}"/>
              </a:ext>
            </a:extLst>
          </p:cNvPr>
          <p:cNvSpPr txBox="1"/>
          <p:nvPr/>
        </p:nvSpPr>
        <p:spPr>
          <a:xfrm>
            <a:off x="1678364" y="3196811"/>
            <a:ext cx="5343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Разработка архитектуры решения и выбор стека технологий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D22B36-7F3B-DCC8-8653-3EDFFA6E77E9}"/>
              </a:ext>
            </a:extLst>
          </p:cNvPr>
          <p:cNvSpPr txBox="1"/>
          <p:nvPr/>
        </p:nvSpPr>
        <p:spPr>
          <a:xfrm>
            <a:off x="1678364" y="3765541"/>
            <a:ext cx="3882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Разработка пользовательского интерфейса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131C27-2C38-7420-7611-DD4C0AA19483}"/>
              </a:ext>
            </a:extLst>
          </p:cNvPr>
          <p:cNvSpPr txBox="1"/>
          <p:nvPr/>
        </p:nvSpPr>
        <p:spPr>
          <a:xfrm>
            <a:off x="1678364" y="4308210"/>
            <a:ext cx="4036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Разработка теоретической модели </a:t>
            </a:r>
            <a:r>
              <a:rPr lang="en-US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LLM </a:t>
            </a:r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и </a:t>
            </a:r>
            <a:r>
              <a:rPr lang="en-US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RAG</a:t>
            </a:r>
            <a:endParaRPr lang="ru-RU" sz="2000" dirty="0">
              <a:solidFill>
                <a:srgbClr val="323E45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C33CEB-A0C7-07D4-CAAC-D1B82D719AB3}"/>
              </a:ext>
            </a:extLst>
          </p:cNvPr>
          <p:cNvSpPr txBox="1"/>
          <p:nvPr/>
        </p:nvSpPr>
        <p:spPr>
          <a:xfrm>
            <a:off x="1678364" y="4827485"/>
            <a:ext cx="2645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Тестирование, документация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CF9A1791-1B99-35D3-95B4-37C12695B452}"/>
              </a:ext>
            </a:extLst>
          </p:cNvPr>
          <p:cNvCxnSpPr>
            <a:cxnSpLocks/>
          </p:cNvCxnSpPr>
          <p:nvPr/>
        </p:nvCxnSpPr>
        <p:spPr>
          <a:xfrm>
            <a:off x="7085613" y="1189495"/>
            <a:ext cx="0" cy="4108061"/>
          </a:xfrm>
          <a:prstGeom prst="line">
            <a:avLst/>
          </a:prstGeom>
          <a:ln w="28575">
            <a:solidFill>
              <a:srgbClr val="323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1B2B2A6B-0C96-3CFE-B018-95CA512FC34D}"/>
              </a:ext>
            </a:extLst>
          </p:cNvPr>
          <p:cNvCxnSpPr>
            <a:cxnSpLocks/>
          </p:cNvCxnSpPr>
          <p:nvPr/>
        </p:nvCxnSpPr>
        <p:spPr>
          <a:xfrm>
            <a:off x="8311439" y="1189495"/>
            <a:ext cx="0" cy="4108061"/>
          </a:xfrm>
          <a:prstGeom prst="line">
            <a:avLst/>
          </a:prstGeom>
          <a:ln w="28575">
            <a:solidFill>
              <a:srgbClr val="323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4EB4BCEC-E20E-08B9-29C5-BBB1152E92E2}"/>
              </a:ext>
            </a:extLst>
          </p:cNvPr>
          <p:cNvCxnSpPr>
            <a:cxnSpLocks/>
          </p:cNvCxnSpPr>
          <p:nvPr/>
        </p:nvCxnSpPr>
        <p:spPr>
          <a:xfrm>
            <a:off x="8957483" y="1189495"/>
            <a:ext cx="0" cy="4108061"/>
          </a:xfrm>
          <a:prstGeom prst="line">
            <a:avLst/>
          </a:prstGeom>
          <a:ln w="28575">
            <a:solidFill>
              <a:srgbClr val="323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F460A91C-AAE2-8FA7-E5DD-01724CC07FA9}"/>
              </a:ext>
            </a:extLst>
          </p:cNvPr>
          <p:cNvCxnSpPr>
            <a:cxnSpLocks/>
          </p:cNvCxnSpPr>
          <p:nvPr/>
        </p:nvCxnSpPr>
        <p:spPr>
          <a:xfrm>
            <a:off x="9533952" y="1189495"/>
            <a:ext cx="0" cy="4108061"/>
          </a:xfrm>
          <a:prstGeom prst="line">
            <a:avLst/>
          </a:prstGeom>
          <a:ln w="28575">
            <a:solidFill>
              <a:srgbClr val="323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53669A17-05AE-35F3-B98B-378CB504A1ED}"/>
              </a:ext>
            </a:extLst>
          </p:cNvPr>
          <p:cNvCxnSpPr>
            <a:cxnSpLocks/>
          </p:cNvCxnSpPr>
          <p:nvPr/>
        </p:nvCxnSpPr>
        <p:spPr>
          <a:xfrm>
            <a:off x="10130300" y="1189495"/>
            <a:ext cx="0" cy="4108061"/>
          </a:xfrm>
          <a:prstGeom prst="line">
            <a:avLst/>
          </a:prstGeom>
          <a:ln w="28575">
            <a:solidFill>
              <a:srgbClr val="323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46A3BEF3-4215-625A-3326-02B8BB7EA37E}"/>
              </a:ext>
            </a:extLst>
          </p:cNvPr>
          <p:cNvCxnSpPr>
            <a:cxnSpLocks/>
          </p:cNvCxnSpPr>
          <p:nvPr/>
        </p:nvCxnSpPr>
        <p:spPr>
          <a:xfrm flipV="1">
            <a:off x="1454257" y="1866919"/>
            <a:ext cx="9923885" cy="15350"/>
          </a:xfrm>
          <a:prstGeom prst="line">
            <a:avLst/>
          </a:prstGeom>
          <a:ln w="28575">
            <a:solidFill>
              <a:srgbClr val="323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8D352E43-7FF5-40B1-7E24-A48EFC8793C0}"/>
              </a:ext>
            </a:extLst>
          </p:cNvPr>
          <p:cNvCxnSpPr>
            <a:cxnSpLocks/>
          </p:cNvCxnSpPr>
          <p:nvPr/>
        </p:nvCxnSpPr>
        <p:spPr>
          <a:xfrm>
            <a:off x="1454256" y="2521240"/>
            <a:ext cx="9923886" cy="0"/>
          </a:xfrm>
          <a:prstGeom prst="line">
            <a:avLst/>
          </a:prstGeom>
          <a:ln w="28575">
            <a:solidFill>
              <a:srgbClr val="323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9D9A9BF6-8FF6-F18E-0D03-82CDC8409146}"/>
              </a:ext>
            </a:extLst>
          </p:cNvPr>
          <p:cNvCxnSpPr>
            <a:cxnSpLocks/>
          </p:cNvCxnSpPr>
          <p:nvPr/>
        </p:nvCxnSpPr>
        <p:spPr>
          <a:xfrm>
            <a:off x="1454255" y="3114092"/>
            <a:ext cx="9923887" cy="0"/>
          </a:xfrm>
          <a:prstGeom prst="line">
            <a:avLst/>
          </a:prstGeom>
          <a:ln w="28575">
            <a:solidFill>
              <a:srgbClr val="323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7EC5AB2E-71B4-9666-A4FF-86DB18BCEAF5}"/>
              </a:ext>
            </a:extLst>
          </p:cNvPr>
          <p:cNvCxnSpPr>
            <a:cxnSpLocks/>
          </p:cNvCxnSpPr>
          <p:nvPr/>
        </p:nvCxnSpPr>
        <p:spPr>
          <a:xfrm>
            <a:off x="1454255" y="3694261"/>
            <a:ext cx="9923887" cy="0"/>
          </a:xfrm>
          <a:prstGeom prst="line">
            <a:avLst/>
          </a:prstGeom>
          <a:ln w="28575">
            <a:solidFill>
              <a:srgbClr val="323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85BC93D4-CFC2-1AFB-B9E5-B902C0C327C8}"/>
              </a:ext>
            </a:extLst>
          </p:cNvPr>
          <p:cNvCxnSpPr>
            <a:cxnSpLocks/>
          </p:cNvCxnSpPr>
          <p:nvPr/>
        </p:nvCxnSpPr>
        <p:spPr>
          <a:xfrm>
            <a:off x="1454255" y="4236931"/>
            <a:ext cx="9923887" cy="0"/>
          </a:xfrm>
          <a:prstGeom prst="line">
            <a:avLst/>
          </a:prstGeom>
          <a:ln w="28575">
            <a:solidFill>
              <a:srgbClr val="323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5BA3EDC0-2CD8-5E0E-31E7-E3F3A9398CE0}"/>
              </a:ext>
            </a:extLst>
          </p:cNvPr>
          <p:cNvCxnSpPr>
            <a:cxnSpLocks/>
          </p:cNvCxnSpPr>
          <p:nvPr/>
        </p:nvCxnSpPr>
        <p:spPr>
          <a:xfrm>
            <a:off x="1454254" y="4757524"/>
            <a:ext cx="9923888" cy="0"/>
          </a:xfrm>
          <a:prstGeom prst="line">
            <a:avLst/>
          </a:prstGeom>
          <a:ln w="28575">
            <a:solidFill>
              <a:srgbClr val="323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5120D1A-6A0C-F01A-9332-80B642F45B1C}"/>
              </a:ext>
            </a:extLst>
          </p:cNvPr>
          <p:cNvSpPr txBox="1"/>
          <p:nvPr/>
        </p:nvSpPr>
        <p:spPr>
          <a:xfrm>
            <a:off x="7012279" y="368113"/>
            <a:ext cx="6751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24.03.25</a:t>
            </a:r>
            <a:br>
              <a:rPr lang="ru-RU" sz="14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</a:br>
            <a:r>
              <a:rPr lang="ru-RU" sz="14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 – </a:t>
            </a:r>
            <a:br>
              <a:rPr lang="ru-RU" sz="14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</a:br>
            <a:r>
              <a:rPr lang="ru-RU" sz="14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31.03.25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3ADF0A-CA78-E3F7-7072-3DB5B1EDF7B2}"/>
              </a:ext>
            </a:extLst>
          </p:cNvPr>
          <p:cNvSpPr txBox="1"/>
          <p:nvPr/>
        </p:nvSpPr>
        <p:spPr>
          <a:xfrm>
            <a:off x="7636254" y="368434"/>
            <a:ext cx="6751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01.04.25</a:t>
            </a:r>
            <a:br>
              <a:rPr lang="ru-RU" sz="14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</a:br>
            <a:r>
              <a:rPr lang="ru-RU" sz="14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 – </a:t>
            </a:r>
            <a:br>
              <a:rPr lang="ru-RU" sz="14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</a:br>
            <a:r>
              <a:rPr lang="ru-RU" sz="14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15.04.25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189197-7ADD-73B4-F19B-A9AD70B60954}"/>
              </a:ext>
            </a:extLst>
          </p:cNvPr>
          <p:cNvSpPr txBox="1"/>
          <p:nvPr/>
        </p:nvSpPr>
        <p:spPr>
          <a:xfrm>
            <a:off x="8282298" y="368113"/>
            <a:ext cx="6751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16.04.25</a:t>
            </a:r>
            <a:br>
              <a:rPr lang="ru-RU" sz="14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</a:br>
            <a:r>
              <a:rPr lang="ru-RU" sz="14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 – </a:t>
            </a:r>
            <a:br>
              <a:rPr lang="ru-RU" sz="14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</a:br>
            <a:r>
              <a:rPr lang="ru-RU" sz="14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30.04.25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82269C-55D4-799B-91FE-DDBEC2452ADF}"/>
              </a:ext>
            </a:extLst>
          </p:cNvPr>
          <p:cNvSpPr txBox="1"/>
          <p:nvPr/>
        </p:nvSpPr>
        <p:spPr>
          <a:xfrm>
            <a:off x="8874795" y="366309"/>
            <a:ext cx="6751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01.05.25</a:t>
            </a:r>
            <a:br>
              <a:rPr lang="ru-RU" sz="14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</a:br>
            <a:r>
              <a:rPr lang="ru-RU" sz="14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 – </a:t>
            </a:r>
            <a:br>
              <a:rPr lang="ru-RU" sz="14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</a:br>
            <a:r>
              <a:rPr lang="ru-RU" sz="14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13.05.25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ECBA1B-C3A1-F798-EFCD-56826C90FA61}"/>
              </a:ext>
            </a:extLst>
          </p:cNvPr>
          <p:cNvSpPr txBox="1"/>
          <p:nvPr/>
        </p:nvSpPr>
        <p:spPr>
          <a:xfrm>
            <a:off x="9455115" y="366309"/>
            <a:ext cx="6751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14.05.25</a:t>
            </a:r>
            <a:br>
              <a:rPr lang="ru-RU" sz="14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</a:br>
            <a:r>
              <a:rPr lang="ru-RU" sz="14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 – </a:t>
            </a:r>
            <a:br>
              <a:rPr lang="ru-RU" sz="14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</a:br>
            <a:r>
              <a:rPr lang="ru-RU" sz="14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21.05.25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3BE3C6-9080-CC23-E773-4AD235DB4FC4}"/>
              </a:ext>
            </a:extLst>
          </p:cNvPr>
          <p:cNvSpPr txBox="1"/>
          <p:nvPr/>
        </p:nvSpPr>
        <p:spPr>
          <a:xfrm>
            <a:off x="10733275" y="366309"/>
            <a:ext cx="6751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29.05.25</a:t>
            </a:r>
            <a:br>
              <a:rPr lang="ru-RU" sz="14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</a:br>
            <a:r>
              <a:rPr lang="ru-RU" sz="14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 – </a:t>
            </a:r>
            <a:br>
              <a:rPr lang="ru-RU" sz="14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</a:br>
            <a:r>
              <a:rPr lang="ru-RU" sz="14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05.06.25</a:t>
            </a:r>
          </a:p>
        </p:txBody>
      </p: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F12157BE-A1EA-7A44-1146-A66B3DF00903}"/>
              </a:ext>
            </a:extLst>
          </p:cNvPr>
          <p:cNvCxnSpPr>
            <a:cxnSpLocks/>
          </p:cNvCxnSpPr>
          <p:nvPr/>
        </p:nvCxnSpPr>
        <p:spPr>
          <a:xfrm>
            <a:off x="10737739" y="1189495"/>
            <a:ext cx="0" cy="4108061"/>
          </a:xfrm>
          <a:prstGeom prst="line">
            <a:avLst/>
          </a:prstGeom>
          <a:ln w="28575">
            <a:solidFill>
              <a:srgbClr val="323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F8E50F4-CB04-3893-1A40-D6D8E8937E10}"/>
              </a:ext>
            </a:extLst>
          </p:cNvPr>
          <p:cNvSpPr txBox="1"/>
          <p:nvPr/>
        </p:nvSpPr>
        <p:spPr>
          <a:xfrm>
            <a:off x="10099978" y="344025"/>
            <a:ext cx="6751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21.05.25</a:t>
            </a:r>
            <a:br>
              <a:rPr lang="ru-RU" sz="14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</a:br>
            <a:r>
              <a:rPr lang="ru-RU" sz="14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 – </a:t>
            </a:r>
            <a:br>
              <a:rPr lang="ru-RU" sz="14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</a:br>
            <a:r>
              <a:rPr lang="ru-RU" sz="14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28.05.25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0C944B-F767-9C46-8C4B-AA77DF84D6ED}"/>
              </a:ext>
            </a:extLst>
          </p:cNvPr>
          <p:cNvSpPr txBox="1"/>
          <p:nvPr/>
        </p:nvSpPr>
        <p:spPr>
          <a:xfrm>
            <a:off x="604140" y="393139"/>
            <a:ext cx="5301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323E45"/>
                </a:solidFill>
                <a:latin typeface="Bahnschrift SemiBold Condensed" panose="020B0502040204020203" pitchFamily="34" charset="0"/>
              </a:rPr>
              <a:t>Этапы выполнения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4000113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D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149E58-98CA-0D75-F9F4-6AFFE848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A65C-1CC1-4A80-A0A1-13ED9D57D75C}" type="slidenum">
              <a:rPr lang="ru-RU" b="1" smtClean="0">
                <a:solidFill>
                  <a:srgbClr val="323E45"/>
                </a:solidFill>
              </a:rPr>
              <a:t>5</a:t>
            </a:fld>
            <a:endParaRPr lang="ru-RU" b="1">
              <a:solidFill>
                <a:srgbClr val="323E45"/>
              </a:solidFill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A544007-BD17-AD0C-FCED-E83EB7782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426926"/>
              </p:ext>
            </p:extLst>
          </p:nvPr>
        </p:nvGraphicFramePr>
        <p:xfrm>
          <a:off x="590349" y="1084960"/>
          <a:ext cx="11011302" cy="468807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835217">
                  <a:extLst>
                    <a:ext uri="{9D8B030D-6E8A-4147-A177-3AD203B41FA5}">
                      <a16:colId xmlns:a16="http://schemas.microsoft.com/office/drawing/2014/main" val="1533672161"/>
                    </a:ext>
                  </a:extLst>
                </a:gridCol>
                <a:gridCol w="1835217">
                  <a:extLst>
                    <a:ext uri="{9D8B030D-6E8A-4147-A177-3AD203B41FA5}">
                      <a16:colId xmlns:a16="http://schemas.microsoft.com/office/drawing/2014/main" val="2135679419"/>
                    </a:ext>
                  </a:extLst>
                </a:gridCol>
                <a:gridCol w="1835217">
                  <a:extLst>
                    <a:ext uri="{9D8B030D-6E8A-4147-A177-3AD203B41FA5}">
                      <a16:colId xmlns:a16="http://schemas.microsoft.com/office/drawing/2014/main" val="1214071869"/>
                    </a:ext>
                  </a:extLst>
                </a:gridCol>
                <a:gridCol w="1835217">
                  <a:extLst>
                    <a:ext uri="{9D8B030D-6E8A-4147-A177-3AD203B41FA5}">
                      <a16:colId xmlns:a16="http://schemas.microsoft.com/office/drawing/2014/main" val="3021304737"/>
                    </a:ext>
                  </a:extLst>
                </a:gridCol>
                <a:gridCol w="1835217">
                  <a:extLst>
                    <a:ext uri="{9D8B030D-6E8A-4147-A177-3AD203B41FA5}">
                      <a16:colId xmlns:a16="http://schemas.microsoft.com/office/drawing/2014/main" val="1444944719"/>
                    </a:ext>
                  </a:extLst>
                </a:gridCol>
                <a:gridCol w="1835217">
                  <a:extLst>
                    <a:ext uri="{9D8B030D-6E8A-4147-A177-3AD203B41FA5}">
                      <a16:colId xmlns:a16="http://schemas.microsoft.com/office/drawing/2014/main" val="1545825849"/>
                    </a:ext>
                  </a:extLst>
                </a:gridCol>
              </a:tblGrid>
              <a:tr h="86423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ru-RU" sz="1600" kern="1200" dirty="0">
                          <a:solidFill>
                            <a:srgbClr val="323E45"/>
                          </a:solidFill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Критерий сравнения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ru-RU" sz="1600" dirty="0">
                          <a:solidFill>
                            <a:srgbClr val="323E45"/>
                          </a:solidFill>
                          <a:effectLst/>
                          <a:latin typeface="Bahnschrift SemiBold" panose="020B0502040204020203" pitchFamily="34" charset="0"/>
                        </a:rPr>
                        <a:t>Автоматизация </a:t>
                      </a:r>
                      <a:endParaRPr lang="ru-RU" sz="1600" dirty="0">
                        <a:solidFill>
                          <a:srgbClr val="323E45"/>
                        </a:solidFill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ru-RU" sz="1600" dirty="0">
                          <a:solidFill>
                            <a:srgbClr val="323E45"/>
                          </a:solidFill>
                          <a:effectLst/>
                          <a:latin typeface="Bahnschrift SemiBold" panose="020B0502040204020203" pitchFamily="34" charset="0"/>
                        </a:rPr>
                        <a:t>Актуальность данных</a:t>
                      </a:r>
                      <a:endParaRPr lang="ru-RU" sz="1600" dirty="0">
                        <a:solidFill>
                          <a:srgbClr val="323E45"/>
                        </a:solidFill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ru-RU" sz="1600" dirty="0">
                          <a:solidFill>
                            <a:srgbClr val="323E45"/>
                          </a:solidFill>
                          <a:effectLst/>
                          <a:latin typeface="Bahnschrift SemiBold" panose="020B0502040204020203" pitchFamily="34" charset="0"/>
                        </a:rPr>
                        <a:t>Затраты на внедрение</a:t>
                      </a:r>
                      <a:endParaRPr lang="ru-RU" sz="1600" dirty="0">
                        <a:solidFill>
                          <a:srgbClr val="323E45"/>
                        </a:solidFill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ru-RU" sz="1600" dirty="0">
                          <a:solidFill>
                            <a:srgbClr val="323E45"/>
                          </a:solidFill>
                          <a:effectLst/>
                          <a:latin typeface="Bahnschrift SemiBold" panose="020B0502040204020203" pitchFamily="34" charset="0"/>
                        </a:rPr>
                        <a:t>Юридическая валидность</a:t>
                      </a:r>
                      <a:endParaRPr lang="ru-RU" sz="1600" dirty="0">
                        <a:solidFill>
                          <a:srgbClr val="323E45"/>
                        </a:solidFill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ru-RU" sz="1600" dirty="0">
                          <a:solidFill>
                            <a:srgbClr val="323E45"/>
                          </a:solidFill>
                          <a:effectLst/>
                          <a:latin typeface="Bahnschrift SemiBold" panose="020B0502040204020203" pitchFamily="34" charset="0"/>
                        </a:rPr>
                        <a:t>Пример инструмента</a:t>
                      </a:r>
                      <a:endParaRPr lang="ru-RU" sz="1600" dirty="0">
                        <a:solidFill>
                          <a:srgbClr val="323E45"/>
                        </a:solidFill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981571"/>
                  </a:ext>
                </a:extLst>
              </a:tr>
              <a:tr h="86423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dirty="0">
                          <a:solidFill>
                            <a:srgbClr val="323E45"/>
                          </a:solidFill>
                          <a:effectLst/>
                          <a:latin typeface="Bahnschrift SemiBold" panose="020B0502040204020203" pitchFamily="34" charset="0"/>
                        </a:rPr>
                        <a:t>LLM</a:t>
                      </a:r>
                      <a:r>
                        <a:rPr lang="ru-RU" sz="1600" dirty="0">
                          <a:solidFill>
                            <a:srgbClr val="323E45"/>
                          </a:solidFill>
                          <a:effectLst/>
                          <a:latin typeface="Bahnschrift SemiBold" panose="020B0502040204020203" pitchFamily="34" charset="0"/>
                        </a:rPr>
                        <a:t>-боты (1.2.4)</a:t>
                      </a:r>
                      <a:endParaRPr lang="ru-RU" sz="1600" dirty="0">
                        <a:solidFill>
                          <a:srgbClr val="323E45"/>
                        </a:solidFill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ru-RU" sz="1600" dirty="0">
                          <a:solidFill>
                            <a:srgbClr val="323E45"/>
                          </a:solidFill>
                          <a:effectLst/>
                          <a:latin typeface="Bahnschrift SemiBold" panose="020B0502040204020203" pitchFamily="34" charset="0"/>
                        </a:rPr>
                        <a:t>Максимальная </a:t>
                      </a:r>
                      <a:r>
                        <a:rPr lang="en-US" sz="1600" dirty="0">
                          <a:solidFill>
                            <a:srgbClr val="323E45"/>
                          </a:solidFill>
                          <a:effectLst/>
                          <a:latin typeface="Bahnschrift SemiBold" panose="020B0502040204020203" pitchFamily="34" charset="0"/>
                        </a:rPr>
                        <a:t>(NLP)</a:t>
                      </a:r>
                      <a:endParaRPr lang="ru-RU" sz="1600" dirty="0">
                        <a:solidFill>
                          <a:srgbClr val="323E45"/>
                        </a:solidFill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ru-RU" sz="1600" dirty="0">
                          <a:solidFill>
                            <a:srgbClr val="323E45"/>
                          </a:solidFill>
                          <a:effectLst/>
                          <a:latin typeface="Bahnschrift SemiBold" panose="020B0502040204020203" pitchFamily="34" charset="0"/>
                        </a:rPr>
                        <a:t>Низкая (галлюцинации)</a:t>
                      </a:r>
                      <a:endParaRPr lang="ru-RU" sz="1600" dirty="0">
                        <a:solidFill>
                          <a:srgbClr val="323E45"/>
                        </a:solidFill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ru-RU" sz="1600" dirty="0">
                          <a:solidFill>
                            <a:srgbClr val="323E45"/>
                          </a:solidFill>
                          <a:effectLst/>
                          <a:latin typeface="Bahnschrift SemiBold" panose="020B0502040204020203" pitchFamily="34" charset="0"/>
                        </a:rPr>
                        <a:t>Средние (</a:t>
                      </a:r>
                      <a:r>
                        <a:rPr lang="en-US" sz="1600" dirty="0">
                          <a:solidFill>
                            <a:srgbClr val="323E45"/>
                          </a:solidFill>
                          <a:effectLst/>
                          <a:latin typeface="Bahnschrift SemiBold" panose="020B0502040204020203" pitchFamily="34" charset="0"/>
                        </a:rPr>
                        <a:t>API</a:t>
                      </a:r>
                      <a:r>
                        <a:rPr lang="ru-RU" sz="1600" dirty="0">
                          <a:solidFill>
                            <a:srgbClr val="323E45"/>
                          </a:solidFill>
                          <a:effectLst/>
                          <a:latin typeface="Bahnschrift SemiBold" panose="020B0502040204020203" pitchFamily="34" charset="0"/>
                        </a:rPr>
                        <a:t>/лицензии)</a:t>
                      </a:r>
                      <a:endParaRPr lang="ru-RU" sz="1600" dirty="0">
                        <a:solidFill>
                          <a:srgbClr val="323E45"/>
                        </a:solidFill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ru-RU" sz="1600" dirty="0">
                          <a:solidFill>
                            <a:srgbClr val="323E45"/>
                          </a:solidFill>
                          <a:effectLst/>
                          <a:latin typeface="Bahnschrift SemiBold" panose="020B0502040204020203" pitchFamily="34" charset="0"/>
                        </a:rPr>
                        <a:t>Очень низкая</a:t>
                      </a:r>
                      <a:endParaRPr lang="ru-RU" sz="1600" dirty="0">
                        <a:solidFill>
                          <a:srgbClr val="323E45"/>
                        </a:solidFill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dirty="0">
                          <a:solidFill>
                            <a:srgbClr val="323E45"/>
                          </a:solidFill>
                          <a:effectLst/>
                          <a:latin typeface="Bahnschrift SemiBold" panose="020B0502040204020203" pitchFamily="34" charset="0"/>
                        </a:rPr>
                        <a:t>GPT-4</a:t>
                      </a:r>
                      <a:endParaRPr lang="ru-RU" sz="1600" dirty="0">
                        <a:solidFill>
                          <a:srgbClr val="323E45"/>
                        </a:solidFill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352636"/>
                  </a:ext>
                </a:extLst>
              </a:tr>
              <a:tr h="86423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dirty="0">
                          <a:solidFill>
                            <a:srgbClr val="323E45"/>
                          </a:solidFill>
                          <a:effectLst/>
                          <a:latin typeface="Bahnschrift SemiBold" panose="020B0502040204020203" pitchFamily="34" charset="0"/>
                        </a:rPr>
                        <a:t>ML-</a:t>
                      </a:r>
                      <a:r>
                        <a:rPr lang="en-US" sz="1600" dirty="0" err="1">
                          <a:solidFill>
                            <a:srgbClr val="323E45"/>
                          </a:solidFill>
                          <a:effectLst/>
                          <a:latin typeface="Bahnschrift SemiBold" panose="020B0502040204020203" pitchFamily="34" charset="0"/>
                        </a:rPr>
                        <a:t>решения</a:t>
                      </a:r>
                      <a:r>
                        <a:rPr lang="ru-RU" sz="1600" dirty="0">
                          <a:solidFill>
                            <a:srgbClr val="323E45"/>
                          </a:solidFill>
                          <a:effectLst/>
                          <a:latin typeface="Bahnschrift SemiBold" panose="020B0502040204020203" pitchFamily="34" charset="0"/>
                        </a:rPr>
                        <a:t> (1.2.3)</a:t>
                      </a:r>
                      <a:endParaRPr lang="ru-RU" sz="1600" dirty="0">
                        <a:solidFill>
                          <a:srgbClr val="323E45"/>
                        </a:solidFill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ru-RU" sz="1600" dirty="0">
                          <a:solidFill>
                            <a:srgbClr val="323E45"/>
                          </a:solidFill>
                          <a:effectLst/>
                          <a:latin typeface="Bahnschrift SemiBold" panose="020B0502040204020203" pitchFamily="34" charset="0"/>
                        </a:rPr>
                        <a:t>Очень высокая (аномалии)</a:t>
                      </a:r>
                      <a:endParaRPr lang="ru-RU" sz="1600" dirty="0">
                        <a:solidFill>
                          <a:srgbClr val="323E45"/>
                        </a:solidFill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ru-RU" sz="1600" dirty="0">
                          <a:solidFill>
                            <a:srgbClr val="323E45"/>
                          </a:solidFill>
                          <a:effectLst/>
                          <a:latin typeface="Bahnschrift SemiBold" panose="020B0502040204020203" pitchFamily="34" charset="0"/>
                        </a:rPr>
                        <a:t>Высокая (обучение на новых данных)</a:t>
                      </a:r>
                      <a:endParaRPr lang="ru-RU" sz="1600" dirty="0">
                        <a:solidFill>
                          <a:srgbClr val="323E45"/>
                        </a:solidFill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ru-RU" sz="1600" dirty="0">
                          <a:solidFill>
                            <a:srgbClr val="323E45"/>
                          </a:solidFill>
                          <a:effectLst/>
                          <a:latin typeface="Bahnschrift SemiBold" panose="020B0502040204020203" pitchFamily="34" charset="0"/>
                        </a:rPr>
                        <a:t>Высокие (инфраструктура)</a:t>
                      </a:r>
                    </a:p>
                    <a:p>
                      <a:pPr indent="449580" algn="ctr">
                        <a:lnSpc>
                          <a:spcPct val="150000"/>
                        </a:lnSpc>
                        <a:buNone/>
                      </a:pPr>
                      <a:r>
                        <a:rPr lang="ru-RU" sz="1600" dirty="0">
                          <a:solidFill>
                            <a:srgbClr val="323E45"/>
                          </a:solidFill>
                          <a:effectLst/>
                          <a:latin typeface="Bahnschrift SemiBold" panose="020B0502040204020203" pitchFamily="34" charset="0"/>
                        </a:rPr>
                        <a:t> </a:t>
                      </a:r>
                      <a:endParaRPr lang="ru-RU" sz="1600" dirty="0">
                        <a:solidFill>
                          <a:srgbClr val="323E45"/>
                        </a:solidFill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ru-RU" sz="1600" dirty="0">
                          <a:solidFill>
                            <a:srgbClr val="323E45"/>
                          </a:solidFill>
                          <a:effectLst/>
                          <a:latin typeface="Bahnschrift SemiBold" panose="020B0502040204020203" pitchFamily="34" charset="0"/>
                        </a:rPr>
                        <a:t>Низкая (черный ящик)</a:t>
                      </a:r>
                      <a:endParaRPr lang="ru-RU" sz="1600" dirty="0">
                        <a:solidFill>
                          <a:srgbClr val="323E45"/>
                        </a:solidFill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dirty="0">
                          <a:solidFill>
                            <a:srgbClr val="323E45"/>
                          </a:solidFill>
                          <a:effectLst/>
                          <a:latin typeface="Bahnschrift SemiBold" panose="020B0502040204020203" pitchFamily="34" charset="0"/>
                        </a:rPr>
                        <a:t>Darktrace</a:t>
                      </a:r>
                      <a:endParaRPr lang="ru-RU" sz="1600" dirty="0">
                        <a:solidFill>
                          <a:srgbClr val="323E45"/>
                        </a:solidFill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458567"/>
                  </a:ext>
                </a:extLst>
              </a:tr>
              <a:tr h="86423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dirty="0">
                          <a:solidFill>
                            <a:srgbClr val="323E45"/>
                          </a:solidFill>
                          <a:effectLst/>
                          <a:latin typeface="Bahnschrift SemiBold" panose="020B0502040204020203" pitchFamily="34" charset="0"/>
                        </a:rPr>
                        <a:t>SIEM (1.2.2)</a:t>
                      </a:r>
                      <a:endParaRPr lang="ru-RU" sz="1600" dirty="0">
                        <a:solidFill>
                          <a:srgbClr val="323E45"/>
                        </a:solidFill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ru-RU" sz="1600" dirty="0">
                          <a:solidFill>
                            <a:srgbClr val="323E45"/>
                          </a:solidFill>
                          <a:effectLst/>
                          <a:latin typeface="Bahnschrift SemiBold" panose="020B0502040204020203" pitchFamily="34" charset="0"/>
                        </a:rPr>
                        <a:t>Высокая (корреляция событий)</a:t>
                      </a:r>
                      <a:endParaRPr lang="ru-RU" sz="1600" dirty="0">
                        <a:solidFill>
                          <a:srgbClr val="323E45"/>
                        </a:solidFill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ru-RU" sz="1600" dirty="0">
                          <a:solidFill>
                            <a:srgbClr val="323E45"/>
                          </a:solidFill>
                          <a:effectLst/>
                          <a:latin typeface="Bahnschrift SemiBold" panose="020B0502040204020203" pitchFamily="34" charset="0"/>
                        </a:rPr>
                        <a:t>Средняя (зависит от логов)</a:t>
                      </a:r>
                      <a:endParaRPr lang="ru-RU" sz="1600" dirty="0">
                        <a:solidFill>
                          <a:srgbClr val="323E45"/>
                        </a:solidFill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ru-RU" sz="1600" dirty="0">
                          <a:solidFill>
                            <a:srgbClr val="323E45"/>
                          </a:solidFill>
                          <a:effectLst/>
                          <a:latin typeface="Bahnschrift SemiBold" panose="020B0502040204020203" pitchFamily="34" charset="0"/>
                        </a:rPr>
                        <a:t>Очень высокие </a:t>
                      </a:r>
                      <a:endParaRPr lang="ru-RU" sz="1600" dirty="0">
                        <a:solidFill>
                          <a:srgbClr val="323E45"/>
                        </a:solidFill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ru-RU" sz="1600" dirty="0">
                          <a:solidFill>
                            <a:srgbClr val="323E45"/>
                          </a:solidFill>
                          <a:effectLst/>
                          <a:latin typeface="Bahnschrift SemiBold" panose="020B0502040204020203" pitchFamily="34" charset="0"/>
                        </a:rPr>
                        <a:t>Средняя (ручная проверка)</a:t>
                      </a:r>
                      <a:endParaRPr lang="ru-RU" sz="1600" dirty="0">
                        <a:solidFill>
                          <a:srgbClr val="323E45"/>
                        </a:solidFill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dirty="0">
                          <a:solidFill>
                            <a:srgbClr val="323E45"/>
                          </a:solidFill>
                          <a:effectLst/>
                          <a:latin typeface="Bahnschrift SemiBold" panose="020B0502040204020203" pitchFamily="34" charset="0"/>
                        </a:rPr>
                        <a:t>IBM </a:t>
                      </a:r>
                      <a:r>
                        <a:rPr lang="en-US" sz="1600" dirty="0" err="1">
                          <a:solidFill>
                            <a:srgbClr val="323E45"/>
                          </a:solidFill>
                          <a:effectLst/>
                          <a:latin typeface="Bahnschrift SemiBold" panose="020B0502040204020203" pitchFamily="34" charset="0"/>
                        </a:rPr>
                        <a:t>QRadar</a:t>
                      </a:r>
                      <a:endParaRPr lang="ru-RU" sz="1600" dirty="0">
                        <a:solidFill>
                          <a:srgbClr val="323E45"/>
                        </a:solidFill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186605"/>
                  </a:ext>
                </a:extLst>
              </a:tr>
              <a:tr h="86423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ru-RU" sz="1600" dirty="0">
                          <a:solidFill>
                            <a:srgbClr val="323E45"/>
                          </a:solidFill>
                          <a:effectLst/>
                          <a:latin typeface="Bahnschrift SemiBold" panose="020B0502040204020203" pitchFamily="34" charset="0"/>
                        </a:rPr>
                        <a:t>Статические базы (1.2.1)</a:t>
                      </a:r>
                      <a:endParaRPr lang="ru-RU" sz="1600" dirty="0">
                        <a:solidFill>
                          <a:srgbClr val="323E45"/>
                        </a:solidFill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ru-RU" sz="1600" dirty="0">
                          <a:solidFill>
                            <a:srgbClr val="323E45"/>
                          </a:solidFill>
                          <a:effectLst/>
                          <a:latin typeface="Bahnschrift SemiBold" panose="020B0502040204020203" pitchFamily="34" charset="0"/>
                        </a:rPr>
                        <a:t>Средняя </a:t>
                      </a:r>
                      <a:r>
                        <a:rPr lang="en-US" sz="1600" dirty="0">
                          <a:solidFill>
                            <a:srgbClr val="323E45"/>
                          </a:solidFill>
                          <a:effectLst/>
                          <a:latin typeface="Bahnschrift SemiBold" panose="020B0502040204020203" pitchFamily="34" charset="0"/>
                        </a:rPr>
                        <a:t>(CI/CD)</a:t>
                      </a:r>
                      <a:endParaRPr lang="ru-RU" sz="1600" dirty="0">
                        <a:solidFill>
                          <a:srgbClr val="323E45"/>
                        </a:solidFill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ru-RU" sz="1600" dirty="0">
                          <a:solidFill>
                            <a:srgbClr val="323E45"/>
                          </a:solidFill>
                          <a:effectLst/>
                          <a:latin typeface="Bahnschrift SemiBold" panose="020B0502040204020203" pitchFamily="34" charset="0"/>
                        </a:rPr>
                        <a:t>Низкая (задержки)</a:t>
                      </a:r>
                      <a:endParaRPr lang="ru-RU" sz="1600" dirty="0">
                        <a:solidFill>
                          <a:srgbClr val="323E45"/>
                        </a:solidFill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ru-RU" sz="1600" dirty="0">
                          <a:solidFill>
                            <a:srgbClr val="323E45"/>
                          </a:solidFill>
                          <a:effectLst/>
                          <a:latin typeface="Bahnschrift SemiBold" panose="020B0502040204020203" pitchFamily="34" charset="0"/>
                        </a:rPr>
                        <a:t>Низкие (готовые базы)</a:t>
                      </a:r>
                      <a:endParaRPr lang="ru-RU" sz="1600" dirty="0">
                        <a:solidFill>
                          <a:srgbClr val="323E45"/>
                        </a:solidFill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ru-RU" sz="1600" dirty="0">
                          <a:solidFill>
                            <a:srgbClr val="323E45"/>
                          </a:solidFill>
                          <a:effectLst/>
                          <a:latin typeface="Bahnschrift SemiBold" panose="020B0502040204020203" pitchFamily="34" charset="0"/>
                        </a:rPr>
                        <a:t>Высокая (стандарты </a:t>
                      </a:r>
                      <a:r>
                        <a:rPr lang="en-US" sz="1600" dirty="0">
                          <a:solidFill>
                            <a:srgbClr val="323E45"/>
                          </a:solidFill>
                          <a:effectLst/>
                          <a:latin typeface="Bahnschrift SemiBold" panose="020B0502040204020203" pitchFamily="34" charset="0"/>
                        </a:rPr>
                        <a:t>CVSS</a:t>
                      </a:r>
                      <a:r>
                        <a:rPr lang="ru-RU" sz="1600" dirty="0">
                          <a:solidFill>
                            <a:srgbClr val="323E45"/>
                          </a:solidFill>
                          <a:effectLst/>
                          <a:latin typeface="Bahnschrift SemiBold" panose="020B0502040204020203" pitchFamily="34" charset="0"/>
                        </a:rPr>
                        <a:t>)</a:t>
                      </a:r>
                      <a:endParaRPr lang="ru-RU" sz="1600" dirty="0">
                        <a:solidFill>
                          <a:srgbClr val="323E45"/>
                        </a:solidFill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dirty="0">
                          <a:solidFill>
                            <a:srgbClr val="323E45"/>
                          </a:solidFill>
                          <a:effectLst/>
                          <a:latin typeface="Bahnschrift SemiBold" panose="020B0502040204020203" pitchFamily="34" charset="0"/>
                        </a:rPr>
                        <a:t>MITRE ATT&amp;CK</a:t>
                      </a:r>
                      <a:endParaRPr lang="ru-RU" sz="1600" dirty="0">
                        <a:solidFill>
                          <a:srgbClr val="323E45"/>
                        </a:solidFill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03115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9F4559-15EA-9563-20FB-FD19AF5DC407}"/>
              </a:ext>
            </a:extLst>
          </p:cNvPr>
          <p:cNvSpPr txBox="1"/>
          <p:nvPr/>
        </p:nvSpPr>
        <p:spPr>
          <a:xfrm>
            <a:off x="604140" y="393139"/>
            <a:ext cx="5301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323E45"/>
                </a:solidFill>
                <a:latin typeface="Bahnschrift SemiBold Condensed" panose="020B0502040204020203" pitchFamily="34" charset="0"/>
              </a:rPr>
              <a:t>Сравнение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3735BD-B44D-BC11-2298-DD7DA119F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32"/>
          <a:stretch>
            <a:fillRect/>
          </a:stretch>
        </p:blipFill>
        <p:spPr>
          <a:xfrm>
            <a:off x="11378142" y="6110614"/>
            <a:ext cx="760403" cy="70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48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D2C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E1F6F5-1E40-1BE9-D743-77559A2DC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усеченные противолежащие углы 1">
            <a:extLst>
              <a:ext uri="{FF2B5EF4-FFF2-40B4-BE49-F238E27FC236}">
                <a16:creationId xmlns:a16="http://schemas.microsoft.com/office/drawing/2014/main" id="{CF65AE71-B14A-5876-5139-5BA448F76F42}"/>
              </a:ext>
            </a:extLst>
          </p:cNvPr>
          <p:cNvSpPr/>
          <p:nvPr/>
        </p:nvSpPr>
        <p:spPr>
          <a:xfrm>
            <a:off x="7095930" y="1592155"/>
            <a:ext cx="4599549" cy="3613773"/>
          </a:xfrm>
          <a:prstGeom prst="snip2DiagRect">
            <a:avLst>
              <a:gd name="adj1" fmla="val 22318"/>
              <a:gd name="adj2" fmla="val 0"/>
            </a:avLst>
          </a:prstGeom>
          <a:solidFill>
            <a:srgbClr val="7597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усеченные противолежащие углы 4">
            <a:extLst>
              <a:ext uri="{FF2B5EF4-FFF2-40B4-BE49-F238E27FC236}">
                <a16:creationId xmlns:a16="http://schemas.microsoft.com/office/drawing/2014/main" id="{DA9DB299-C6FD-F323-D694-FBD5FCC3EF71}"/>
              </a:ext>
            </a:extLst>
          </p:cNvPr>
          <p:cNvSpPr/>
          <p:nvPr/>
        </p:nvSpPr>
        <p:spPr>
          <a:xfrm>
            <a:off x="7288620" y="2095627"/>
            <a:ext cx="4724197" cy="3422181"/>
          </a:xfrm>
          <a:prstGeom prst="snip2DiagRect">
            <a:avLst>
              <a:gd name="adj1" fmla="val 22318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449676-E821-109F-2E09-405BCFC3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A65C-1CC1-4A80-A0A1-13ED9D57D75C}" type="slidenum">
              <a:rPr lang="ru-RU" b="1" smtClean="0">
                <a:solidFill>
                  <a:srgbClr val="323E45"/>
                </a:solidFill>
              </a:rPr>
              <a:t>6</a:t>
            </a:fld>
            <a:endParaRPr lang="ru-RU" b="1">
              <a:solidFill>
                <a:srgbClr val="323E4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01C6CF-4C05-6DB7-007B-4D697AEF6274}"/>
              </a:ext>
            </a:extLst>
          </p:cNvPr>
          <p:cNvSpPr txBox="1"/>
          <p:nvPr/>
        </p:nvSpPr>
        <p:spPr>
          <a:xfrm>
            <a:off x="604140" y="393139"/>
            <a:ext cx="5301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323E45"/>
                </a:solidFill>
                <a:latin typeface="Bahnschrift SemiBold Condensed" panose="020B0502040204020203" pitchFamily="34" charset="0"/>
              </a:rPr>
              <a:t>Сравнение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22ED0E-4724-AFD5-BA8F-1F5786F57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32"/>
          <a:stretch>
            <a:fillRect/>
          </a:stretch>
        </p:blipFill>
        <p:spPr>
          <a:xfrm>
            <a:off x="11378142" y="6110614"/>
            <a:ext cx="760403" cy="7084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AE0958-00C2-DE3F-C962-2205EF69F02F}"/>
              </a:ext>
            </a:extLst>
          </p:cNvPr>
          <p:cNvSpPr txBox="1"/>
          <p:nvPr/>
        </p:nvSpPr>
        <p:spPr>
          <a:xfrm>
            <a:off x="680988" y="1074509"/>
            <a:ext cx="609760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buNone/>
            </a:pPr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Несмотря на доказанную эффективность технологий LLM и RAG в зарубежной практике – где они успешно применяются для автоматизации анализа угроз, интеграции с нормативными базами данных и минимизации зависимости от человеческого фактора, – в российской системе информационной безопасности эти решения пока не получили системного внедрения.</a:t>
            </a:r>
          </a:p>
          <a:p>
            <a:pPr indent="449580" algn="just">
              <a:buNone/>
            </a:pPr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Основные ограничения текущего состояния разработок связаны с необходимостью:</a:t>
            </a:r>
          </a:p>
          <a:p>
            <a:pPr marL="342900" lvl="0" indent="-342900" algn="just">
              <a:buFont typeface="+mj-lt"/>
              <a:buAutoNum type="arabicParenR"/>
              <a:tabLst>
                <a:tab pos="270510" algn="l"/>
              </a:tabLst>
            </a:pPr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адаптации существующих технологий к специфике российского нормативного поля, включая требования ФСТЭК, ФСБ и Роскомнадзора;</a:t>
            </a:r>
          </a:p>
          <a:p>
            <a:pPr marL="342900" lvl="0" indent="-342900" algn="just">
              <a:buFont typeface="+mj-lt"/>
              <a:buAutoNum type="arabicParenR"/>
              <a:tabLst>
                <a:tab pos="270510" algn="l"/>
              </a:tabLst>
            </a:pPr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разработки специализированных методов обработки документов на русском языке;</a:t>
            </a:r>
          </a:p>
          <a:p>
            <a:pPr marL="342900" lvl="0" indent="-342900" algn="just">
              <a:buFont typeface="+mj-lt"/>
              <a:buAutoNum type="arabicParenR"/>
              <a:tabLst>
                <a:tab pos="270510" algn="l"/>
              </a:tabLst>
            </a:pPr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обеспечения соответствия требованиям национальных стандартов информационной безопасности.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4774BADB-059F-5D75-7742-D6986452F0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9" r="8432"/>
          <a:stretch>
            <a:fillRect/>
          </a:stretch>
        </p:blipFill>
        <p:spPr bwMode="auto">
          <a:xfrm>
            <a:off x="7220577" y="1904035"/>
            <a:ext cx="4599550" cy="3361810"/>
          </a:xfrm>
          <a:prstGeom prst="snip2DiagRect">
            <a:avLst>
              <a:gd name="adj1" fmla="val 23892"/>
              <a:gd name="adj2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513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8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Прямоугольник: скругленные углы 58">
            <a:extLst>
              <a:ext uri="{FF2B5EF4-FFF2-40B4-BE49-F238E27FC236}">
                <a16:creationId xmlns:a16="http://schemas.microsoft.com/office/drawing/2014/main" id="{535F07C6-57B5-D816-06D1-92035DC2D917}"/>
              </a:ext>
            </a:extLst>
          </p:cNvPr>
          <p:cNvSpPr/>
          <p:nvPr/>
        </p:nvSpPr>
        <p:spPr>
          <a:xfrm>
            <a:off x="5479358" y="-1164658"/>
            <a:ext cx="5829944" cy="8874493"/>
          </a:xfrm>
          <a:prstGeom prst="roundRect">
            <a:avLst/>
          </a:prstGeom>
          <a:solidFill>
            <a:srgbClr val="CBD2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0C10E9-6835-C309-AB32-6B4C3796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A65C-1CC1-4A80-A0A1-13ED9D57D75C}" type="slidenum">
              <a:rPr lang="ru-RU" b="1" smtClean="0">
                <a:solidFill>
                  <a:srgbClr val="323E45"/>
                </a:solidFill>
              </a:rPr>
              <a:t>7</a:t>
            </a:fld>
            <a:endParaRPr lang="ru-RU" b="1">
              <a:solidFill>
                <a:srgbClr val="323E45"/>
              </a:solidFill>
            </a:endParaRP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A8A5C788-C1CC-BEE5-45C2-859DFAFBEF3E}"/>
              </a:ext>
            </a:extLst>
          </p:cNvPr>
          <p:cNvSpPr/>
          <p:nvPr/>
        </p:nvSpPr>
        <p:spPr>
          <a:xfrm>
            <a:off x="-308113" y="-977900"/>
            <a:ext cx="5327374" cy="91059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0A8F981F-5276-C089-539A-CCC49542E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50" y="254379"/>
            <a:ext cx="3710024" cy="6192769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5393DBD-6238-DCD6-9801-31A970474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32"/>
          <a:stretch>
            <a:fillRect/>
          </a:stretch>
        </p:blipFill>
        <p:spPr>
          <a:xfrm>
            <a:off x="11378142" y="6110614"/>
            <a:ext cx="760403" cy="70849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3D50440-6F00-63D4-543D-7BDE24D599F1}"/>
              </a:ext>
            </a:extLst>
          </p:cNvPr>
          <p:cNvSpPr txBox="1"/>
          <p:nvPr/>
        </p:nvSpPr>
        <p:spPr>
          <a:xfrm>
            <a:off x="5846437" y="136525"/>
            <a:ext cx="5071608" cy="6406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buNone/>
            </a:pPr>
            <a:r>
              <a:rPr lang="ru-RU" sz="2000" dirty="0">
                <a:solidFill>
                  <a:srgbClr val="323E45"/>
                </a:solidFill>
                <a:latin typeface="Bahnschrift SemiBold Condensed" panose="020B0502040204020203" pitchFamily="34" charset="0"/>
              </a:rPr>
              <a:t>Модель системы</a:t>
            </a:r>
          </a:p>
          <a:p>
            <a:pPr indent="449580" algn="just">
              <a:lnSpc>
                <a:spcPct val="150000"/>
              </a:lnSpc>
              <a:buNone/>
            </a:pPr>
            <a:r>
              <a:rPr lang="ru-RU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Модель разработана с учетом специфики российского нормативного поля, что включает: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соответствие стандартам: Обеспечение анализа угроз в соответствии с ГОСТ Р 57580, ФЗ-187 и приказами ФСТЭК, включая классификацию угроз и рекомендации по мерам защиты;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поддержка русского языка: Использование языковых моделей, оптимизированных для обработки текстов на русском языке, что критически важно для интерпретации нормативных документов и запросов пользователей;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интеграция с базой ФСТЭК: Модель предусматривает работу с реестром угроз, матрицей способов реализации и метриками опасности (например, CVSS), что позволяет генерировать правовые оценки рисков.</a:t>
            </a:r>
          </a:p>
        </p:txBody>
      </p:sp>
    </p:spTree>
    <p:extLst>
      <p:ext uri="{BB962C8B-B14F-4D97-AF65-F5344CB8AC3E}">
        <p14:creationId xmlns:p14="http://schemas.microsoft.com/office/powerpoint/2010/main" val="4133251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Овал 67">
            <a:extLst>
              <a:ext uri="{FF2B5EF4-FFF2-40B4-BE49-F238E27FC236}">
                <a16:creationId xmlns:a16="http://schemas.microsoft.com/office/drawing/2014/main" id="{47A09C87-5756-6D52-120A-DA5D5A7EDC09}"/>
              </a:ext>
            </a:extLst>
          </p:cNvPr>
          <p:cNvSpPr/>
          <p:nvPr/>
        </p:nvSpPr>
        <p:spPr>
          <a:xfrm>
            <a:off x="10538101" y="5273675"/>
            <a:ext cx="2895600" cy="2895600"/>
          </a:xfrm>
          <a:prstGeom prst="ellipse">
            <a:avLst/>
          </a:prstGeom>
          <a:solidFill>
            <a:srgbClr val="8BA8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043A48-58BC-000D-A6BB-A62256CF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A65C-1CC1-4A80-A0A1-13ED9D57D75C}" type="slidenum">
              <a:rPr lang="ru-RU" b="1" smtClean="0">
                <a:solidFill>
                  <a:schemeClr val="tx1"/>
                </a:solidFill>
              </a:rPr>
              <a:t>8</a:t>
            </a:fld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1DE4BF-5EB2-813C-C2CA-80F53E097992}"/>
              </a:ext>
            </a:extLst>
          </p:cNvPr>
          <p:cNvSpPr txBox="1"/>
          <p:nvPr/>
        </p:nvSpPr>
        <p:spPr>
          <a:xfrm>
            <a:off x="6398154" y="309930"/>
            <a:ext cx="515884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323E45"/>
                </a:solidFill>
                <a:latin typeface="Bahnschrift SemiBold Condensed" panose="020B0502040204020203" pitchFamily="34" charset="0"/>
              </a:rPr>
              <a:t>Архитектура решения</a:t>
            </a:r>
          </a:p>
          <a:p>
            <a:endParaRPr lang="ru-RU" sz="2000" dirty="0">
              <a:solidFill>
                <a:srgbClr val="323E45"/>
              </a:solidFill>
              <a:latin typeface="Bahnschrift SemiLight Condensed" panose="020B0502040204020203" pitchFamily="34" charset="0"/>
            </a:endParaRPr>
          </a:p>
          <a:p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Система состоит из нескольких ключевых модулей, каждый из которых выполняет специализированную функцию, обеспечивая целостность и эффективность работы. </a:t>
            </a:r>
          </a:p>
        </p:txBody>
      </p:sp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314F40E-697C-70CF-5475-DF3B75D78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572" y="116086"/>
            <a:ext cx="5627672" cy="6702539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77B9CA7D-FE25-5011-127A-C702D609F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32"/>
          <a:stretch>
            <a:fillRect/>
          </a:stretch>
        </p:blipFill>
        <p:spPr>
          <a:xfrm>
            <a:off x="11378142" y="6110614"/>
            <a:ext cx="760403" cy="708494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61202EC-C72F-47EA-9E09-50B76DBC33DA}"/>
              </a:ext>
            </a:extLst>
          </p:cNvPr>
          <p:cNvSpPr txBox="1"/>
          <p:nvPr/>
        </p:nvSpPr>
        <p:spPr>
          <a:xfrm>
            <a:off x="5640795" y="170526"/>
            <a:ext cx="6435693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/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Первым компонентом является модуль обработки запросов, реализованный на базе большой языковой модели. Этот модуль отвечает за анализ естественно-языковых запросов, поступающих от пользователей через </a:t>
            </a:r>
            <a:r>
              <a:rPr lang="ru-RU" sz="2000" dirty="0" err="1">
                <a:solidFill>
                  <a:srgbClr val="323E45"/>
                </a:solidFill>
                <a:latin typeface="Bahnschrift SemiLight Condensed" panose="020B0502040204020203" pitchFamily="34" charset="0"/>
              </a:rPr>
              <a:t>Telegram</a:t>
            </a:r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-бот. </a:t>
            </a:r>
          </a:p>
          <a:p>
            <a:pPr indent="449580" algn="just"/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Вторым ключевым компонентом является модуль семантического поиска, реализованный с использованием технологии генерации с подкреплением выборкой. Этот модуль отвечает за извлечение релевантной информации из базы данных ФСТЭК, которая содержит нормативные документы, описания угроз и рекомендации по их устранению.</a:t>
            </a:r>
          </a:p>
          <a:p>
            <a:pPr indent="449580" algn="just"/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Третий компонент — пользовательский интерфейс, реализованный в виде </a:t>
            </a:r>
            <a:r>
              <a:rPr lang="ru-RU" sz="2000" dirty="0" err="1">
                <a:solidFill>
                  <a:srgbClr val="323E45"/>
                </a:solidFill>
                <a:latin typeface="Bahnschrift SemiLight Condensed" panose="020B0502040204020203" pitchFamily="34" charset="0"/>
              </a:rPr>
              <a:t>Telegram</a:t>
            </a:r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-бота. Этот модуль обеспечивает взаимодействие пользователя с системой, принимая текстовые запросы и предоставляя структурированные ответы в виде текста, таблиц или списков.</a:t>
            </a:r>
          </a:p>
          <a:p>
            <a:pPr indent="449580" algn="just"/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Четвертым компонентом является модуль интеграции с базой данных ФСТЭК. Этот модуль отвечает за преобразование нормативных документов, представленных в формате XML или JSON,</a:t>
            </a:r>
          </a:p>
          <a:p>
            <a:pPr algn="just"/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в </a:t>
            </a:r>
            <a:r>
              <a:rPr lang="ru-RU" sz="2000" dirty="0" err="1">
                <a:solidFill>
                  <a:srgbClr val="323E45"/>
                </a:solidFill>
                <a:latin typeface="Bahnschrift SemiLight Condensed" panose="020B0502040204020203" pitchFamily="34" charset="0"/>
              </a:rPr>
              <a:t>эмбеддинги</a:t>
            </a:r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, которые затем индексируются </a:t>
            </a:r>
          </a:p>
          <a:p>
            <a:pPr algn="just"/>
            <a:r>
              <a:rPr lang="ru-RU" sz="2000" dirty="0">
                <a:solidFill>
                  <a:srgbClr val="323E45"/>
                </a:solidFill>
                <a:latin typeface="Bahnschrift SemiLight Condensed" panose="020B0502040204020203" pitchFamily="34" charset="0"/>
              </a:rPr>
              <a:t>в векторном хранилище. </a:t>
            </a:r>
          </a:p>
        </p:txBody>
      </p:sp>
    </p:spTree>
    <p:extLst>
      <p:ext uri="{BB962C8B-B14F-4D97-AF65-F5344CB8AC3E}">
        <p14:creationId xmlns:p14="http://schemas.microsoft.com/office/powerpoint/2010/main" val="1475272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D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247A725B-1695-F91E-0DC3-220651CF3C0F}"/>
              </a:ext>
            </a:extLst>
          </p:cNvPr>
          <p:cNvSpPr/>
          <p:nvPr/>
        </p:nvSpPr>
        <p:spPr>
          <a:xfrm>
            <a:off x="294468" y="393139"/>
            <a:ext cx="11293392" cy="6328336"/>
          </a:xfrm>
          <a:prstGeom prst="roundRect">
            <a:avLst>
              <a:gd name="adj" fmla="val 858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8F7B9868-85FA-B257-E72E-6108D4C093C8}"/>
              </a:ext>
            </a:extLst>
          </p:cNvPr>
          <p:cNvSpPr/>
          <p:nvPr/>
        </p:nvSpPr>
        <p:spPr>
          <a:xfrm>
            <a:off x="10538101" y="5273675"/>
            <a:ext cx="2895600" cy="2895600"/>
          </a:xfrm>
          <a:prstGeom prst="ellipse">
            <a:avLst/>
          </a:prstGeom>
          <a:solidFill>
            <a:srgbClr val="8BA8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32B22D-12C3-156B-B914-53154933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A65C-1CC1-4A80-A0A1-13ED9D57D75C}" type="slidenum">
              <a:rPr lang="ru-RU" b="1" smtClean="0">
                <a:solidFill>
                  <a:schemeClr val="tx1"/>
                </a:solidFill>
              </a:rPr>
              <a:t>9</a:t>
            </a:fld>
            <a:endParaRPr lang="ru-RU" b="1">
              <a:solidFill>
                <a:schemeClr val="tx1"/>
              </a:solidFill>
            </a:endParaRP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2F85DF13-2FE1-4EAB-E462-97C8C1886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8" y="938142"/>
            <a:ext cx="10709329" cy="533811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57F5726-A89A-61DC-960F-DC0537B5DF00}"/>
              </a:ext>
            </a:extLst>
          </p:cNvPr>
          <p:cNvSpPr txBox="1"/>
          <p:nvPr/>
        </p:nvSpPr>
        <p:spPr>
          <a:xfrm>
            <a:off x="604140" y="393139"/>
            <a:ext cx="5301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323E45"/>
                </a:solidFill>
                <a:latin typeface="Bahnschrift SemiBold Condensed" panose="020B0502040204020203" pitchFamily="34" charset="0"/>
              </a:rPr>
              <a:t>Стек используемых технологий</a:t>
            </a:r>
          </a:p>
        </p:txBody>
      </p:sp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F60C4D9A-CBDC-02BD-9CBC-90B0E7FA3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32"/>
          <a:stretch>
            <a:fillRect/>
          </a:stretch>
        </p:blipFill>
        <p:spPr>
          <a:xfrm>
            <a:off x="11378142" y="6110614"/>
            <a:ext cx="760403" cy="70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96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</TotalTime>
  <Words>1129</Words>
  <Application>Microsoft Office PowerPoint</Application>
  <PresentationFormat>Широкоэкранный</PresentationFormat>
  <Paragraphs>164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Calibri</vt:lpstr>
      <vt:lpstr>Bahnschrift SemiBold</vt:lpstr>
      <vt:lpstr>Bahnschrift SemiBold Condensed</vt:lpstr>
      <vt:lpstr>Calibri Light</vt:lpstr>
      <vt:lpstr>Bahnschrift SemiLight Condensed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Анастасия Богачева</dc:creator>
  <cp:lastModifiedBy>Анастасия Богачева</cp:lastModifiedBy>
  <cp:revision>13</cp:revision>
  <dcterms:created xsi:type="dcterms:W3CDTF">2025-06-04T11:20:15Z</dcterms:created>
  <dcterms:modified xsi:type="dcterms:W3CDTF">2025-06-18T11:55:28Z</dcterms:modified>
</cp:coreProperties>
</file>