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32" autoAdjust="0"/>
    <p:restoredTop sz="86345" autoAdjust="0"/>
  </p:normalViewPr>
  <p:slideViewPr>
    <p:cSldViewPr snapToGrid="0" snapToObjects="1">
      <p:cViewPr>
        <p:scale>
          <a:sx n="100" d="100"/>
          <a:sy n="100" d="100"/>
        </p:scale>
        <p:origin x="-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96505-F3B2-8E46-918D-4360183E0C12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69A0-65EB-5B41-9A5E-D8D2AC937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gister.com/whois.rcm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techs.com/technologies/overview/top_level_domain/al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Internet structure and naming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>
                <a:hlinkClick r:id="rId2"/>
              </a:rPr>
              <a:t>http://www.register.com/whois.rcmx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Domain Name: KIZA.COM </a:t>
            </a:r>
          </a:p>
          <a:p>
            <a:pPr marL="0" indent="0">
              <a:buNone/>
            </a:pPr>
            <a:r>
              <a:rPr lang="en-US"/>
              <a:t>Registry Domain ID: 10236768_DOMAIN_COM-VRSN </a:t>
            </a:r>
          </a:p>
          <a:p>
            <a:pPr marL="0" indent="0">
              <a:buNone/>
            </a:pPr>
            <a:r>
              <a:rPr lang="en-US"/>
              <a:t>Registrar WHOIS Server: whois.godaddy.com </a:t>
            </a:r>
          </a:p>
          <a:p>
            <a:pPr marL="0" indent="0">
              <a:buNone/>
            </a:pPr>
            <a:r>
              <a:rPr lang="en-US"/>
              <a:t>Registrar URL: http://www.godaddy.com </a:t>
            </a:r>
          </a:p>
          <a:p>
            <a:pPr marL="0" indent="0">
              <a:buNone/>
            </a:pPr>
            <a:r>
              <a:rPr lang="en-US"/>
              <a:t>Update Date: 2014-09-15T21:03:29Z </a:t>
            </a:r>
          </a:p>
          <a:p>
            <a:pPr marL="0" indent="0">
              <a:buNone/>
            </a:pPr>
            <a:r>
              <a:rPr lang="en-US"/>
              <a:t>Creation Date: 1999-09-15T21:24:52Z </a:t>
            </a:r>
          </a:p>
          <a:p>
            <a:pPr marL="0" indent="0">
              <a:buNone/>
            </a:pPr>
            <a:r>
              <a:rPr lang="en-US"/>
              <a:t>Registrar Registration Expiration Date: 2015-09-15T21:24:52Z </a:t>
            </a:r>
          </a:p>
          <a:p>
            <a:pPr marL="0" indent="0">
              <a:buNone/>
            </a:pPr>
            <a:r>
              <a:rPr lang="en-US"/>
              <a:t>Registrar: GoDaddy.com, LLC </a:t>
            </a:r>
          </a:p>
          <a:p>
            <a:pPr marL="0" indent="0">
              <a:buNone/>
            </a:pPr>
            <a:r>
              <a:rPr lang="en-US"/>
              <a:t>...</a:t>
            </a:r>
          </a:p>
          <a:p>
            <a:pPr marL="0" indent="0">
              <a:buNone/>
            </a:pPr>
            <a:r>
              <a:rPr lang="en-US"/>
              <a:t>Registrant Name: Kiza Communications </a:t>
            </a:r>
          </a:p>
          <a:p>
            <a:pPr marL="0" indent="0">
              <a:buNone/>
            </a:pPr>
            <a:r>
              <a:rPr lang="en-US"/>
              <a:t>Registrant Organization: 3260 Market St </a:t>
            </a:r>
          </a:p>
          <a:p>
            <a:pPr marL="0" indent="0">
              <a:buNone/>
            </a:pPr>
            <a:r>
              <a:rPr lang="en-US"/>
              <a:t>Registrant Street: Suite K0999 </a:t>
            </a:r>
          </a:p>
          <a:p>
            <a:pPr marL="0" indent="0">
              <a:buNone/>
            </a:pPr>
            <a:r>
              <a:rPr lang="en-US"/>
              <a:t>...</a:t>
            </a:r>
          </a:p>
          <a:p>
            <a:pPr marL="0" indent="0">
              <a:buNone/>
            </a:pPr>
            <a:r>
              <a:rPr lang="en-US"/>
              <a:t>Admin Name: Edward McCormick </a:t>
            </a:r>
          </a:p>
          <a:p>
            <a:pPr marL="0" indent="0">
              <a:buNone/>
            </a:pPr>
            <a:r>
              <a:rPr lang="en-US"/>
              <a:t>...</a:t>
            </a:r>
          </a:p>
          <a:p>
            <a:pPr marL="0" indent="0">
              <a:buNone/>
            </a:pPr>
            <a:r>
              <a:rPr lang="en-US"/>
              <a:t>Tech Name: Edward McCormick </a:t>
            </a:r>
          </a:p>
          <a:p>
            <a:pPr marL="0" indent="0">
              <a:buNone/>
            </a:pPr>
            <a:r>
              <a:rPr lang="en-US"/>
              <a:t>...</a:t>
            </a:r>
          </a:p>
          <a:p>
            <a:pPr marL="0" indent="0">
              <a:buNone/>
            </a:pPr>
            <a:r>
              <a:rPr lang="en-US"/>
              <a:t>Name Server: EDNS1.TEAMHOLISTIC.COM </a:t>
            </a:r>
          </a:p>
          <a:p>
            <a:pPr marL="0" indent="0">
              <a:buNone/>
            </a:pPr>
            <a:r>
              <a:rPr lang="en-US"/>
              <a:t>Name Server: EDNS2.TEAMHOLISTIC.COM </a:t>
            </a:r>
          </a:p>
        </p:txBody>
      </p:sp>
    </p:spTree>
    <p:extLst>
      <p:ext uri="{BB962C8B-B14F-4D97-AF65-F5344CB8AC3E}">
        <p14:creationId xmlns:p14="http://schemas.microsoft.com/office/powerpoint/2010/main" val="255914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NSLookup</a:t>
            </a:r>
          </a:p>
        </p:txBody>
      </p:sp>
      <p:pic>
        <p:nvPicPr>
          <p:cNvPr id="4" name="Content Placeholder 3" descr="Screen Shot 2015-03-29 at 9.55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0" b="18250"/>
          <a:stretch>
            <a:fillRect/>
          </a:stretch>
        </p:blipFill>
        <p:spPr>
          <a:xfrm>
            <a:off x="1303301" y="2004410"/>
            <a:ext cx="6431085" cy="3536849"/>
          </a:xfrm>
        </p:spPr>
      </p:pic>
    </p:spTree>
    <p:extLst>
      <p:ext uri="{BB962C8B-B14F-4D97-AF65-F5344CB8AC3E}">
        <p14:creationId xmlns:p14="http://schemas.microsoft.com/office/powerpoint/2010/main" val="125856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“Apartment number” of the address</a:t>
            </a:r>
          </a:p>
          <a:p>
            <a:r>
              <a:rPr lang="en-US"/>
              <a:t>A number between 0 and 65535</a:t>
            </a:r>
          </a:p>
          <a:p>
            <a:r>
              <a:rPr lang="en-US"/>
              <a:t>Allows server software (typically) to identify how to route network packets</a:t>
            </a:r>
          </a:p>
          <a:p>
            <a:r>
              <a:rPr lang="en-US"/>
              <a:t>Standard web port: 80</a:t>
            </a:r>
          </a:p>
        </p:txBody>
      </p:sp>
    </p:spTree>
    <p:extLst>
      <p:ext uri="{BB962C8B-B14F-4D97-AF65-F5344CB8AC3E}">
        <p14:creationId xmlns:p14="http://schemas.microsoft.com/office/powerpoint/2010/main" val="25467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a network</a:t>
            </a:r>
          </a:p>
          <a:p>
            <a:r>
              <a:rPr lang="en-US"/>
              <a:t>what is an “internet”</a:t>
            </a:r>
          </a:p>
          <a:p>
            <a:r>
              <a:rPr lang="en-US"/>
              <a:t>What i</a:t>
            </a:r>
            <a:r>
              <a:rPr lang="en-US" baseline="0"/>
              <a:t>s “The Internet”</a:t>
            </a:r>
          </a:p>
          <a:p>
            <a:r>
              <a:rPr lang="en-US" baseline="0"/>
              <a:t>Servers and clients</a:t>
            </a:r>
          </a:p>
          <a:p>
            <a:r>
              <a:rPr lang="en-US" baseline="0"/>
              <a:t>IP addresses</a:t>
            </a:r>
          </a:p>
          <a:p>
            <a:r>
              <a:rPr lang="en-US" baseline="0"/>
              <a:t>DNS – 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203856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network?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5911" y="2052789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31" y="3816262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3950" y="5579839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1790" y="1750425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54954" y="2215801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58557" y="4227742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39458" y="3017974"/>
            <a:ext cx="3385782" cy="1739019"/>
          </a:xfrm>
          <a:custGeom>
            <a:avLst/>
            <a:gdLst>
              <a:gd name="connsiteX0" fmla="*/ 1313812 w 3385782"/>
              <a:gd name="connsiteY0" fmla="*/ 20787 h 1739019"/>
              <a:gd name="connsiteX1" fmla="*/ 119308 w 3385782"/>
              <a:gd name="connsiteY1" fmla="*/ 111496 h 1739019"/>
              <a:gd name="connsiteX2" fmla="*/ 119308 w 3385782"/>
              <a:gd name="connsiteY2" fmla="*/ 882525 h 1739019"/>
              <a:gd name="connsiteX3" fmla="*/ 799722 w 3385782"/>
              <a:gd name="connsiteY3" fmla="*/ 1562845 h 1739019"/>
              <a:gd name="connsiteX4" fmla="*/ 1858143 w 3385782"/>
              <a:gd name="connsiteY4" fmla="*/ 1698909 h 1739019"/>
              <a:gd name="connsiteX5" fmla="*/ 2629278 w 3385782"/>
              <a:gd name="connsiteY5" fmla="*/ 1668672 h 1739019"/>
              <a:gd name="connsiteX6" fmla="*/ 3385293 w 3385782"/>
              <a:gd name="connsiteY6" fmla="*/ 942998 h 1739019"/>
              <a:gd name="connsiteX7" fmla="*/ 2720000 w 3385782"/>
              <a:gd name="connsiteY7" fmla="*/ 96378 h 1739019"/>
              <a:gd name="connsiteX8" fmla="*/ 1313812 w 3385782"/>
              <a:gd name="connsiteY8" fmla="*/ 20787 h 17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5782" h="1739019">
                <a:moveTo>
                  <a:pt x="1313812" y="20787"/>
                </a:moveTo>
                <a:cubicBezTo>
                  <a:pt x="880363" y="23307"/>
                  <a:pt x="318392" y="-32127"/>
                  <a:pt x="119308" y="111496"/>
                </a:cubicBezTo>
                <a:cubicBezTo>
                  <a:pt x="-79776" y="255119"/>
                  <a:pt x="5906" y="640634"/>
                  <a:pt x="119308" y="882525"/>
                </a:cubicBezTo>
                <a:cubicBezTo>
                  <a:pt x="232710" y="1124417"/>
                  <a:pt x="509916" y="1426781"/>
                  <a:pt x="799722" y="1562845"/>
                </a:cubicBezTo>
                <a:cubicBezTo>
                  <a:pt x="1089528" y="1698909"/>
                  <a:pt x="1553217" y="1681271"/>
                  <a:pt x="1858143" y="1698909"/>
                </a:cubicBezTo>
                <a:cubicBezTo>
                  <a:pt x="2163069" y="1716547"/>
                  <a:pt x="2374753" y="1794657"/>
                  <a:pt x="2629278" y="1668672"/>
                </a:cubicBezTo>
                <a:cubicBezTo>
                  <a:pt x="2883803" y="1542687"/>
                  <a:pt x="3370173" y="1205047"/>
                  <a:pt x="3385293" y="942998"/>
                </a:cubicBezTo>
                <a:cubicBezTo>
                  <a:pt x="3400413" y="680949"/>
                  <a:pt x="3062727" y="250080"/>
                  <a:pt x="2720000" y="96378"/>
                </a:cubicBezTo>
                <a:cubicBezTo>
                  <a:pt x="2377273" y="-57324"/>
                  <a:pt x="1747261" y="18267"/>
                  <a:pt x="1313812" y="20787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3"/>
            <a:endCxn id="11" idx="1"/>
          </p:cNvCxnSpPr>
          <p:nvPr/>
        </p:nvCxnSpPr>
        <p:spPr>
          <a:xfrm>
            <a:off x="1968871" y="2464269"/>
            <a:ext cx="389895" cy="665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11" idx="0"/>
          </p:cNvCxnSpPr>
          <p:nvPr/>
        </p:nvCxnSpPr>
        <p:spPr>
          <a:xfrm>
            <a:off x="3553270" y="2573385"/>
            <a:ext cx="0" cy="465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  <a:endCxn id="11" idx="7"/>
          </p:cNvCxnSpPr>
          <p:nvPr/>
        </p:nvCxnSpPr>
        <p:spPr>
          <a:xfrm flipH="1">
            <a:off x="4959458" y="2627281"/>
            <a:ext cx="1395496" cy="487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10" idx="1"/>
          </p:cNvCxnSpPr>
          <p:nvPr/>
        </p:nvCxnSpPr>
        <p:spPr>
          <a:xfrm>
            <a:off x="5624751" y="3960972"/>
            <a:ext cx="1033806" cy="678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6" idx="3"/>
          </p:cNvCxnSpPr>
          <p:nvPr/>
        </p:nvCxnSpPr>
        <p:spPr>
          <a:xfrm flipH="1">
            <a:off x="1557391" y="3900499"/>
            <a:ext cx="801375" cy="32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4"/>
            <a:endCxn id="7" idx="0"/>
          </p:cNvCxnSpPr>
          <p:nvPr/>
        </p:nvCxnSpPr>
        <p:spPr>
          <a:xfrm flipH="1">
            <a:off x="3675430" y="4716883"/>
            <a:ext cx="422171" cy="862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internet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96903" y="1856258"/>
            <a:ext cx="2506189" cy="1589345"/>
            <a:chOff x="734431" y="1750425"/>
            <a:chExt cx="6747086" cy="4652374"/>
          </a:xfrm>
        </p:grpSpPr>
        <p:sp>
          <p:nvSpPr>
            <p:cNvPr id="5" name="Rectangle 4"/>
            <p:cNvSpPr/>
            <p:nvPr/>
          </p:nvSpPr>
          <p:spPr>
            <a:xfrm>
              <a:off x="1145911" y="205278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31" y="381626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63950" y="557983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1790" y="1750425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54954" y="2215801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58557" y="422774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39458" y="3017974"/>
              <a:ext cx="3385782" cy="1739019"/>
            </a:xfrm>
            <a:custGeom>
              <a:avLst/>
              <a:gdLst>
                <a:gd name="connsiteX0" fmla="*/ 1313812 w 3385782"/>
                <a:gd name="connsiteY0" fmla="*/ 20787 h 1739019"/>
                <a:gd name="connsiteX1" fmla="*/ 119308 w 3385782"/>
                <a:gd name="connsiteY1" fmla="*/ 111496 h 1739019"/>
                <a:gd name="connsiteX2" fmla="*/ 119308 w 3385782"/>
                <a:gd name="connsiteY2" fmla="*/ 882525 h 1739019"/>
                <a:gd name="connsiteX3" fmla="*/ 799722 w 3385782"/>
                <a:gd name="connsiteY3" fmla="*/ 1562845 h 1739019"/>
                <a:gd name="connsiteX4" fmla="*/ 1858143 w 3385782"/>
                <a:gd name="connsiteY4" fmla="*/ 1698909 h 1739019"/>
                <a:gd name="connsiteX5" fmla="*/ 2629278 w 3385782"/>
                <a:gd name="connsiteY5" fmla="*/ 1668672 h 1739019"/>
                <a:gd name="connsiteX6" fmla="*/ 3385293 w 3385782"/>
                <a:gd name="connsiteY6" fmla="*/ 942998 h 1739019"/>
                <a:gd name="connsiteX7" fmla="*/ 2720000 w 3385782"/>
                <a:gd name="connsiteY7" fmla="*/ 96378 h 1739019"/>
                <a:gd name="connsiteX8" fmla="*/ 1313812 w 3385782"/>
                <a:gd name="connsiteY8" fmla="*/ 20787 h 173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5782" h="1739019">
                  <a:moveTo>
                    <a:pt x="1313812" y="20787"/>
                  </a:moveTo>
                  <a:cubicBezTo>
                    <a:pt x="880363" y="23307"/>
                    <a:pt x="318392" y="-32127"/>
                    <a:pt x="119308" y="111496"/>
                  </a:cubicBezTo>
                  <a:cubicBezTo>
                    <a:pt x="-79776" y="255119"/>
                    <a:pt x="5906" y="640634"/>
                    <a:pt x="119308" y="882525"/>
                  </a:cubicBezTo>
                  <a:cubicBezTo>
                    <a:pt x="232710" y="1124417"/>
                    <a:pt x="509916" y="1426781"/>
                    <a:pt x="799722" y="1562845"/>
                  </a:cubicBezTo>
                  <a:cubicBezTo>
                    <a:pt x="1089528" y="1698909"/>
                    <a:pt x="1553217" y="1681271"/>
                    <a:pt x="1858143" y="1698909"/>
                  </a:cubicBezTo>
                  <a:cubicBezTo>
                    <a:pt x="2163069" y="1716547"/>
                    <a:pt x="2374753" y="1794657"/>
                    <a:pt x="2629278" y="1668672"/>
                  </a:cubicBezTo>
                  <a:cubicBezTo>
                    <a:pt x="2883803" y="1542687"/>
                    <a:pt x="3370173" y="1205047"/>
                    <a:pt x="3385293" y="942998"/>
                  </a:cubicBezTo>
                  <a:cubicBezTo>
                    <a:pt x="3400413" y="680949"/>
                    <a:pt x="3062727" y="250080"/>
                    <a:pt x="2720000" y="96378"/>
                  </a:cubicBezTo>
                  <a:cubicBezTo>
                    <a:pt x="2377273" y="-57324"/>
                    <a:pt x="1747261" y="18267"/>
                    <a:pt x="1313812" y="20787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3"/>
              <a:endCxn id="11" idx="1"/>
            </p:cNvCxnSpPr>
            <p:nvPr/>
          </p:nvCxnSpPr>
          <p:spPr>
            <a:xfrm>
              <a:off x="1968871" y="2464269"/>
              <a:ext cx="389895" cy="6652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2"/>
              <a:endCxn id="11" idx="0"/>
            </p:cNvCxnSpPr>
            <p:nvPr/>
          </p:nvCxnSpPr>
          <p:spPr>
            <a:xfrm>
              <a:off x="3553270" y="2573385"/>
              <a:ext cx="0" cy="465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1"/>
              <a:endCxn id="11" idx="7"/>
            </p:cNvCxnSpPr>
            <p:nvPr/>
          </p:nvCxnSpPr>
          <p:spPr>
            <a:xfrm flipH="1">
              <a:off x="4959458" y="2627281"/>
              <a:ext cx="1395496" cy="487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6"/>
              <a:endCxn id="10" idx="1"/>
            </p:cNvCxnSpPr>
            <p:nvPr/>
          </p:nvCxnSpPr>
          <p:spPr>
            <a:xfrm>
              <a:off x="5624751" y="3960972"/>
              <a:ext cx="1033806" cy="678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2"/>
              <a:endCxn id="6" idx="3"/>
            </p:cNvCxnSpPr>
            <p:nvPr/>
          </p:nvCxnSpPr>
          <p:spPr>
            <a:xfrm flipH="1">
              <a:off x="1557391" y="3900499"/>
              <a:ext cx="801375" cy="327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4"/>
              <a:endCxn id="7" idx="0"/>
            </p:cNvCxnSpPr>
            <p:nvPr/>
          </p:nvCxnSpPr>
          <p:spPr>
            <a:xfrm flipH="1">
              <a:off x="3675430" y="4716883"/>
              <a:ext cx="422171" cy="86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150372" y="4856814"/>
            <a:ext cx="2506189" cy="1589345"/>
            <a:chOff x="734431" y="1750425"/>
            <a:chExt cx="6747086" cy="4652374"/>
          </a:xfrm>
        </p:grpSpPr>
        <p:sp>
          <p:nvSpPr>
            <p:cNvPr id="20" name="Rectangle 19"/>
            <p:cNvSpPr/>
            <p:nvPr/>
          </p:nvSpPr>
          <p:spPr>
            <a:xfrm>
              <a:off x="1145911" y="205278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4431" y="381626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3950" y="557983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41790" y="1750425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4954" y="2215801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58557" y="422774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239458" y="3017974"/>
              <a:ext cx="3385782" cy="1739019"/>
            </a:xfrm>
            <a:custGeom>
              <a:avLst/>
              <a:gdLst>
                <a:gd name="connsiteX0" fmla="*/ 1313812 w 3385782"/>
                <a:gd name="connsiteY0" fmla="*/ 20787 h 1739019"/>
                <a:gd name="connsiteX1" fmla="*/ 119308 w 3385782"/>
                <a:gd name="connsiteY1" fmla="*/ 111496 h 1739019"/>
                <a:gd name="connsiteX2" fmla="*/ 119308 w 3385782"/>
                <a:gd name="connsiteY2" fmla="*/ 882525 h 1739019"/>
                <a:gd name="connsiteX3" fmla="*/ 799722 w 3385782"/>
                <a:gd name="connsiteY3" fmla="*/ 1562845 h 1739019"/>
                <a:gd name="connsiteX4" fmla="*/ 1858143 w 3385782"/>
                <a:gd name="connsiteY4" fmla="*/ 1698909 h 1739019"/>
                <a:gd name="connsiteX5" fmla="*/ 2629278 w 3385782"/>
                <a:gd name="connsiteY5" fmla="*/ 1668672 h 1739019"/>
                <a:gd name="connsiteX6" fmla="*/ 3385293 w 3385782"/>
                <a:gd name="connsiteY6" fmla="*/ 942998 h 1739019"/>
                <a:gd name="connsiteX7" fmla="*/ 2720000 w 3385782"/>
                <a:gd name="connsiteY7" fmla="*/ 96378 h 1739019"/>
                <a:gd name="connsiteX8" fmla="*/ 1313812 w 3385782"/>
                <a:gd name="connsiteY8" fmla="*/ 20787 h 173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5782" h="1739019">
                  <a:moveTo>
                    <a:pt x="1313812" y="20787"/>
                  </a:moveTo>
                  <a:cubicBezTo>
                    <a:pt x="880363" y="23307"/>
                    <a:pt x="318392" y="-32127"/>
                    <a:pt x="119308" y="111496"/>
                  </a:cubicBezTo>
                  <a:cubicBezTo>
                    <a:pt x="-79776" y="255119"/>
                    <a:pt x="5906" y="640634"/>
                    <a:pt x="119308" y="882525"/>
                  </a:cubicBezTo>
                  <a:cubicBezTo>
                    <a:pt x="232710" y="1124417"/>
                    <a:pt x="509916" y="1426781"/>
                    <a:pt x="799722" y="1562845"/>
                  </a:cubicBezTo>
                  <a:cubicBezTo>
                    <a:pt x="1089528" y="1698909"/>
                    <a:pt x="1553217" y="1681271"/>
                    <a:pt x="1858143" y="1698909"/>
                  </a:cubicBezTo>
                  <a:cubicBezTo>
                    <a:pt x="2163069" y="1716547"/>
                    <a:pt x="2374753" y="1794657"/>
                    <a:pt x="2629278" y="1668672"/>
                  </a:cubicBezTo>
                  <a:cubicBezTo>
                    <a:pt x="2883803" y="1542687"/>
                    <a:pt x="3370173" y="1205047"/>
                    <a:pt x="3385293" y="942998"/>
                  </a:cubicBezTo>
                  <a:cubicBezTo>
                    <a:pt x="3400413" y="680949"/>
                    <a:pt x="3062727" y="250080"/>
                    <a:pt x="2720000" y="96378"/>
                  </a:cubicBezTo>
                  <a:cubicBezTo>
                    <a:pt x="2377273" y="-57324"/>
                    <a:pt x="1747261" y="18267"/>
                    <a:pt x="1313812" y="20787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0" idx="3"/>
              <a:endCxn id="26" idx="1"/>
            </p:cNvCxnSpPr>
            <p:nvPr/>
          </p:nvCxnSpPr>
          <p:spPr>
            <a:xfrm>
              <a:off x="1968871" y="2464269"/>
              <a:ext cx="389895" cy="6652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2"/>
              <a:endCxn id="26" idx="0"/>
            </p:cNvCxnSpPr>
            <p:nvPr/>
          </p:nvCxnSpPr>
          <p:spPr>
            <a:xfrm>
              <a:off x="3553270" y="2573385"/>
              <a:ext cx="0" cy="465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1"/>
              <a:endCxn id="26" idx="7"/>
            </p:cNvCxnSpPr>
            <p:nvPr/>
          </p:nvCxnSpPr>
          <p:spPr>
            <a:xfrm flipH="1">
              <a:off x="4959458" y="2627281"/>
              <a:ext cx="1395496" cy="487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6"/>
              <a:endCxn id="25" idx="1"/>
            </p:cNvCxnSpPr>
            <p:nvPr/>
          </p:nvCxnSpPr>
          <p:spPr>
            <a:xfrm>
              <a:off x="5624751" y="3960972"/>
              <a:ext cx="1033806" cy="678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2"/>
              <a:endCxn id="21" idx="3"/>
            </p:cNvCxnSpPr>
            <p:nvPr/>
          </p:nvCxnSpPr>
          <p:spPr>
            <a:xfrm flipH="1">
              <a:off x="1557391" y="3900499"/>
              <a:ext cx="801375" cy="327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4"/>
              <a:endCxn id="22" idx="0"/>
            </p:cNvCxnSpPr>
            <p:nvPr/>
          </p:nvCxnSpPr>
          <p:spPr>
            <a:xfrm flipH="1">
              <a:off x="3675430" y="4716883"/>
              <a:ext cx="422171" cy="86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06741" y="1905364"/>
            <a:ext cx="2506189" cy="1589345"/>
            <a:chOff x="734431" y="1750425"/>
            <a:chExt cx="6747086" cy="4652374"/>
          </a:xfrm>
        </p:grpSpPr>
        <p:sp>
          <p:nvSpPr>
            <p:cNvPr id="34" name="Rectangle 33"/>
            <p:cNvSpPr/>
            <p:nvPr/>
          </p:nvSpPr>
          <p:spPr>
            <a:xfrm>
              <a:off x="1145911" y="205278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4431" y="381626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63950" y="5579839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41790" y="1750425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54954" y="2215801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58557" y="4227742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39458" y="3017974"/>
              <a:ext cx="3385782" cy="1739019"/>
            </a:xfrm>
            <a:custGeom>
              <a:avLst/>
              <a:gdLst>
                <a:gd name="connsiteX0" fmla="*/ 1313812 w 3385782"/>
                <a:gd name="connsiteY0" fmla="*/ 20787 h 1739019"/>
                <a:gd name="connsiteX1" fmla="*/ 119308 w 3385782"/>
                <a:gd name="connsiteY1" fmla="*/ 111496 h 1739019"/>
                <a:gd name="connsiteX2" fmla="*/ 119308 w 3385782"/>
                <a:gd name="connsiteY2" fmla="*/ 882525 h 1739019"/>
                <a:gd name="connsiteX3" fmla="*/ 799722 w 3385782"/>
                <a:gd name="connsiteY3" fmla="*/ 1562845 h 1739019"/>
                <a:gd name="connsiteX4" fmla="*/ 1858143 w 3385782"/>
                <a:gd name="connsiteY4" fmla="*/ 1698909 h 1739019"/>
                <a:gd name="connsiteX5" fmla="*/ 2629278 w 3385782"/>
                <a:gd name="connsiteY5" fmla="*/ 1668672 h 1739019"/>
                <a:gd name="connsiteX6" fmla="*/ 3385293 w 3385782"/>
                <a:gd name="connsiteY6" fmla="*/ 942998 h 1739019"/>
                <a:gd name="connsiteX7" fmla="*/ 2720000 w 3385782"/>
                <a:gd name="connsiteY7" fmla="*/ 96378 h 1739019"/>
                <a:gd name="connsiteX8" fmla="*/ 1313812 w 3385782"/>
                <a:gd name="connsiteY8" fmla="*/ 20787 h 173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5782" h="1739019">
                  <a:moveTo>
                    <a:pt x="1313812" y="20787"/>
                  </a:moveTo>
                  <a:cubicBezTo>
                    <a:pt x="880363" y="23307"/>
                    <a:pt x="318392" y="-32127"/>
                    <a:pt x="119308" y="111496"/>
                  </a:cubicBezTo>
                  <a:cubicBezTo>
                    <a:pt x="-79776" y="255119"/>
                    <a:pt x="5906" y="640634"/>
                    <a:pt x="119308" y="882525"/>
                  </a:cubicBezTo>
                  <a:cubicBezTo>
                    <a:pt x="232710" y="1124417"/>
                    <a:pt x="509916" y="1426781"/>
                    <a:pt x="799722" y="1562845"/>
                  </a:cubicBezTo>
                  <a:cubicBezTo>
                    <a:pt x="1089528" y="1698909"/>
                    <a:pt x="1553217" y="1681271"/>
                    <a:pt x="1858143" y="1698909"/>
                  </a:cubicBezTo>
                  <a:cubicBezTo>
                    <a:pt x="2163069" y="1716547"/>
                    <a:pt x="2374753" y="1794657"/>
                    <a:pt x="2629278" y="1668672"/>
                  </a:cubicBezTo>
                  <a:cubicBezTo>
                    <a:pt x="2883803" y="1542687"/>
                    <a:pt x="3370173" y="1205047"/>
                    <a:pt x="3385293" y="942998"/>
                  </a:cubicBezTo>
                  <a:cubicBezTo>
                    <a:pt x="3400413" y="680949"/>
                    <a:pt x="3062727" y="250080"/>
                    <a:pt x="2720000" y="96378"/>
                  </a:cubicBezTo>
                  <a:cubicBezTo>
                    <a:pt x="2377273" y="-57324"/>
                    <a:pt x="1747261" y="18267"/>
                    <a:pt x="1313812" y="20787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4" idx="3"/>
              <a:endCxn id="40" idx="1"/>
            </p:cNvCxnSpPr>
            <p:nvPr/>
          </p:nvCxnSpPr>
          <p:spPr>
            <a:xfrm>
              <a:off x="1968871" y="2464269"/>
              <a:ext cx="389895" cy="6652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2"/>
              <a:endCxn id="40" idx="0"/>
            </p:cNvCxnSpPr>
            <p:nvPr/>
          </p:nvCxnSpPr>
          <p:spPr>
            <a:xfrm>
              <a:off x="3553270" y="2573385"/>
              <a:ext cx="0" cy="465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40" idx="7"/>
            </p:cNvCxnSpPr>
            <p:nvPr/>
          </p:nvCxnSpPr>
          <p:spPr>
            <a:xfrm flipH="1">
              <a:off x="4959458" y="2627281"/>
              <a:ext cx="1395496" cy="487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6"/>
              <a:endCxn id="39" idx="1"/>
            </p:cNvCxnSpPr>
            <p:nvPr/>
          </p:nvCxnSpPr>
          <p:spPr>
            <a:xfrm>
              <a:off x="5624751" y="3960972"/>
              <a:ext cx="1033806" cy="678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2"/>
              <a:endCxn id="35" idx="3"/>
            </p:cNvCxnSpPr>
            <p:nvPr/>
          </p:nvCxnSpPr>
          <p:spPr>
            <a:xfrm flipH="1">
              <a:off x="1557391" y="3900499"/>
              <a:ext cx="801375" cy="327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36" idx="0"/>
            </p:cNvCxnSpPr>
            <p:nvPr/>
          </p:nvCxnSpPr>
          <p:spPr>
            <a:xfrm flipH="1">
              <a:off x="3675430" y="4716883"/>
              <a:ext cx="422171" cy="862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06" y="3398447"/>
            <a:ext cx="2070327" cy="1317481"/>
          </a:xfrm>
          <a:prstGeom prst="rect">
            <a:avLst/>
          </a:prstGeom>
        </p:spPr>
      </p:pic>
      <p:cxnSp>
        <p:nvCxnSpPr>
          <p:cNvPr id="63" name="Straight Connector 62"/>
          <p:cNvCxnSpPr>
            <a:stCxn id="40" idx="5"/>
          </p:cNvCxnSpPr>
          <p:nvPr/>
        </p:nvCxnSpPr>
        <p:spPr>
          <a:xfrm>
            <a:off x="2242419" y="2908436"/>
            <a:ext cx="970511" cy="768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1" idx="3"/>
          </p:cNvCxnSpPr>
          <p:nvPr/>
        </p:nvCxnSpPr>
        <p:spPr>
          <a:xfrm flipH="1">
            <a:off x="4196903" y="2823177"/>
            <a:ext cx="856094" cy="85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585106" y="4461982"/>
            <a:ext cx="515052" cy="834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</a:t>
            </a:r>
            <a:r>
              <a:rPr lang="en-US" sz="3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“The Internet”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515848" y="1689175"/>
            <a:ext cx="1050722" cy="804274"/>
            <a:chOff x="706741" y="1856258"/>
            <a:chExt cx="5996351" cy="4589901"/>
          </a:xfrm>
        </p:grpSpPr>
        <p:grpSp>
          <p:nvGrpSpPr>
            <p:cNvPr id="4" name="Group 3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5" idx="3"/>
                <a:endCxn id="11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8" idx="2"/>
                <a:endCxn id="11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1"/>
                <a:endCxn id="11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1" idx="6"/>
                <a:endCxn id="10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1" idx="2"/>
                <a:endCxn id="6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4"/>
                <a:endCxn id="7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19" idx="3"/>
                <a:endCxn id="25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2"/>
                <a:endCxn id="25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1"/>
                <a:endCxn id="25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6"/>
                <a:endCxn id="24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5" idx="2"/>
                <a:endCxn id="20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5" idx="4"/>
                <a:endCxn id="21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3" idx="3"/>
                <a:endCxn id="39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6" idx="2"/>
                <a:endCxn id="39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7" idx="1"/>
                <a:endCxn id="39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6"/>
                <a:endCxn id="38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9" idx="2"/>
                <a:endCxn id="34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9" idx="4"/>
                <a:endCxn id="35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47" name="Straight Connector 46"/>
            <p:cNvCxnSpPr>
              <a:stCxn id="39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1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541921" y="3283403"/>
            <a:ext cx="1050722" cy="804274"/>
            <a:chOff x="706741" y="1856258"/>
            <a:chExt cx="5996351" cy="4589901"/>
          </a:xfrm>
        </p:grpSpPr>
        <p:grpSp>
          <p:nvGrpSpPr>
            <p:cNvPr id="53" name="Group 52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stCxn id="86" idx="3"/>
                <a:endCxn id="92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9" idx="2"/>
                <a:endCxn id="92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0" idx="1"/>
                <a:endCxn id="92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2" idx="6"/>
                <a:endCxn id="91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2" idx="2"/>
                <a:endCxn id="87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2" idx="4"/>
                <a:endCxn id="88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3" idx="3"/>
                <a:endCxn id="79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6" idx="2"/>
                <a:endCxn id="79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7" idx="1"/>
                <a:endCxn id="79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79" idx="6"/>
                <a:endCxn id="78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9" idx="2"/>
                <a:endCxn id="74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9" idx="4"/>
                <a:endCxn id="75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0" idx="3"/>
                <a:endCxn id="66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3" idx="2"/>
                <a:endCxn id="66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4" idx="1"/>
                <a:endCxn id="66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6" idx="6"/>
                <a:endCxn id="65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6" idx="2"/>
                <a:endCxn id="61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6" idx="4"/>
                <a:endCxn id="62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57" name="Straight Connector 56"/>
            <p:cNvCxnSpPr>
              <a:stCxn id="66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92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375131" y="5146047"/>
            <a:ext cx="1050722" cy="804274"/>
            <a:chOff x="706741" y="1856258"/>
            <a:chExt cx="5996351" cy="4589901"/>
          </a:xfrm>
        </p:grpSpPr>
        <p:grpSp>
          <p:nvGrpSpPr>
            <p:cNvPr id="100" name="Group 99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>
                <a:stCxn id="133" idx="3"/>
                <a:endCxn id="139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36" idx="2"/>
                <a:endCxn id="139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7" idx="1"/>
                <a:endCxn id="139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9" idx="6"/>
                <a:endCxn id="138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9" idx="2"/>
                <a:endCxn id="134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9" idx="4"/>
                <a:endCxn id="135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0" idx="3"/>
                <a:endCxn id="126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3" idx="2"/>
                <a:endCxn id="126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4" idx="1"/>
                <a:endCxn id="126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6" idx="6"/>
                <a:endCxn id="125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6" idx="2"/>
                <a:endCxn id="121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26" idx="4"/>
                <a:endCxn id="122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>
                <a:stCxn id="107" idx="3"/>
                <a:endCxn id="113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10" idx="2"/>
                <a:endCxn id="113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1" idx="1"/>
                <a:endCxn id="113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3" idx="6"/>
                <a:endCxn id="112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3" idx="2"/>
                <a:endCxn id="108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13" idx="4"/>
                <a:endCxn id="109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104" name="Straight Connector 103"/>
            <p:cNvCxnSpPr>
              <a:stCxn id="113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39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1168306" y="1159544"/>
            <a:ext cx="1050722" cy="804274"/>
            <a:chOff x="706741" y="1856258"/>
            <a:chExt cx="5996351" cy="4589901"/>
          </a:xfrm>
        </p:grpSpPr>
        <p:grpSp>
          <p:nvGrpSpPr>
            <p:cNvPr id="147" name="Group 146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/>
              <p:cNvCxnSpPr>
                <a:stCxn id="180" idx="3"/>
                <a:endCxn id="186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83" idx="2"/>
                <a:endCxn id="186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84" idx="1"/>
                <a:endCxn id="186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86" idx="6"/>
                <a:endCxn id="185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186" idx="2"/>
                <a:endCxn id="181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186" idx="4"/>
                <a:endCxn id="182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67" idx="3"/>
                <a:endCxn id="173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70" idx="2"/>
                <a:endCxn id="173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71" idx="1"/>
                <a:endCxn id="173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73" idx="6"/>
                <a:endCxn id="172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3" idx="2"/>
                <a:endCxn id="168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4"/>
                <a:endCxn id="169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>
                <a:stCxn id="154" idx="3"/>
                <a:endCxn id="160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7" idx="2"/>
                <a:endCxn id="160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58" idx="1"/>
                <a:endCxn id="160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60" idx="6"/>
                <a:endCxn id="159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0" idx="2"/>
                <a:endCxn id="155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60" idx="4"/>
                <a:endCxn id="156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151" name="Straight Connector 150"/>
            <p:cNvCxnSpPr>
              <a:stCxn id="160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86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1666810" y="5870429"/>
            <a:ext cx="1050722" cy="804274"/>
            <a:chOff x="706741" y="1856258"/>
            <a:chExt cx="5996351" cy="4589901"/>
          </a:xfrm>
        </p:grpSpPr>
        <p:grpSp>
          <p:nvGrpSpPr>
            <p:cNvPr id="194" name="Group 193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/>
              <p:cNvCxnSpPr>
                <a:stCxn id="227" idx="3"/>
                <a:endCxn id="233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230" idx="2"/>
                <a:endCxn id="233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stCxn id="231" idx="1"/>
                <a:endCxn id="233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stCxn id="233" idx="6"/>
                <a:endCxn id="232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233" idx="2"/>
                <a:endCxn id="228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>
                <a:stCxn id="233" idx="4"/>
                <a:endCxn id="229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>
                <a:stCxn id="214" idx="3"/>
                <a:endCxn id="220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7" idx="2"/>
                <a:endCxn id="220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8" idx="1"/>
                <a:endCxn id="220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20" idx="6"/>
                <a:endCxn id="219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20" idx="2"/>
                <a:endCxn id="215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20" idx="4"/>
                <a:endCxn id="216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/>
              <p:cNvCxnSpPr>
                <a:stCxn id="201" idx="3"/>
                <a:endCxn id="207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04" idx="2"/>
                <a:endCxn id="207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5" idx="1"/>
                <a:endCxn id="207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6"/>
                <a:endCxn id="206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7" idx="2"/>
                <a:endCxn id="202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7" idx="4"/>
                <a:endCxn id="203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198" name="Straight Connector 197"/>
            <p:cNvCxnSpPr>
              <a:stCxn id="207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233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6896503" y="1462727"/>
            <a:ext cx="1050722" cy="804274"/>
            <a:chOff x="706741" y="1856258"/>
            <a:chExt cx="5996351" cy="4589901"/>
          </a:xfrm>
        </p:grpSpPr>
        <p:grpSp>
          <p:nvGrpSpPr>
            <p:cNvPr id="241" name="Group 240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>
                <a:stCxn id="274" idx="3"/>
                <a:endCxn id="280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77" idx="2"/>
                <a:endCxn id="280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8" idx="1"/>
                <a:endCxn id="280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280" idx="6"/>
                <a:endCxn id="279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>
                <a:stCxn id="280" idx="2"/>
                <a:endCxn id="275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>
                <a:stCxn id="280" idx="4"/>
                <a:endCxn id="276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>
                <a:stCxn id="261" idx="3"/>
                <a:endCxn id="267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>
                <a:stCxn id="264" idx="2"/>
                <a:endCxn id="267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stCxn id="265" idx="1"/>
                <a:endCxn id="267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67" idx="6"/>
                <a:endCxn id="266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267" idx="2"/>
                <a:endCxn id="262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67" idx="4"/>
                <a:endCxn id="263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Connector 254"/>
              <p:cNvCxnSpPr>
                <a:stCxn id="248" idx="3"/>
                <a:endCxn id="254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>
                <a:stCxn id="251" idx="2"/>
                <a:endCxn id="254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>
                <a:stCxn id="252" idx="1"/>
                <a:endCxn id="254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54" idx="6"/>
                <a:endCxn id="253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54" idx="2"/>
                <a:endCxn id="249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4" idx="4"/>
                <a:endCxn id="250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245" name="Straight Connector 244"/>
            <p:cNvCxnSpPr>
              <a:stCxn id="254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0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432230" y="4775614"/>
            <a:ext cx="1050722" cy="804274"/>
            <a:chOff x="706741" y="1856258"/>
            <a:chExt cx="5996351" cy="4589901"/>
          </a:xfrm>
        </p:grpSpPr>
        <p:grpSp>
          <p:nvGrpSpPr>
            <p:cNvPr id="288" name="Group 287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Freeform 326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327"/>
              <p:cNvCxnSpPr>
                <a:stCxn id="321" idx="3"/>
                <a:endCxn id="327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24" idx="2"/>
                <a:endCxn id="327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25" idx="1"/>
                <a:endCxn id="327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27" idx="6"/>
                <a:endCxn id="326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27" idx="2"/>
                <a:endCxn id="322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27" idx="4"/>
                <a:endCxn id="323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>
                <a:stCxn id="308" idx="3"/>
                <a:endCxn id="314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11" idx="2"/>
                <a:endCxn id="314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312" idx="1"/>
                <a:endCxn id="314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314" idx="6"/>
                <a:endCxn id="313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stCxn id="314" idx="2"/>
                <a:endCxn id="309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314" idx="4"/>
                <a:endCxn id="310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00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/>
              <p:cNvCxnSpPr>
                <a:stCxn id="295" idx="3"/>
                <a:endCxn id="301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98" idx="2"/>
                <a:endCxn id="301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99" idx="1"/>
                <a:endCxn id="301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01" idx="6"/>
                <a:endCxn id="300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01" idx="2"/>
                <a:endCxn id="296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301" idx="4"/>
                <a:endCxn id="297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292" name="Straight Connector 291"/>
            <p:cNvCxnSpPr>
              <a:stCxn id="301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327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3387227" y="4812077"/>
            <a:ext cx="1050722" cy="804274"/>
            <a:chOff x="706741" y="1856258"/>
            <a:chExt cx="5996351" cy="4589901"/>
          </a:xfrm>
        </p:grpSpPr>
        <p:grpSp>
          <p:nvGrpSpPr>
            <p:cNvPr id="335" name="Group 334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373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5" name="Straight Connector 374"/>
              <p:cNvCxnSpPr>
                <a:stCxn id="368" idx="3"/>
                <a:endCxn id="374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stCxn id="371" idx="2"/>
                <a:endCxn id="374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>
                <a:stCxn id="372" idx="1"/>
                <a:endCxn id="374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374" idx="6"/>
                <a:endCxn id="373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374" idx="2"/>
                <a:endCxn id="369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>
                <a:stCxn id="374" idx="4"/>
                <a:endCxn id="370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Freeform 360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Straight Connector 361"/>
              <p:cNvCxnSpPr>
                <a:stCxn id="355" idx="3"/>
                <a:endCxn id="361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358" idx="2"/>
                <a:endCxn id="361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59" idx="1"/>
                <a:endCxn id="361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361" idx="6"/>
                <a:endCxn id="360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>
                <a:stCxn id="361" idx="2"/>
                <a:endCxn id="356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>
                <a:stCxn id="361" idx="4"/>
                <a:endCxn id="357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 336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342" name="Rectangle 341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Freeform 347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9" name="Straight Connector 348"/>
              <p:cNvCxnSpPr>
                <a:stCxn id="342" idx="3"/>
                <a:endCxn id="348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>
                <a:stCxn id="345" idx="2"/>
                <a:endCxn id="348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>
                <a:stCxn id="346" idx="1"/>
                <a:endCxn id="348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>
                <a:stCxn id="348" idx="6"/>
                <a:endCxn id="347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>
                <a:stCxn id="348" idx="2"/>
                <a:endCxn id="343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>
                <a:stCxn id="348" idx="4"/>
                <a:endCxn id="344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339" name="Straight Connector 338"/>
            <p:cNvCxnSpPr>
              <a:stCxn id="348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74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/>
          <p:cNvGrpSpPr/>
          <p:nvPr/>
        </p:nvGrpSpPr>
        <p:grpSpPr>
          <a:xfrm>
            <a:off x="859142" y="2008659"/>
            <a:ext cx="1050722" cy="804274"/>
            <a:chOff x="706741" y="1856258"/>
            <a:chExt cx="5996351" cy="4589901"/>
          </a:xfrm>
        </p:grpSpPr>
        <p:grpSp>
          <p:nvGrpSpPr>
            <p:cNvPr id="382" name="Group 381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415" name="Rectangle 414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420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2" name="Straight Connector 421"/>
              <p:cNvCxnSpPr>
                <a:stCxn id="415" idx="3"/>
                <a:endCxn id="421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stCxn id="418" idx="2"/>
                <a:endCxn id="421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stCxn id="419" idx="1"/>
                <a:endCxn id="421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>
                <a:stCxn id="421" idx="6"/>
                <a:endCxn id="420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1" idx="2"/>
                <a:endCxn id="416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stCxn id="421" idx="4"/>
                <a:endCxn id="417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Freeform 407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9" name="Straight Connector 408"/>
              <p:cNvCxnSpPr>
                <a:stCxn id="402" idx="3"/>
                <a:endCxn id="408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>
                <a:stCxn id="405" idx="2"/>
                <a:endCxn id="408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6" idx="1"/>
                <a:endCxn id="408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stCxn id="408" idx="6"/>
                <a:endCxn id="407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>
                <a:stCxn id="408" idx="2"/>
                <a:endCxn id="403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>
                <a:stCxn id="408" idx="4"/>
                <a:endCxn id="404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Freeform 394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6" name="Straight Connector 395"/>
              <p:cNvCxnSpPr>
                <a:stCxn id="389" idx="3"/>
                <a:endCxn id="395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stCxn id="392" idx="2"/>
                <a:endCxn id="395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>
                <a:stCxn id="393" idx="1"/>
                <a:endCxn id="395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>
                <a:stCxn id="395" idx="6"/>
                <a:endCxn id="394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stCxn id="395" idx="2"/>
                <a:endCxn id="390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>
                <a:stCxn id="395" idx="4"/>
                <a:endCxn id="391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5" name="Picture 3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386" name="Straight Connector 385"/>
            <p:cNvCxnSpPr>
              <a:stCxn id="395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421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7891587" y="2006605"/>
            <a:ext cx="1050722" cy="804274"/>
            <a:chOff x="706741" y="1856258"/>
            <a:chExt cx="5996351" cy="4589901"/>
          </a:xfrm>
        </p:grpSpPr>
        <p:grpSp>
          <p:nvGrpSpPr>
            <p:cNvPr id="429" name="Group 428"/>
            <p:cNvGrpSpPr/>
            <p:nvPr/>
          </p:nvGrpSpPr>
          <p:grpSpPr>
            <a:xfrm>
              <a:off x="4196903" y="1856258"/>
              <a:ext cx="2506189" cy="1589345"/>
              <a:chOff x="734431" y="1750425"/>
              <a:chExt cx="6747086" cy="4652374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467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Connector 468"/>
              <p:cNvCxnSpPr>
                <a:stCxn id="462" idx="3"/>
                <a:endCxn id="468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>
                <a:stCxn id="465" idx="2"/>
                <a:endCxn id="468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stCxn id="466" idx="1"/>
                <a:endCxn id="468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>
                <a:stCxn id="468" idx="6"/>
                <a:endCxn id="467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>
                <a:stCxn id="468" idx="2"/>
                <a:endCxn id="463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>
                <a:stCxn id="468" idx="4"/>
                <a:endCxn id="464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150372" y="4856814"/>
              <a:ext cx="2506189" cy="1589345"/>
              <a:chOff x="734431" y="1750425"/>
              <a:chExt cx="6747086" cy="4652374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454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6" name="Straight Connector 455"/>
              <p:cNvCxnSpPr>
                <a:stCxn id="449" idx="3"/>
                <a:endCxn id="455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>
                <a:stCxn id="452" idx="2"/>
                <a:endCxn id="455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>
                <a:stCxn id="453" idx="1"/>
                <a:endCxn id="455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>
                <a:stCxn id="455" idx="6"/>
                <a:endCxn id="454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>
                <a:stCxn id="455" idx="2"/>
                <a:endCxn id="450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>
                <a:stCxn id="455" idx="4"/>
                <a:endCxn id="451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06741" y="1905364"/>
              <a:ext cx="2506189" cy="1589345"/>
              <a:chOff x="734431" y="1750425"/>
              <a:chExt cx="6747086" cy="4652374"/>
            </a:xfrm>
          </p:grpSpPr>
          <p:sp>
            <p:nvSpPr>
              <p:cNvPr id="436" name="Rectangle 435"/>
              <p:cNvSpPr/>
              <p:nvPr/>
            </p:nvSpPr>
            <p:spPr>
              <a:xfrm>
                <a:off x="1145911" y="205278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734431" y="381626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3263950" y="5579839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141790" y="1750425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354954" y="2215801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6658557" y="4227742"/>
                <a:ext cx="822960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441"/>
              <p:cNvSpPr/>
              <p:nvPr/>
            </p:nvSpPr>
            <p:spPr>
              <a:xfrm>
                <a:off x="2239458" y="3017974"/>
                <a:ext cx="3385782" cy="1739019"/>
              </a:xfrm>
              <a:custGeom>
                <a:avLst/>
                <a:gdLst>
                  <a:gd name="connsiteX0" fmla="*/ 1313812 w 3385782"/>
                  <a:gd name="connsiteY0" fmla="*/ 20787 h 1739019"/>
                  <a:gd name="connsiteX1" fmla="*/ 119308 w 3385782"/>
                  <a:gd name="connsiteY1" fmla="*/ 111496 h 1739019"/>
                  <a:gd name="connsiteX2" fmla="*/ 119308 w 3385782"/>
                  <a:gd name="connsiteY2" fmla="*/ 882525 h 1739019"/>
                  <a:gd name="connsiteX3" fmla="*/ 799722 w 3385782"/>
                  <a:gd name="connsiteY3" fmla="*/ 1562845 h 1739019"/>
                  <a:gd name="connsiteX4" fmla="*/ 1858143 w 3385782"/>
                  <a:gd name="connsiteY4" fmla="*/ 1698909 h 1739019"/>
                  <a:gd name="connsiteX5" fmla="*/ 2629278 w 3385782"/>
                  <a:gd name="connsiteY5" fmla="*/ 1668672 h 1739019"/>
                  <a:gd name="connsiteX6" fmla="*/ 3385293 w 3385782"/>
                  <a:gd name="connsiteY6" fmla="*/ 942998 h 1739019"/>
                  <a:gd name="connsiteX7" fmla="*/ 2720000 w 3385782"/>
                  <a:gd name="connsiteY7" fmla="*/ 96378 h 1739019"/>
                  <a:gd name="connsiteX8" fmla="*/ 1313812 w 3385782"/>
                  <a:gd name="connsiteY8" fmla="*/ 20787 h 173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782" h="1739019">
                    <a:moveTo>
                      <a:pt x="1313812" y="20787"/>
                    </a:moveTo>
                    <a:cubicBezTo>
                      <a:pt x="880363" y="23307"/>
                      <a:pt x="318392" y="-32127"/>
                      <a:pt x="119308" y="111496"/>
                    </a:cubicBezTo>
                    <a:cubicBezTo>
                      <a:pt x="-79776" y="255119"/>
                      <a:pt x="5906" y="640634"/>
                      <a:pt x="119308" y="882525"/>
                    </a:cubicBezTo>
                    <a:cubicBezTo>
                      <a:pt x="232710" y="1124417"/>
                      <a:pt x="509916" y="1426781"/>
                      <a:pt x="799722" y="1562845"/>
                    </a:cubicBezTo>
                    <a:cubicBezTo>
                      <a:pt x="1089528" y="1698909"/>
                      <a:pt x="1553217" y="1681271"/>
                      <a:pt x="1858143" y="1698909"/>
                    </a:cubicBezTo>
                    <a:cubicBezTo>
                      <a:pt x="2163069" y="1716547"/>
                      <a:pt x="2374753" y="1794657"/>
                      <a:pt x="2629278" y="1668672"/>
                    </a:cubicBezTo>
                    <a:cubicBezTo>
                      <a:pt x="2883803" y="1542687"/>
                      <a:pt x="3370173" y="1205047"/>
                      <a:pt x="3385293" y="942998"/>
                    </a:cubicBezTo>
                    <a:cubicBezTo>
                      <a:pt x="3400413" y="680949"/>
                      <a:pt x="3062727" y="250080"/>
                      <a:pt x="2720000" y="96378"/>
                    </a:cubicBezTo>
                    <a:cubicBezTo>
                      <a:pt x="2377273" y="-57324"/>
                      <a:pt x="1747261" y="18267"/>
                      <a:pt x="1313812" y="20787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>
                <a:stCxn id="436" idx="3"/>
                <a:endCxn id="442" idx="1"/>
              </p:cNvCxnSpPr>
              <p:nvPr/>
            </p:nvCxnSpPr>
            <p:spPr>
              <a:xfrm>
                <a:off x="1968871" y="2464269"/>
                <a:ext cx="389895" cy="665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>
                <a:stCxn id="439" idx="2"/>
                <a:endCxn id="442" idx="0"/>
              </p:cNvCxnSpPr>
              <p:nvPr/>
            </p:nvCxnSpPr>
            <p:spPr>
              <a:xfrm>
                <a:off x="3553270" y="2573385"/>
                <a:ext cx="0" cy="4653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>
                <a:stCxn id="440" idx="1"/>
                <a:endCxn id="442" idx="7"/>
              </p:cNvCxnSpPr>
              <p:nvPr/>
            </p:nvCxnSpPr>
            <p:spPr>
              <a:xfrm flipH="1">
                <a:off x="4959458" y="2627281"/>
                <a:ext cx="1395496" cy="4870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>
                <a:stCxn id="442" idx="6"/>
                <a:endCxn id="441" idx="1"/>
              </p:cNvCxnSpPr>
              <p:nvPr/>
            </p:nvCxnSpPr>
            <p:spPr>
              <a:xfrm>
                <a:off x="5624751" y="3960972"/>
                <a:ext cx="1033806" cy="678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stCxn id="442" idx="2"/>
                <a:endCxn id="437" idx="3"/>
              </p:cNvCxnSpPr>
              <p:nvPr/>
            </p:nvCxnSpPr>
            <p:spPr>
              <a:xfrm flipH="1">
                <a:off x="1557391" y="3900499"/>
                <a:ext cx="801375" cy="327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stCxn id="442" idx="4"/>
                <a:endCxn id="438" idx="0"/>
              </p:cNvCxnSpPr>
              <p:nvPr/>
            </p:nvCxnSpPr>
            <p:spPr>
              <a:xfrm flipH="1">
                <a:off x="3675430" y="4716883"/>
                <a:ext cx="422171" cy="8629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106" y="3398447"/>
              <a:ext cx="2070327" cy="1317481"/>
            </a:xfrm>
            <a:prstGeom prst="rect">
              <a:avLst/>
            </a:prstGeom>
          </p:spPr>
        </p:pic>
        <p:cxnSp>
          <p:nvCxnSpPr>
            <p:cNvPr id="433" name="Straight Connector 432"/>
            <p:cNvCxnSpPr>
              <a:stCxn id="442" idx="5"/>
            </p:cNvCxnSpPr>
            <p:nvPr/>
          </p:nvCxnSpPr>
          <p:spPr>
            <a:xfrm>
              <a:off x="2242419" y="2908436"/>
              <a:ext cx="970511" cy="7681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>
              <a:stCxn id="468" idx="3"/>
            </p:cNvCxnSpPr>
            <p:nvPr/>
          </p:nvCxnSpPr>
          <p:spPr>
            <a:xfrm flipH="1">
              <a:off x="4196903" y="2823177"/>
              <a:ext cx="856094" cy="853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V="1">
              <a:off x="2585106" y="4461982"/>
              <a:ext cx="515052" cy="834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5" name="Picture 4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18" y="1740240"/>
            <a:ext cx="977900" cy="622300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75" y="4452895"/>
            <a:ext cx="977900" cy="622300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56" y="3932837"/>
            <a:ext cx="977900" cy="622300"/>
          </a:xfrm>
          <a:prstGeom prst="rect">
            <a:avLst/>
          </a:prstGeom>
        </p:spPr>
      </p:pic>
      <p:pic>
        <p:nvPicPr>
          <p:cNvPr id="478" name="Picture 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51" y="2008625"/>
            <a:ext cx="977900" cy="622300"/>
          </a:xfrm>
          <a:prstGeom prst="rect">
            <a:avLst/>
          </a:prstGeom>
        </p:spPr>
      </p:pic>
      <p:pic>
        <p:nvPicPr>
          <p:cNvPr id="479" name="Picture 4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58" y="5132076"/>
            <a:ext cx="977900" cy="622300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52" y="2357405"/>
            <a:ext cx="977900" cy="62230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21" y="4181172"/>
            <a:ext cx="977900" cy="622300"/>
          </a:xfrm>
          <a:prstGeom prst="rect">
            <a:avLst/>
          </a:prstGeom>
        </p:spPr>
      </p:pic>
      <p:cxnSp>
        <p:nvCxnSpPr>
          <p:cNvPr id="483" name="Straight Connector 482"/>
          <p:cNvCxnSpPr>
            <a:stCxn id="46" idx="2"/>
          </p:cNvCxnSpPr>
          <p:nvPr/>
        </p:nvCxnSpPr>
        <p:spPr>
          <a:xfrm>
            <a:off x="6026377" y="2190266"/>
            <a:ext cx="1124964" cy="42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244" idx="3"/>
          </p:cNvCxnSpPr>
          <p:nvPr/>
        </p:nvCxnSpPr>
        <p:spPr>
          <a:xfrm flipH="1">
            <a:off x="7509502" y="1848389"/>
            <a:ext cx="78918" cy="67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432" idx="0"/>
          </p:cNvCxnSpPr>
          <p:nvPr/>
        </p:nvCxnSpPr>
        <p:spPr>
          <a:xfrm flipH="1">
            <a:off x="7768824" y="2276838"/>
            <a:ext cx="633292" cy="283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>
            <a:stCxn id="56" idx="0"/>
          </p:cNvCxnSpPr>
          <p:nvPr/>
        </p:nvCxnSpPr>
        <p:spPr>
          <a:xfrm flipH="1" flipV="1">
            <a:off x="7691545" y="2812933"/>
            <a:ext cx="360905" cy="740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H="1" flipV="1">
            <a:off x="6727864" y="4555137"/>
            <a:ext cx="157797" cy="81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291" idx="3"/>
          </p:cNvCxnSpPr>
          <p:nvPr/>
        </p:nvCxnSpPr>
        <p:spPr>
          <a:xfrm flipV="1">
            <a:off x="1124147" y="4932514"/>
            <a:ext cx="908490" cy="228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197" idx="0"/>
          </p:cNvCxnSpPr>
          <p:nvPr/>
        </p:nvCxnSpPr>
        <p:spPr>
          <a:xfrm flipV="1">
            <a:off x="2177339" y="4896559"/>
            <a:ext cx="101041" cy="124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338" idx="1"/>
          </p:cNvCxnSpPr>
          <p:nvPr/>
        </p:nvCxnSpPr>
        <p:spPr>
          <a:xfrm flipH="1" flipV="1">
            <a:off x="2209325" y="4932514"/>
            <a:ext cx="1507042" cy="265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>
            <a:stCxn id="385" idx="3"/>
          </p:cNvCxnSpPr>
          <p:nvPr/>
        </p:nvCxnSpPr>
        <p:spPr>
          <a:xfrm flipV="1">
            <a:off x="1551059" y="2217738"/>
            <a:ext cx="833046" cy="176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50" idx="2"/>
          </p:cNvCxnSpPr>
          <p:nvPr/>
        </p:nvCxnSpPr>
        <p:spPr>
          <a:xfrm>
            <a:off x="1678835" y="1660635"/>
            <a:ext cx="599545" cy="26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2488634" y="4452895"/>
            <a:ext cx="1361916" cy="322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4364624" y="4452895"/>
            <a:ext cx="882002" cy="82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5647149" y="4555137"/>
            <a:ext cx="846096" cy="75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V="1">
            <a:off x="4079144" y="2444185"/>
            <a:ext cx="305240" cy="1643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2717532" y="2154900"/>
            <a:ext cx="1379224" cy="20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V="1">
            <a:off x="6727864" y="2810880"/>
            <a:ext cx="588031" cy="164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H="1" flipV="1">
            <a:off x="4596756" y="2444185"/>
            <a:ext cx="1936458" cy="2008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4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and clients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eaLnBrk="1" latinLnBrk="0" hangingPunct="1">
              <a:buNone/>
            </a:pPr>
            <a:r>
              <a:rPr lang="en-US"/>
              <a:t>Vocabulary: </a:t>
            </a:r>
            <a:r>
              <a:rPr lang="en-US">
                <a:effectLst/>
              </a:rPr>
              <a:t>“Client/Server”</a:t>
            </a:r>
          </a:p>
          <a:p>
            <a:pPr rtl="0" eaLnBrk="1" latinLnBrk="0" hangingPunct="1"/>
            <a:r>
              <a:rPr lang="en-US">
                <a:effectLst/>
              </a:rPr>
              <a:t>What is a server?</a:t>
            </a:r>
          </a:p>
          <a:p>
            <a:pPr lvl="1"/>
            <a:r>
              <a:rPr lang="en-US"/>
              <a:t>A computer</a:t>
            </a:r>
          </a:p>
          <a:p>
            <a:pPr lvl="1"/>
            <a:r>
              <a:rPr lang="en-US"/>
              <a:t>A program</a:t>
            </a:r>
          </a:p>
          <a:p>
            <a:pPr lvl="1"/>
            <a:r>
              <a:rPr lang="en-US">
                <a:effectLst/>
              </a:rPr>
              <a:t>An address</a:t>
            </a:r>
          </a:p>
          <a:p>
            <a:r>
              <a:rPr lang="en-US"/>
              <a:t>What is a client?</a:t>
            </a:r>
          </a:p>
        </p:txBody>
      </p:sp>
    </p:spTree>
    <p:extLst>
      <p:ext uri="{BB962C8B-B14F-4D97-AF65-F5344CB8AC3E}">
        <p14:creationId xmlns:p14="http://schemas.microsoft.com/office/powerpoint/2010/main" val="196537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addresses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>
                <a:effectLst/>
              </a:rPr>
              <a:t>How do we</a:t>
            </a:r>
            <a:r>
              <a:rPr lang="en-US" baseline="0">
                <a:effectLst/>
              </a:rPr>
              <a:t> find computers on our networks?</a:t>
            </a:r>
          </a:p>
          <a:p>
            <a:pPr rtl="0" eaLnBrk="1" latinLnBrk="0" hangingPunct="1"/>
            <a:r>
              <a:rPr lang="en-US"/>
              <a:t>Dotted Decimal – xxx.xxx.xxx.xxx</a:t>
            </a:r>
          </a:p>
          <a:p>
            <a:r>
              <a:rPr lang="en-US"/>
              <a:t>128.0.7.254 = 01111111000000000000011111111110 =  2,147,485,694 </a:t>
            </a:r>
          </a:p>
          <a:p>
            <a:r>
              <a:rPr lang="en-US">
                <a:effectLst/>
              </a:rPr>
              <a:t>256*256*256*256 = 4,294,967,296</a:t>
            </a:r>
          </a:p>
          <a:p>
            <a:r>
              <a:rPr lang="en-US"/>
              <a:t>Class A, B, and C networks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58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– Domain Name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4263" cy="45259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Because IP addresses are too hard to remember</a:t>
            </a:r>
          </a:p>
          <a:p>
            <a:r>
              <a:rPr lang="en-US"/>
              <a:t>subdomain.domain.tld (top</a:t>
            </a:r>
            <a:r>
              <a:rPr lang="en-US"/>
              <a:t>-level-domain)</a:t>
            </a:r>
          </a:p>
          <a:p>
            <a:r>
              <a:rPr lang="en-US"/>
              <a:t>“dot-com”</a:t>
            </a:r>
          </a:p>
          <a:p>
            <a:r>
              <a:rPr lang="en-US"/>
              <a:t>Six original TLDs: com,net,org,edu,gov,mil</a:t>
            </a:r>
          </a:p>
          <a:p>
            <a:r>
              <a:rPr lang="en-US"/>
              <a:t>Country TLDs: us,uk,fr,de,ru,cn, etc</a:t>
            </a:r>
          </a:p>
          <a:p>
            <a:r>
              <a:rPr lang="en-US"/>
              <a:t>Expanded TLDs: .info, .biz, .me, .mobi, .io, .recipe, .media, .club .photography, etc</a:t>
            </a:r>
          </a:p>
          <a:p>
            <a:r>
              <a:rPr lang="en-US"/>
              <a:t>Ref: </a:t>
            </a:r>
            <a:r>
              <a:rPr lang="en-US">
                <a:hlinkClick r:id="rId2"/>
              </a:rPr>
              <a:t>http://w3techs.com/technologies/overview/top_level_domain/all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Registering</a:t>
            </a:r>
            <a:r>
              <a:rPr lang="en-US" baseline="0"/>
              <a:t> a domain name</a:t>
            </a:r>
            <a:endParaRPr lang="en-US"/>
          </a:p>
        </p:txBody>
      </p:sp>
      <p:pic>
        <p:nvPicPr>
          <p:cNvPr id="4" name="Picture 3" descr="Screen Shot 2015-03-29 at 9.5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49" y="1654443"/>
            <a:ext cx="4770669" cy="4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374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Internet structure and naming</vt:lpstr>
      <vt:lpstr>Contents</vt:lpstr>
      <vt:lpstr>What is a network?</vt:lpstr>
      <vt:lpstr>What is an internet</vt:lpstr>
      <vt:lpstr>What is “The Internet”</vt:lpstr>
      <vt:lpstr>Servers and clients</vt:lpstr>
      <vt:lpstr>IP addresses</vt:lpstr>
      <vt:lpstr>DNS – Domain Name System</vt:lpstr>
      <vt:lpstr>Registering a domain name</vt:lpstr>
      <vt:lpstr>Whois</vt:lpstr>
      <vt:lpstr>NSLookup</vt:lpstr>
      <vt:lpstr>Ports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structure and naming</dc:title>
  <dc:creator>Edward McCormick</dc:creator>
  <cp:lastModifiedBy>Edward McCormick</cp:lastModifiedBy>
  <cp:revision>15</cp:revision>
  <dcterms:created xsi:type="dcterms:W3CDTF">2015-03-28T19:44:59Z</dcterms:created>
  <dcterms:modified xsi:type="dcterms:W3CDTF">2015-03-29T17:30:01Z</dcterms:modified>
</cp:coreProperties>
</file>