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4" r:id="rId22"/>
    <p:sldId id="27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32" autoAdjust="0"/>
    <p:restoredTop sz="86345" autoAdjust="0"/>
  </p:normalViewPr>
  <p:slideViewPr>
    <p:cSldViewPr snapToGrid="0" snapToObjects="1">
      <p:cViewPr varScale="1">
        <p:scale>
          <a:sx n="73" d="100"/>
          <a:sy n="73" d="100"/>
        </p:scale>
        <p:origin x="-9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4F4-DD62-C041-8AE4-9B02D7CAAC57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5F4A-A52E-9441-B7E1-57C6D882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B3AA-62D2-CE4D-9A27-6F9CC6C47EAA}" type="datetimeFigureOut"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7AF9-6A60-284E-81FC-68C93CBAE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Guide/HTML/Sections_and_Outlines_of_an_HTML5_documen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Structure, expanded two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Doctype</a:t>
            </a:r>
          </a:p>
          <a:p>
            <a:pPr lvl="0"/>
            <a:r>
              <a:rPr lang="en-US"/>
              <a:t>HTML</a:t>
            </a:r>
          </a:p>
          <a:p>
            <a:pPr lvl="1"/>
            <a:r>
              <a:rPr lang="en-US"/>
              <a:t>Head</a:t>
            </a:r>
          </a:p>
          <a:p>
            <a:pPr lvl="2"/>
            <a:r>
              <a:rPr lang="en-US"/>
              <a:t>Title</a:t>
            </a:r>
          </a:p>
          <a:p>
            <a:pPr lvl="2"/>
            <a:r>
              <a:rPr lang="en-US"/>
              <a:t>Metatags</a:t>
            </a:r>
          </a:p>
          <a:p>
            <a:pPr lvl="2"/>
            <a:r>
              <a:rPr lang="en-US"/>
              <a:t>Includes</a:t>
            </a:r>
          </a:p>
          <a:p>
            <a:pPr lvl="1"/>
            <a:r>
              <a:rPr lang="en-US"/>
              <a:t>Body</a:t>
            </a:r>
          </a:p>
          <a:p>
            <a:pPr lvl="2"/>
            <a:r>
              <a:rPr lang="en-US"/>
              <a:t>[Everything</a:t>
            </a:r>
            <a:r>
              <a:rPr lang="en-US" baseline="0"/>
              <a:t> you see on a web page]</a:t>
            </a:r>
          </a:p>
        </p:txBody>
      </p:sp>
    </p:spTree>
    <p:extLst>
      <p:ext uri="{BB962C8B-B14F-4D97-AF65-F5344CB8AC3E}">
        <p14:creationId xmlns:p14="http://schemas.microsoft.com/office/powerpoint/2010/main" val="241835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H1</a:t>
            </a:r>
          </a:p>
          <a:p>
            <a:r>
              <a:rPr lang="en-US"/>
              <a:t>Structure</a:t>
            </a:r>
            <a:r>
              <a:rPr lang="en-US" baseline="0"/>
              <a:t> tag</a:t>
            </a:r>
          </a:p>
          <a:p>
            <a:pPr lvl="1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  <a:p>
            <a:pPr lvl="1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  <a:p>
            <a:pPr lvl="1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2"/>
            <a:r>
              <a:rPr lang="en-US"/>
              <a:t>Structure</a:t>
            </a:r>
            <a:r>
              <a:rPr lang="en-US" baseline="0"/>
              <a:t> tag</a:t>
            </a:r>
            <a:endParaRPr lang="en-US"/>
          </a:p>
          <a:p>
            <a:pPr lvl="3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7847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HTML4 vs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HTML4</a:t>
            </a:r>
          </a:p>
          <a:p>
            <a:pPr lvl="1"/>
            <a:r>
              <a:rPr lang="en-US"/>
              <a:t>&lt;div&gt;</a:t>
            </a:r>
          </a:p>
          <a:p>
            <a:pPr lvl="1"/>
            <a:r>
              <a:rPr lang="en-US"/>
              <a:t>&lt;span&gt;</a:t>
            </a:r>
          </a:p>
          <a:p>
            <a:pPr lvl="0"/>
            <a:r>
              <a:rPr lang="en-US"/>
              <a:t>HTML 5</a:t>
            </a:r>
          </a:p>
          <a:p>
            <a:pPr lvl="1"/>
            <a:r>
              <a:rPr lang="en-US"/>
              <a:t>&lt;section&gt;</a:t>
            </a:r>
          </a:p>
          <a:p>
            <a:pPr lvl="1"/>
            <a:r>
              <a:rPr lang="en-US"/>
              <a:t>&lt;article&gt;</a:t>
            </a:r>
          </a:p>
          <a:p>
            <a:pPr lvl="1"/>
            <a:r>
              <a:rPr lang="en-US"/>
              <a:t>&lt;aside&gt;</a:t>
            </a:r>
          </a:p>
          <a:p>
            <a:pPr lvl="1"/>
            <a:r>
              <a:rPr lang="en-US"/>
              <a:t>&lt;nav&gt;</a:t>
            </a:r>
          </a:p>
          <a:p>
            <a:pPr lvl="1"/>
            <a:r>
              <a:rPr lang="en-US"/>
              <a:t>&lt;header&gt;</a:t>
            </a:r>
          </a:p>
          <a:p>
            <a:pPr lvl="1"/>
            <a:r>
              <a:rPr lang="en-US"/>
              <a:t>&lt;footer&gt;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https://developer.mozilla.org/en-US/docs/Web/Guide/HTML/Sections_and_Outlines_of_an_HTML5_document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7606"/>
          </a:xfrm>
        </p:spPr>
        <p:txBody>
          <a:bodyPr numCol="3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Page structure</a:t>
            </a:r>
          </a:p>
          <a:p>
            <a:pPr lvl="1">
              <a:buFont typeface="Arial"/>
              <a:buChar char="•"/>
            </a:pPr>
            <a:r>
              <a:rPr lang="en-US"/>
              <a:t>html</a:t>
            </a:r>
          </a:p>
          <a:p>
            <a:pPr lvl="1">
              <a:buFont typeface="Arial"/>
              <a:buChar char="•"/>
            </a:pPr>
            <a:r>
              <a:rPr lang="en-US"/>
              <a:t>head</a:t>
            </a:r>
          </a:p>
          <a:p>
            <a:pPr lvl="1">
              <a:buFont typeface="Arial"/>
              <a:buChar char="•"/>
            </a:pPr>
            <a:r>
              <a:rPr lang="en-US" baseline="0"/>
              <a:t>body</a:t>
            </a:r>
          </a:p>
          <a:p>
            <a:pPr marL="0" indent="0">
              <a:buNone/>
            </a:pPr>
            <a:r>
              <a:rPr lang="en-US" baseline="0"/>
              <a:t>Info structure</a:t>
            </a:r>
          </a:p>
          <a:p>
            <a:pPr lvl="1">
              <a:buFont typeface="Arial"/>
              <a:buChar char="•"/>
            </a:pPr>
            <a:r>
              <a:rPr lang="en-US"/>
              <a:t>div</a:t>
            </a:r>
          </a:p>
          <a:p>
            <a:pPr lvl="1">
              <a:buFont typeface="Arial"/>
              <a:buChar char="•"/>
            </a:pPr>
            <a:r>
              <a:rPr lang="en-US"/>
              <a:t>span</a:t>
            </a:r>
          </a:p>
          <a:p>
            <a:pPr lvl="1">
              <a:buFont typeface="Arial"/>
              <a:buChar char="•"/>
            </a:pPr>
            <a:r>
              <a:rPr lang="en-US"/>
              <a:t>section</a:t>
            </a:r>
          </a:p>
          <a:p>
            <a:pPr lvl="1">
              <a:buFont typeface="Arial"/>
              <a:buChar char="•"/>
            </a:pPr>
            <a:r>
              <a:rPr lang="en-US"/>
              <a:t>header/footer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Text</a:t>
            </a:r>
          </a:p>
          <a:p>
            <a:pPr lvl="1">
              <a:buFont typeface="Arial"/>
              <a:buChar char="•"/>
            </a:pPr>
            <a:r>
              <a:rPr lang="en-US"/>
              <a:t>h[123456]</a:t>
            </a:r>
          </a:p>
          <a:p>
            <a:pPr lvl="1">
              <a:buFont typeface="Arial"/>
              <a:buChar char="•"/>
            </a:pPr>
            <a:r>
              <a:rPr lang="en-US"/>
              <a:t>p</a:t>
            </a:r>
          </a:p>
          <a:p>
            <a:pPr lvl="1">
              <a:buFont typeface="Arial"/>
              <a:buChar char="•"/>
            </a:pPr>
            <a:r>
              <a:rPr lang="en-US"/>
              <a:t>ul</a:t>
            </a:r>
          </a:p>
          <a:p>
            <a:pPr marL="0" indent="0">
              <a:buNone/>
            </a:pPr>
            <a:r>
              <a:rPr lang="en-US"/>
              <a:t>Links</a:t>
            </a:r>
          </a:p>
          <a:p>
            <a:pPr lvl="1">
              <a:buFont typeface="Arial"/>
              <a:buChar char="•"/>
            </a:pPr>
            <a:r>
              <a:rPr lang="en-US"/>
              <a:t>A</a:t>
            </a:r>
          </a:p>
          <a:p>
            <a:pPr lvl="1">
              <a:buFont typeface="Arial"/>
              <a:buChar char="•"/>
            </a:pPr>
            <a:r>
              <a:rPr lang="en-US"/>
              <a:t>img</a:t>
            </a:r>
          </a:p>
          <a:p>
            <a:pPr lvl="1">
              <a:buFont typeface="Arial"/>
              <a:buChar char="•"/>
            </a:pPr>
            <a:r>
              <a:rPr lang="en-US"/>
              <a:t>link</a:t>
            </a:r>
          </a:p>
          <a:p>
            <a:pPr lvl="1">
              <a:buFont typeface="Arial"/>
              <a:buChar char="•"/>
            </a:pPr>
            <a:r>
              <a:rPr lang="en-US"/>
              <a:t>script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Metadata</a:t>
            </a:r>
          </a:p>
          <a:p>
            <a:pPr lvl="1">
              <a:buFont typeface="Arial"/>
              <a:buChar char="•"/>
            </a:pPr>
            <a:r>
              <a:rPr lang="en-US"/>
              <a:t>comment</a:t>
            </a:r>
          </a:p>
          <a:p>
            <a:pPr lvl="1">
              <a:buFont typeface="Arial"/>
              <a:buChar char="•"/>
            </a:pPr>
            <a:r>
              <a:rPr lang="en-US"/>
              <a:t>title</a:t>
            </a:r>
          </a:p>
          <a:p>
            <a:pPr marL="0" indent="0">
              <a:buNone/>
            </a:pPr>
            <a:r>
              <a:rPr lang="en-US"/>
              <a:t>Formatting</a:t>
            </a:r>
          </a:p>
          <a:p>
            <a:pPr lvl="1">
              <a:buFont typeface="Arial"/>
              <a:buChar char="•"/>
            </a:pPr>
            <a:r>
              <a:rPr lang="en-US"/>
              <a:t>br</a:t>
            </a:r>
          </a:p>
          <a:p>
            <a:pPr lvl="1">
              <a:buFont typeface="Arial"/>
              <a:buChar char="•"/>
            </a:pPr>
            <a:r>
              <a:rPr lang="en-US"/>
              <a:t>em</a:t>
            </a:r>
          </a:p>
          <a:p>
            <a:pPr lvl="1">
              <a:buFont typeface="Arial"/>
              <a:buChar char="•"/>
            </a:pPr>
            <a:r>
              <a:rPr lang="en-US"/>
              <a:t>strong</a:t>
            </a:r>
          </a:p>
          <a:p>
            <a:pPr lvl="1">
              <a:buFont typeface="Arial"/>
              <a:buChar char="•"/>
            </a:pPr>
            <a:r>
              <a:rPr lang="en-US"/>
              <a:t>u</a:t>
            </a:r>
          </a:p>
          <a:p>
            <a:pPr lvl="1">
              <a:buFont typeface="Arial"/>
              <a:buChar char="•"/>
            </a:pPr>
            <a:r>
              <a:rPr lang="en-US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26980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Page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/>
              <a:t>html – encloses the entire document</a:t>
            </a:r>
          </a:p>
          <a:p>
            <a:pPr lvl="0">
              <a:buFont typeface="Arial"/>
              <a:buChar char="•"/>
            </a:pPr>
            <a:r>
              <a:rPr lang="en-US"/>
              <a:t>head – Needed before anything displays</a:t>
            </a:r>
          </a:p>
          <a:p>
            <a:pPr lvl="0">
              <a:buFont typeface="Arial"/>
              <a:buChar char="•"/>
            </a:pPr>
            <a:r>
              <a:rPr lang="en-US" baseline="0"/>
              <a:t>body – Everything</a:t>
            </a:r>
            <a:r>
              <a:rPr lang="en-US"/>
              <a:t> visible</a:t>
            </a:r>
          </a:p>
        </p:txBody>
      </p:sp>
    </p:spTree>
    <p:extLst>
      <p:ext uri="{BB962C8B-B14F-4D97-AF65-F5344CB8AC3E}">
        <p14:creationId xmlns:p14="http://schemas.microsoft.com/office/powerpoint/2010/main" val="129227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aseline="0"/>
              <a:t>Info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/>
              <a:t>div</a:t>
            </a:r>
          </a:p>
          <a:p>
            <a:pPr marL="457200" lvl="1" indent="0">
              <a:buNone/>
            </a:pPr>
            <a:r>
              <a:rPr lang="en-US"/>
              <a:t>Contains “blocks” of HTML</a:t>
            </a:r>
          </a:p>
          <a:p>
            <a:pPr lvl="0">
              <a:buFont typeface="Arial"/>
              <a:buChar char="•"/>
            </a:pPr>
            <a:r>
              <a:rPr lang="en-US"/>
              <a:t>span</a:t>
            </a:r>
          </a:p>
          <a:p>
            <a:pPr marL="457200" lvl="1" indent="0">
              <a:buNone/>
            </a:pPr>
            <a:r>
              <a:rPr lang="en-US"/>
              <a:t>contains “selections” of HTML</a:t>
            </a:r>
          </a:p>
          <a:p>
            <a:pPr lvl="0">
              <a:buFont typeface="Arial"/>
              <a:buChar char="•"/>
            </a:pPr>
            <a:r>
              <a:rPr lang="en-US"/>
              <a:t>section</a:t>
            </a:r>
          </a:p>
          <a:p>
            <a:pPr marL="457200" lvl="1" indent="0">
              <a:buNone/>
            </a:pPr>
            <a:r>
              <a:rPr lang="en-US"/>
              <a:t>Semantic logical divisions</a:t>
            </a:r>
          </a:p>
          <a:p>
            <a:pPr lvl="0">
              <a:buFont typeface="Arial"/>
              <a:buChar char="•"/>
            </a:pPr>
            <a:r>
              <a:rPr lang="en-US"/>
              <a:t>header/footer</a:t>
            </a:r>
          </a:p>
          <a:p>
            <a:pPr marL="457200" lvl="1" indent="0">
              <a:buNone/>
            </a:pPr>
            <a:r>
              <a:rPr lang="en-US"/>
              <a:t>Top and bottom of sections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Arial"/>
              <a:buChar char="•"/>
            </a:pPr>
            <a:r>
              <a:rPr lang="en-US"/>
              <a:t>h[123456]</a:t>
            </a:r>
          </a:p>
          <a:p>
            <a:pPr marL="457200" lvl="1" indent="0">
              <a:buNone/>
            </a:pPr>
            <a:r>
              <a:rPr lang="en-US"/>
              <a:t>Outline headers.  There should only be one “H1” tag per page, but as many of the others as you need.</a:t>
            </a:r>
            <a:endParaRPr lang="en-US"/>
          </a:p>
          <a:p>
            <a:pPr lvl="0">
              <a:buFont typeface="Arial"/>
              <a:buChar char="•"/>
            </a:pPr>
            <a:r>
              <a:rPr lang="en-US"/>
              <a:t>p</a:t>
            </a:r>
          </a:p>
          <a:p>
            <a:pPr marL="457200" lvl="1" indent="0">
              <a:buNone/>
            </a:pPr>
            <a:r>
              <a:rPr lang="en-US"/>
              <a:t>“Paragraph” text, for long text blocks.</a:t>
            </a:r>
            <a:endParaRPr lang="en-US"/>
          </a:p>
          <a:p>
            <a:pPr lvl="0">
              <a:buFont typeface="Arial"/>
              <a:buChar char="•"/>
            </a:pPr>
            <a:r>
              <a:rPr lang="en-US"/>
              <a:t>ul</a:t>
            </a:r>
          </a:p>
          <a:p>
            <a:pPr lvl="1">
              <a:buFont typeface="Arial"/>
              <a:buChar char="•"/>
            </a:pPr>
            <a:r>
              <a:rPr lang="en-US"/>
              <a:t>“Unordered List” – bulleted list</a:t>
            </a:r>
          </a:p>
          <a:p>
            <a:pPr lvl="1">
              <a:buFont typeface="Arial"/>
              <a:buChar char="•"/>
            </a:pPr>
            <a:r>
              <a:rPr lang="en-US"/>
              <a:t>Contains li (“list item”) tags</a:t>
            </a:r>
          </a:p>
          <a:p>
            <a:pPr lvl="1">
              <a:buFont typeface="Arial"/>
              <a:buChar char="•"/>
            </a:pPr>
            <a:r>
              <a:rPr lang="en-US"/>
              <a:t>ol (“ordered list”) is similar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A (“anchor”) tags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/>
              <a:t>Links pages together – this is what makes the web a web!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Syntax:</a:t>
            </a:r>
          </a:p>
          <a:p>
            <a:pPr marL="0" lvl="0" indent="0">
              <a:buNone/>
            </a:pPr>
            <a:r>
              <a:rPr lang="en-US"/>
              <a:t>&lt;a href=“http://targeturl.com/file”&gt;link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386898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img (“image”)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Inlay images into web pages using HTML</a:t>
            </a:r>
          </a:p>
          <a:p>
            <a:r>
              <a:rPr lang="en-US"/>
              <a:t>Supplanted largely by CSS</a:t>
            </a:r>
          </a:p>
          <a:p>
            <a:r>
              <a:rPr lang="en-US"/>
              <a:t>“There’s a funny story...”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Syntax: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&lt;img src=“http://server.com/file.png”&gt;</a:t>
            </a:r>
          </a:p>
        </p:txBody>
      </p:sp>
    </p:spTree>
    <p:extLst>
      <p:ext uri="{BB962C8B-B14F-4D97-AF65-F5344CB8AC3E}">
        <p14:creationId xmlns:p14="http://schemas.microsoft.com/office/powerpoint/2010/main" val="14780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Attach a stylesheet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Syntax: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&lt;link href=“http://url.com/file” rel=“stylesheet” type=“text/css”&gt;</a:t>
            </a:r>
          </a:p>
        </p:txBody>
      </p:sp>
    </p:spTree>
    <p:extLst>
      <p:ext uri="{BB962C8B-B14F-4D97-AF65-F5344CB8AC3E}">
        <p14:creationId xmlns:p14="http://schemas.microsoft.com/office/powerpoint/2010/main" val="12834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86514" cy="4525963"/>
          </a:xfrm>
        </p:spPr>
        <p:txBody>
          <a:bodyPr/>
          <a:lstStyle/>
          <a:p>
            <a:r>
              <a:rPr lang="en-US"/>
              <a:t>HTML – “Hypertext Markup Language”</a:t>
            </a:r>
          </a:p>
          <a:p>
            <a:r>
              <a:rPr lang="en-US"/>
              <a:t>A type of XML</a:t>
            </a:r>
          </a:p>
          <a:p>
            <a:r>
              <a:rPr lang="en-US"/>
              <a:t>View Source!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600200"/>
            <a:ext cx="34925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4300" y="4140200"/>
            <a:ext cx="349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Ted Nelson in 1959</a:t>
            </a:r>
            <a:br>
              <a:rPr lang="en-US" sz="2800"/>
            </a:br>
            <a:r>
              <a:rPr lang="en-US" sz="2000"/>
              <a:t>“The Back Button”</a:t>
            </a:r>
          </a:p>
        </p:txBody>
      </p:sp>
    </p:spTree>
    <p:extLst>
      <p:ext uri="{BB962C8B-B14F-4D97-AF65-F5344CB8AC3E}">
        <p14:creationId xmlns:p14="http://schemas.microsoft.com/office/powerpoint/2010/main" val="36991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Javascript</a:t>
            </a:r>
          </a:p>
          <a:p>
            <a:r>
              <a:rPr lang="en-US"/>
              <a:t>Two</a:t>
            </a:r>
            <a:r>
              <a:rPr lang="en-US" baseline="0"/>
              <a:t> forms:</a:t>
            </a:r>
          </a:p>
          <a:p>
            <a:endParaRPr lang="en-US" baseline="0"/>
          </a:p>
          <a:p>
            <a:pPr marL="0" indent="0">
              <a:buNone/>
            </a:pPr>
            <a:r>
              <a:rPr lang="en-US" baseline="0">
                <a:latin typeface="Source Code Pro"/>
                <a:cs typeface="Source Code Pro"/>
              </a:rPr>
              <a:t>&lt;script&gt;</a:t>
            </a:r>
            <a:br>
              <a:rPr lang="en-US" baseline="0">
                <a:latin typeface="Source Code Pro"/>
                <a:cs typeface="Source Code Pro"/>
              </a:rPr>
            </a:br>
            <a:r>
              <a:rPr lang="en-US" baseline="0">
                <a:latin typeface="Source Code Pro"/>
                <a:cs typeface="Source Code Pro"/>
              </a:rPr>
              <a:t>  ...javascript</a:t>
            </a:r>
            <a:r>
              <a:rPr lang="en-US">
                <a:latin typeface="Source Code Pro"/>
                <a:cs typeface="Source Code Pro"/>
              </a:rPr>
              <a:t> code</a:t>
            </a:r>
            <a:br>
              <a:rPr lang="en-US">
                <a:latin typeface="Source Code Pro"/>
                <a:cs typeface="Source Code Pro"/>
              </a:rPr>
            </a:br>
            <a:r>
              <a:rPr lang="en-US">
                <a:latin typeface="Source Code Pro"/>
                <a:cs typeface="Source Code Pro"/>
              </a:rPr>
              <a:t>&lt;/script&gt;</a:t>
            </a:r>
          </a:p>
          <a:p>
            <a:pPr marL="0" indent="0">
              <a:buNone/>
            </a:pPr>
            <a:endParaRPr lang="en-US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baseline="0">
                <a:latin typeface="Source Code Pro"/>
                <a:cs typeface="Source Code Pro"/>
              </a:rPr>
              <a:t>&lt;script</a:t>
            </a:r>
            <a:r>
              <a:rPr lang="en-US">
                <a:latin typeface="Source Code Pro"/>
                <a:cs typeface="Source Code Pro"/>
              </a:rPr>
              <a:t> src=“http://url”&gt;</a:t>
            </a:r>
            <a:endParaRPr lang="en-US" baseline="0">
              <a:latin typeface="Source Code Pro"/>
              <a:cs typeface="Source Code Pro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Metadata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/>
              <a:t>comment</a:t>
            </a:r>
          </a:p>
          <a:p>
            <a:pPr marL="0" lvl="0" indent="0">
              <a:buNone/>
            </a:pPr>
            <a:r>
              <a:rPr lang="en-US"/>
              <a:t>	&lt;!-- really awkward syntax --&gt;</a:t>
            </a:r>
          </a:p>
          <a:p>
            <a:pPr marL="0" lvl="0" indent="0">
              <a:buNone/>
            </a:pPr>
            <a:endParaRPr lang="en-US"/>
          </a:p>
          <a:p>
            <a:pPr lvl="0">
              <a:buFont typeface="Arial"/>
              <a:buChar char="•"/>
            </a:pPr>
            <a:r>
              <a:rPr lang="en-US"/>
              <a:t>title</a:t>
            </a:r>
          </a:p>
          <a:p>
            <a:pPr marL="457200" lvl="1" indent="0">
              <a:buNone/>
            </a:pPr>
            <a:r>
              <a:rPr lang="en-US"/>
              <a:t>&lt;title&gt;The name of the page&lt;/title&gt;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Formatting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/>
              <a:t>br</a:t>
            </a:r>
          </a:p>
          <a:p>
            <a:pPr marL="457200" lvl="1" indent="0">
              <a:buNone/>
            </a:pPr>
            <a:r>
              <a:rPr lang="en-US"/>
              <a:t>Line break</a:t>
            </a:r>
            <a:endParaRPr lang="en-US"/>
          </a:p>
          <a:p>
            <a:pPr lvl="0">
              <a:buFont typeface="Arial"/>
              <a:buChar char="•"/>
            </a:pPr>
            <a:r>
              <a:rPr lang="en-US"/>
              <a:t>em</a:t>
            </a:r>
          </a:p>
          <a:p>
            <a:pPr marL="457200" lvl="1" indent="0">
              <a:buNone/>
            </a:pPr>
            <a:r>
              <a:rPr lang="en-US"/>
              <a:t>“Emphasis” – usually rendered as italic</a:t>
            </a:r>
            <a:endParaRPr lang="en-US"/>
          </a:p>
          <a:p>
            <a:pPr lvl="0">
              <a:buFont typeface="Arial"/>
              <a:buChar char="•"/>
            </a:pPr>
            <a:r>
              <a:rPr lang="en-US"/>
              <a:t>strong</a:t>
            </a:r>
          </a:p>
          <a:p>
            <a:pPr marL="457200" lvl="1" indent="0">
              <a:buNone/>
            </a:pPr>
            <a:r>
              <a:rPr lang="en-US"/>
              <a:t>	“Strong Emphasis” – usually rendered as bold</a:t>
            </a:r>
          </a:p>
          <a:p>
            <a:pPr lvl="0">
              <a:buFont typeface="Arial"/>
              <a:buChar char="•"/>
            </a:pPr>
            <a:r>
              <a:rPr lang="en-US"/>
              <a:t>u</a:t>
            </a:r>
          </a:p>
          <a:p>
            <a:pPr marL="457200" lvl="1" indent="0">
              <a:buNone/>
            </a:pPr>
            <a:r>
              <a:rPr lang="en-US"/>
              <a:t>Underline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Font typeface="Arial"/>
              <a:buNone/>
            </a:pPr>
            <a:r>
              <a:rPr lang="en-US"/>
              <a:t>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css in-line</a:t>
            </a:r>
          </a:p>
          <a:p>
            <a:pPr marL="0" indent="0">
              <a:buNone/>
            </a:pPr>
            <a:r>
              <a:rPr lang="en-US">
                <a:latin typeface="Source Code Pro"/>
                <a:cs typeface="Source Code Pro"/>
              </a:rPr>
              <a:t>&lt;style&gt;</a:t>
            </a:r>
          </a:p>
          <a:p>
            <a:pPr marL="0" indent="0">
              <a:buNone/>
            </a:pPr>
            <a:r>
              <a:rPr lang="en-US" baseline="0">
                <a:latin typeface="Source Code Pro"/>
                <a:cs typeface="Source Code Pro"/>
              </a:rPr>
              <a:t>  (css code goes here)</a:t>
            </a:r>
          </a:p>
          <a:p>
            <a:pPr marL="0" indent="0">
              <a:buNone/>
            </a:pPr>
            <a:r>
              <a:rPr lang="en-US" baseline="0">
                <a:latin typeface="Source Code Pro"/>
                <a:cs typeface="Source Code Pro"/>
              </a:rPr>
              <a:t>&lt;/style&gt;</a:t>
            </a:r>
          </a:p>
          <a:p>
            <a:pPr marL="0" indent="0">
              <a:buNone/>
            </a:pPr>
            <a:endParaRPr lang="en-US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/>
              <a:t>...we’ll have a lot more to say about this!</a:t>
            </a:r>
          </a:p>
          <a:p>
            <a:pPr marL="0" indent="0">
              <a:buNone/>
            </a:pPr>
            <a:endParaRPr lang="en-US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297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ea typeface="ＭＳ ゴシック"/>
              </a:rPr>
              <a:t>Anatomy of a web page</a:t>
            </a:r>
            <a:endParaRPr lang="en-US" b="1" i="0" u="none" strike="noStrike" baseline="0" dirty="0" smtClean="0">
              <a:solidFill>
                <a:srgbClr val="FFFFFF"/>
              </a:solidFill>
              <a:latin typeface="Calibri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865519" cy="4525963"/>
          </a:xfrm>
        </p:spPr>
        <p:txBody>
          <a:bodyPr>
            <a:normAutofit/>
          </a:bodyPr>
          <a:lstStyle/>
          <a:p>
            <a:pPr lvl="0"/>
            <a:r>
              <a:rPr lang="en-US" b="1" i="0" u="none" strike="noStrike" baseline="0" dirty="0" smtClean="0">
                <a:latin typeface="Calibri"/>
                <a:ea typeface="ＭＳ ゴシック"/>
              </a:rPr>
              <a:t>HTML</a:t>
            </a:r>
          </a:p>
          <a:p>
            <a:pPr lvl="0"/>
            <a:r>
              <a:rPr lang="en-US" b="1" i="0" u="none" strike="noStrike" baseline="0" dirty="0" smtClean="0">
                <a:latin typeface="Calibri"/>
                <a:ea typeface="ＭＳ ゴシック"/>
              </a:rPr>
              <a:t>CSS</a:t>
            </a:r>
          </a:p>
          <a:p>
            <a:pPr lvl="0"/>
            <a:r>
              <a:rPr lang="en-US" b="1" dirty="0">
                <a:ea typeface="ＭＳ ゴシック"/>
              </a:rPr>
              <a:t>JavaScript</a:t>
            </a:r>
          </a:p>
          <a:p>
            <a:pPr lvl="0"/>
            <a:r>
              <a:rPr lang="en-US" b="1" dirty="0">
                <a:ea typeface="ＭＳ ゴシック"/>
              </a:rPr>
              <a:t>Includes (Images etc)</a:t>
            </a:r>
          </a:p>
          <a:p>
            <a:endParaRPr lang="en-US" b="1" i="0" u="none" strike="noStrike" baseline="0" dirty="0" smtClean="0">
              <a:latin typeface="Calibri"/>
              <a:ea typeface="ＭＳ ゴシック"/>
            </a:endParaRPr>
          </a:p>
        </p:txBody>
      </p:sp>
      <p:pic>
        <p:nvPicPr>
          <p:cNvPr id="5" name="Picture 4" descr="Screen Shot 2015-03-29 at 11.47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19" y="1625190"/>
            <a:ext cx="5472727" cy="34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HTML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&lt;html&gt;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&lt;head&gt;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&lt;title&gt;Books&lt;/title&gt;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&lt;/head&gt;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&lt;body&gt;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&lt;h2&gt;Books&lt;/h2&gt;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&lt;hr&gt;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&lt;em&gt;Sense and Sensibility&lt;/em&gt;, &lt;b&gt;Jane Austen&lt;/b&gt;, 1811&lt;br&gt;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&lt;em&gt;Pride and Prejudice&lt;/em&gt;, &lt;b&gt;Jane Austen&lt;/b&gt;, 1813&lt;br&gt;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&lt;em&gt;Alice in Wonderland&lt;/em&gt;, &lt;b&gt;Lewis Carroll&lt;/b&gt;, 1866&lt;br&gt;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  &lt;em&gt;Through the Looking Glass&lt;&lt;/em&gt;, &lt;b&gt;Lewis Carroll&lt;/b&gt;, 1872&lt;br&gt;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&lt;/body&gt; </a:t>
            </a:r>
          </a:p>
          <a:p>
            <a:pPr marL="0" indent="0">
              <a:buNone/>
            </a:pPr>
            <a:r>
              <a:rPr lang="en-US" sz="1600">
                <a:latin typeface="Source Code Pro"/>
                <a:cs typeface="Source Code Pro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933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Example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4" t="3682" r="442" b="921"/>
          <a:stretch/>
        </p:blipFill>
        <p:spPr>
          <a:xfrm>
            <a:off x="1032932" y="2603502"/>
            <a:ext cx="7196667" cy="3509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0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&lt;tagname&gt;</a:t>
            </a:r>
          </a:p>
          <a:p>
            <a:r>
              <a:rPr lang="en-US"/>
              <a:t>&lt;tagname&gt;stuff stuff stuff&lt;/tagname&gt;</a:t>
            </a:r>
          </a:p>
          <a:p>
            <a:r>
              <a:rPr lang="en-US"/>
              <a:t>&lt;tagname param=“value” param2=“value”&gt;</a:t>
            </a:r>
          </a:p>
          <a:p>
            <a:r>
              <a:rPr lang="en-US"/>
              <a:t>&lt;selfclosingtag /&gt;</a:t>
            </a:r>
          </a:p>
        </p:txBody>
      </p:sp>
    </p:spTree>
    <p:extLst>
      <p:ext uri="{BB962C8B-B14F-4D97-AF65-F5344CB8AC3E}">
        <p14:creationId xmlns:p14="http://schemas.microsoft.com/office/powerpoint/2010/main" val="244352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</a:t>
            </a:r>
            <a:r>
              <a:rPr lang="en-US" baseline="0"/>
              <a:t> Object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Might as well get used to the buzzword, it will come in handy later</a:t>
            </a:r>
          </a:p>
          <a:p>
            <a:r>
              <a:rPr lang="en-US"/>
              <a:t>Tag hiearchy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(Discuss hierarchies)</a:t>
            </a:r>
          </a:p>
        </p:txBody>
      </p:sp>
    </p:spTree>
    <p:extLst>
      <p:ext uri="{BB962C8B-B14F-4D97-AF65-F5344CB8AC3E}">
        <p14:creationId xmlns:p14="http://schemas.microsoft.com/office/powerpoint/2010/main" val="6454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structure</a:t>
            </a:r>
            <a:r>
              <a:rPr lang="en-US" baseline="0"/>
              <a:t> of a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Doctype</a:t>
            </a:r>
          </a:p>
          <a:p>
            <a:r>
              <a:rPr lang="en-US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3050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Structure, expanded one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Doctype</a:t>
            </a:r>
          </a:p>
          <a:p>
            <a:r>
              <a:rPr lang="en-US"/>
              <a:t>HTML</a:t>
            </a:r>
          </a:p>
          <a:p>
            <a:pPr lvl="1"/>
            <a:r>
              <a:rPr lang="en-US"/>
              <a:t>Head</a:t>
            </a:r>
          </a:p>
          <a:p>
            <a:pPr lvl="1"/>
            <a:r>
              <a:rPr lang="en-US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7490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681</Words>
  <Application>Microsoft Macintosh PowerPoint</Application>
  <PresentationFormat>On-screen Show (4:3)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HTML</vt:lpstr>
      <vt:lpstr>Structured documents</vt:lpstr>
      <vt:lpstr>Anatomy of a web page</vt:lpstr>
      <vt:lpstr>HTML Example</vt:lpstr>
      <vt:lpstr>HTML Example - Result</vt:lpstr>
      <vt:lpstr>Tags</vt:lpstr>
      <vt:lpstr>Document Object Model</vt:lpstr>
      <vt:lpstr>Overall structure of a document</vt:lpstr>
      <vt:lpstr>Structure, expanded one level</vt:lpstr>
      <vt:lpstr>Structure, expanded two levels</vt:lpstr>
      <vt:lpstr>Typical body</vt:lpstr>
      <vt:lpstr>HTML4 vs HTML5</vt:lpstr>
      <vt:lpstr>Some HTML tags</vt:lpstr>
      <vt:lpstr>Page structure</vt:lpstr>
      <vt:lpstr>Info structure</vt:lpstr>
      <vt:lpstr>Text</vt:lpstr>
      <vt:lpstr>A (“anchor”) tags</vt:lpstr>
      <vt:lpstr>img (“image”) tags</vt:lpstr>
      <vt:lpstr>link</vt:lpstr>
      <vt:lpstr>script</vt:lpstr>
      <vt:lpstr>Metadata</vt:lpstr>
      <vt:lpstr>Formatting</vt:lpstr>
      <vt:lpstr>style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Edward McCormick</dc:creator>
  <cp:lastModifiedBy>Edward McCormick</cp:lastModifiedBy>
  <cp:revision>16</cp:revision>
  <dcterms:created xsi:type="dcterms:W3CDTF">2015-03-28T19:34:30Z</dcterms:created>
  <dcterms:modified xsi:type="dcterms:W3CDTF">2015-03-30T15:35:05Z</dcterms:modified>
</cp:coreProperties>
</file>