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4" r:id="rId5"/>
    <p:sldId id="266" r:id="rId6"/>
    <p:sldId id="259" r:id="rId7"/>
    <p:sldId id="267" r:id="rId8"/>
    <p:sldId id="269" r:id="rId9"/>
    <p:sldId id="260" r:id="rId10"/>
    <p:sldId id="270" r:id="rId11"/>
    <p:sldId id="272" r:id="rId12"/>
    <p:sldId id="261" r:id="rId13"/>
    <p:sldId id="273" r:id="rId14"/>
    <p:sldId id="275" r:id="rId15"/>
    <p:sldId id="276" r:id="rId16"/>
    <p:sldId id="277" r:id="rId17"/>
    <p:sldId id="262" r:id="rId18"/>
    <p:sldId id="278" r:id="rId19"/>
    <p:sldId id="279" r:id="rId20"/>
    <p:sldId id="263" r:id="rId21"/>
    <p:sldId id="280" r:id="rId22"/>
    <p:sldId id="281" r:id="rId23"/>
    <p:sldId id="282" r:id="rId24"/>
    <p:sldId id="283" r:id="rId25"/>
    <p:sldId id="284" r:id="rId26"/>
    <p:sldId id="285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0" autoAdjust="0"/>
    <p:restoredTop sz="86410" autoAdjust="0"/>
  </p:normalViewPr>
  <p:slideViewPr>
    <p:cSldViewPr snapToGrid="0" snapToObjects="1">
      <p:cViewPr varScale="1">
        <p:scale>
          <a:sx n="80" d="100"/>
          <a:sy n="80" d="100"/>
        </p:scale>
        <p:origin x="-904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488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printerSettings" Target="printerSettings/printerSettings1.bin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18A09-9411-4D44-B126-3DAC04EA6997}" type="datetimeFigureOut">
              <a:t>3/16/15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47333-C2A3-EC46-ABD6-32EDC040520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136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18A09-9411-4D44-B126-3DAC04EA6997}" type="datetimeFigureOut">
              <a:t>3/16/15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47333-C2A3-EC46-ABD6-32EDC040520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971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18A09-9411-4D44-B126-3DAC04EA6997}" type="datetimeFigureOut">
              <a:t>3/16/15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47333-C2A3-EC46-ABD6-32EDC040520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831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18A09-9411-4D44-B126-3DAC04EA6997}" type="datetimeFigureOut">
              <a:t>3/16/15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47333-C2A3-EC46-ABD6-32EDC040520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489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18A09-9411-4D44-B126-3DAC04EA6997}" type="datetimeFigureOut">
              <a:t>3/16/15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47333-C2A3-EC46-ABD6-32EDC040520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753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18A09-9411-4D44-B126-3DAC04EA6997}" type="datetimeFigureOut">
              <a:t>3/16/15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47333-C2A3-EC46-ABD6-32EDC040520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33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18A09-9411-4D44-B126-3DAC04EA6997}" type="datetimeFigureOut">
              <a:t>3/16/15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47333-C2A3-EC46-ABD6-32EDC040520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729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18A09-9411-4D44-B126-3DAC04EA6997}" type="datetimeFigureOut">
              <a:t>3/16/15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47333-C2A3-EC46-ABD6-32EDC040520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177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18A09-9411-4D44-B126-3DAC04EA6997}" type="datetimeFigureOut">
              <a:t>3/16/15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47333-C2A3-EC46-ABD6-32EDC040520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59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18A09-9411-4D44-B126-3DAC04EA6997}" type="datetimeFigureOut">
              <a:t>3/16/15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47333-C2A3-EC46-ABD6-32EDC040520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744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18A09-9411-4D44-B126-3DAC04EA6997}" type="datetimeFigureOut">
              <a:t>3/16/15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47333-C2A3-EC46-ABD6-32EDC040520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022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818A09-9411-4D44-B126-3DAC04EA6997}" type="datetimeFigureOut">
              <a:t>3/16/15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547333-C2A3-EC46-ABD6-32EDC040520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095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jquery.com/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w3schools.com/jquery/tryit.asp?filename=tryjquery_animation1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deschool.com/courses/try-git" TargetMode="External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git-scm.com/book/en/v2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addedbytes.com/cheat-sheets/html-cheat-sheet/" TargetMode="External"/><Relationship Id="rId3" Type="http://schemas.openxmlformats.org/officeDocument/2006/relationships/hyperlink" Target="http://www.w3schools.com/html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Last Class – Summary and Roadmap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March 16</a:t>
            </a:r>
          </a:p>
        </p:txBody>
      </p:sp>
    </p:spTree>
    <p:extLst>
      <p:ext uri="{BB962C8B-B14F-4D97-AF65-F5344CB8AC3E}">
        <p14:creationId xmlns:p14="http://schemas.microsoft.com/office/powerpoint/2010/main" val="35462162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JavaScript –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lvl="0"/>
            <a:r>
              <a:rPr lang="en-US" dirty="0">
                <a:latin typeface="Andale Mono"/>
                <a:cs typeface="Andale Mono"/>
              </a:rPr>
              <a:t>&lt;!DOCTYPE html&gt;</a:t>
            </a:r>
          </a:p>
          <a:p>
            <a:pPr lvl="0"/>
            <a:r>
              <a:rPr lang="en-US" dirty="0">
                <a:latin typeface="Andale Mono"/>
                <a:cs typeface="Andale Mono"/>
              </a:rPr>
              <a:t>&lt;html&gt;</a:t>
            </a:r>
          </a:p>
          <a:p>
            <a:pPr lvl="0"/>
            <a:r>
              <a:rPr lang="en-US" dirty="0">
                <a:latin typeface="Andale Mono"/>
                <a:cs typeface="Andale Mono"/>
              </a:rPr>
              <a:t>&lt;body&gt;</a:t>
            </a:r>
          </a:p>
          <a:p>
            <a:pPr lvl="0"/>
            <a:endParaRPr lang="en-US" dirty="0">
              <a:latin typeface="Andale Mono"/>
              <a:cs typeface="Andale Mono"/>
            </a:endParaRPr>
          </a:p>
          <a:p>
            <a:pPr lvl="0"/>
            <a:r>
              <a:rPr lang="en-US" dirty="0">
                <a:latin typeface="Andale Mono"/>
                <a:cs typeface="Andale Mono"/>
              </a:rPr>
              <a:t>&lt;h1&gt;What Can JavaScript Do?&lt;/h1&gt;</a:t>
            </a:r>
          </a:p>
          <a:p>
            <a:pPr lvl="0"/>
            <a:endParaRPr lang="en-US" dirty="0">
              <a:latin typeface="Andale Mono"/>
              <a:cs typeface="Andale Mono"/>
            </a:endParaRPr>
          </a:p>
          <a:p>
            <a:pPr lvl="0"/>
            <a:r>
              <a:rPr lang="en-US" dirty="0">
                <a:latin typeface="Andale Mono"/>
                <a:cs typeface="Andale Mono"/>
              </a:rPr>
              <a:t>&lt;p id="demo"&gt;JavaScript can change HTML content.&lt;/p&gt;</a:t>
            </a:r>
          </a:p>
          <a:p>
            <a:pPr lvl="0"/>
            <a:endParaRPr lang="en-US" dirty="0">
              <a:latin typeface="Andale Mono"/>
              <a:cs typeface="Andale Mono"/>
            </a:endParaRPr>
          </a:p>
          <a:p>
            <a:pPr lvl="0"/>
            <a:r>
              <a:rPr lang="en-US" dirty="0">
                <a:latin typeface="Andale Mono"/>
                <a:cs typeface="Andale Mono"/>
              </a:rPr>
              <a:t>&lt;button type="button"</a:t>
            </a:r>
          </a:p>
          <a:p>
            <a:pPr lvl="0"/>
            <a:r>
              <a:rPr lang="en-US" dirty="0">
                <a:latin typeface="Andale Mono"/>
                <a:cs typeface="Andale Mono"/>
              </a:rPr>
              <a:t>onclick="document.getElementById('demo').innerHTML = 'Hello JavaScript!'"&gt;</a:t>
            </a:r>
          </a:p>
          <a:p>
            <a:pPr lvl="0"/>
            <a:r>
              <a:rPr lang="en-US" dirty="0">
                <a:latin typeface="Andale Mono"/>
                <a:cs typeface="Andale Mono"/>
              </a:rPr>
              <a:t>Click Me!&lt;/button&gt;</a:t>
            </a:r>
          </a:p>
          <a:p>
            <a:pPr lvl="0"/>
            <a:endParaRPr lang="en-US" dirty="0">
              <a:latin typeface="Andale Mono"/>
              <a:cs typeface="Andale Mono"/>
            </a:endParaRPr>
          </a:p>
          <a:p>
            <a:pPr lvl="0"/>
            <a:r>
              <a:rPr lang="en-US" dirty="0">
                <a:latin typeface="Andale Mono"/>
                <a:cs typeface="Andale Mono"/>
              </a:rPr>
              <a:t>&lt;/body&gt;</a:t>
            </a:r>
          </a:p>
          <a:p>
            <a:pPr lvl="0"/>
            <a:r>
              <a:rPr lang="en-US" dirty="0">
                <a:latin typeface="Andale Mono"/>
                <a:cs typeface="Andale Mono"/>
              </a:rPr>
              <a:t>&lt;/html&gt;  </a:t>
            </a:r>
            <a:endParaRPr lang="en-US">
              <a:latin typeface="Andale Mono"/>
              <a:cs typeface="Andale Mono"/>
            </a:endParaRPr>
          </a:p>
        </p:txBody>
      </p:sp>
    </p:spTree>
    <p:extLst>
      <p:ext uri="{BB962C8B-B14F-4D97-AF65-F5344CB8AC3E}">
        <p14:creationId xmlns:p14="http://schemas.microsoft.com/office/powerpoint/2010/main" val="35525342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JavaScript –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JSFiddle: (http://jsfiddle.net/j664b5na/)</a:t>
            </a:r>
          </a:p>
          <a:p>
            <a:endParaRPr lang="en-US"/>
          </a:p>
          <a:p>
            <a:endParaRPr lang="en-US"/>
          </a:p>
        </p:txBody>
      </p:sp>
      <p:pic>
        <p:nvPicPr>
          <p:cNvPr id="4" name="Picture 3" descr="Screen Shot 2015-03-16 at 4.32.0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325" y="2408924"/>
            <a:ext cx="6908800" cy="4291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3288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 eaLnBrk="1" latinLnBrk="0" hangingPunct="1"/>
            <a:r>
              <a:rPr lang="en-US" sz="440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Jquery – Concepts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Easier javascript</a:t>
            </a:r>
          </a:p>
          <a:p>
            <a:pPr lvl="0"/>
            <a:r>
              <a:rPr lang="en-US"/>
              <a:t> Cross-platform compatability </a:t>
            </a:r>
            <a:r>
              <a:rPr lang="en-US">
                <a:sym typeface="Wingdings"/>
              </a:rPr>
              <a:t>-</a:t>
            </a:r>
            <a:r>
              <a:rPr lang="en-US"/>
              <a:t> made JavaScript practical!</a:t>
            </a:r>
          </a:p>
          <a:p>
            <a:pPr lvl="0"/>
            <a:r>
              <a:rPr lang="en-US"/>
              <a:t>Inspired other frameworks, whole new world of “web applications”</a:t>
            </a:r>
          </a:p>
          <a:p>
            <a:pPr lvl="0"/>
            <a:r>
              <a:rPr lang="en-US">
                <a:hlinkClick r:id="rId2"/>
              </a:rPr>
              <a:t>http://jquery.com/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0485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JQuery –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lang="en-US" u="sng">
                <a:hlinkClick r:id="rId2"/>
              </a:rPr>
              <a:t>http://www.w3schools.com/jquery/tryit.asp?filename=tryjquery_animation1</a:t>
            </a:r>
            <a:endParaRPr lang="en-US" u="sng"/>
          </a:p>
          <a:p>
            <a:pPr marL="0" lvl="0" indent="0">
              <a:buNone/>
            </a:pPr>
            <a:endParaRPr lang="en-US"/>
          </a:p>
          <a:p>
            <a:pPr marL="0" lvl="0" indent="0">
              <a:buNone/>
            </a:pPr>
            <a:r>
              <a:rPr lang="en-US"/>
              <a:t>$(document).ready(function(){</a:t>
            </a:r>
          </a:p>
          <a:p>
            <a:pPr marL="0" lvl="0" indent="0">
              <a:buNone/>
            </a:pPr>
            <a:r>
              <a:rPr lang="en-US"/>
              <a:t>    $("button").click(function(){</a:t>
            </a:r>
          </a:p>
          <a:p>
            <a:pPr marL="0" lvl="0" indent="0">
              <a:buNone/>
            </a:pPr>
            <a:r>
              <a:rPr lang="en-US"/>
              <a:t>        </a:t>
            </a:r>
            <a:r>
              <a:rPr lang="en-US" sz="4000" b="1"/>
              <a:t>$("div").animate({left: '250px'});</a:t>
            </a:r>
            <a:endParaRPr lang="en-US" b="1"/>
          </a:p>
          <a:p>
            <a:pPr marL="0" lvl="0" indent="0">
              <a:buNone/>
            </a:pPr>
            <a:r>
              <a:rPr lang="en-US"/>
              <a:t>    });</a:t>
            </a:r>
          </a:p>
          <a:p>
            <a:pPr marL="0" lvl="0" indent="0">
              <a:buNone/>
            </a:pPr>
            <a:r>
              <a:rPr lang="en-US"/>
              <a:t>});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4671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JQuery</a:t>
            </a:r>
            <a:r>
              <a:rPr lang="en-US" baseline="0"/>
              <a:t> – Resources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2400"/>
              <a:t>http://www.w3schools.com/jquery/jquery_examples.asp </a:t>
            </a:r>
          </a:p>
        </p:txBody>
      </p:sp>
      <p:pic>
        <p:nvPicPr>
          <p:cNvPr id="4" name="Picture 3" descr="Screen Shot 2015-02-21 at 2.33.0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4473" y="2287016"/>
            <a:ext cx="2891651" cy="3839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2687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Git –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Store</a:t>
            </a:r>
            <a:r>
              <a:rPr lang="en-US" baseline="0"/>
              <a:t> “versions” of code</a:t>
            </a:r>
          </a:p>
          <a:p>
            <a:r>
              <a:rPr lang="en-US" baseline="0"/>
              <a:t>Collaborate and share</a:t>
            </a:r>
          </a:p>
          <a:p>
            <a:r>
              <a:rPr lang="en-US" baseline="0"/>
              <a:t>Github.com</a:t>
            </a:r>
          </a:p>
          <a:p>
            <a:r>
              <a:rPr lang="en-US" baseline="0"/>
              <a:t>Gaining in popularity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7173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Git –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hlinkClick r:id="rId2"/>
              </a:rPr>
              <a:t>http://git-scm.com/book/en/v2</a:t>
            </a:r>
            <a:endParaRPr lang="en-US"/>
          </a:p>
          <a:p>
            <a:r>
              <a:rPr lang="en-US">
                <a:hlinkClick r:id="rId3"/>
              </a:rPr>
              <a:t>https://www.codeschool.com/courses/try-git</a:t>
            </a:r>
            <a:endParaRPr lang="en-US"/>
          </a:p>
          <a:p>
            <a:endParaRPr lang="en-US"/>
          </a:p>
          <a:p>
            <a:endParaRPr lang="en-US"/>
          </a:p>
        </p:txBody>
      </p:sp>
      <p:pic>
        <p:nvPicPr>
          <p:cNvPr id="4" name="Picture 3" descr="Screen Shot 2015-03-16 at 4.41.15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249" y="2825050"/>
            <a:ext cx="4546099" cy="381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5164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 eaLnBrk="1" latinLnBrk="0" hangingPunct="1"/>
            <a:r>
              <a:rPr lang="en-US" sz="440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Bootstrap – Concepts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Sensible defaults</a:t>
            </a:r>
          </a:p>
          <a:p>
            <a:r>
              <a:rPr lang="en-US"/>
              <a:t>Responsive templates</a:t>
            </a:r>
          </a:p>
          <a:p>
            <a:r>
              <a:rPr lang="en-US"/>
              <a:t>CSS-based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4161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Bootstrap –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>
                <a:latin typeface="Andale Mono"/>
                <a:cs typeface="Andale Mono"/>
              </a:rPr>
              <a:t>  &lt;!-- Bootstrap core CSS --&gt;</a:t>
            </a:r>
          </a:p>
          <a:p>
            <a:pPr marL="0" indent="0">
              <a:buNone/>
            </a:pPr>
            <a:r>
              <a:rPr lang="en-US">
                <a:latin typeface="Andale Mono"/>
                <a:cs typeface="Andale Mono"/>
              </a:rPr>
              <a:t>  &lt;link href="bootstrap/dist/css/bootstrap.min.css" rel="stylesheet"&gt;</a:t>
            </a:r>
          </a:p>
          <a:p>
            <a:pPr marL="0" indent="0">
              <a:buNone/>
            </a:pPr>
            <a:endParaRPr lang="en-US">
              <a:latin typeface="Andale Mono"/>
              <a:cs typeface="Andale Mono"/>
            </a:endParaRPr>
          </a:p>
          <a:p>
            <a:pPr marL="0" indent="0">
              <a:buNone/>
            </a:pPr>
            <a:r>
              <a:rPr lang="en-US">
                <a:latin typeface="Andale Mono"/>
                <a:cs typeface="Andale Mono"/>
              </a:rPr>
              <a:t>  &lt;!-- Bootstrap theme --&gt;</a:t>
            </a:r>
          </a:p>
          <a:p>
            <a:pPr marL="0" indent="0">
              <a:buNone/>
            </a:pPr>
            <a:r>
              <a:rPr lang="en-US">
                <a:latin typeface="Andale Mono"/>
                <a:cs typeface="Andale Mono"/>
              </a:rPr>
              <a:t>  &lt;link href="bootstrap/dist/css/bootstrap-theme.min.css" rel="stylesheet"&gt;</a:t>
            </a:r>
          </a:p>
          <a:p>
            <a:pPr marL="0" indent="0">
              <a:buNone/>
            </a:pPr>
            <a:endParaRPr lang="en-US">
              <a:latin typeface="Andale Mono"/>
              <a:cs typeface="Andale Mono"/>
            </a:endParaRPr>
          </a:p>
          <a:p>
            <a:pPr marL="0" indent="0">
              <a:buNone/>
            </a:pPr>
            <a:r>
              <a:rPr lang="en-US">
                <a:latin typeface="Andale Mono"/>
                <a:cs typeface="Andale Mono"/>
              </a:rPr>
              <a:t>  &lt;!-- Custom styles for this template --&gt;</a:t>
            </a:r>
          </a:p>
          <a:p>
            <a:pPr marL="0" indent="0">
              <a:buNone/>
            </a:pPr>
            <a:r>
              <a:rPr lang="en-US">
                <a:latin typeface="Andale Mono"/>
                <a:cs typeface="Andale Mono"/>
              </a:rPr>
              <a:t>  &lt;link href="theme.css" rel="stylesheet"&gt;</a:t>
            </a:r>
          </a:p>
          <a:p>
            <a:pPr marL="0" indent="0">
              <a:buNone/>
            </a:pPr>
            <a:endParaRPr lang="en-US">
              <a:latin typeface="Andale Mono"/>
              <a:cs typeface="Andale Mono"/>
            </a:endParaRPr>
          </a:p>
        </p:txBody>
      </p:sp>
    </p:spTree>
    <p:extLst>
      <p:ext uri="{BB962C8B-B14F-4D97-AF65-F5344CB8AC3E}">
        <p14:creationId xmlns:p14="http://schemas.microsoft.com/office/powerpoint/2010/main" val="20728953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Bootstrap –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860425"/>
          </a:xfrm>
        </p:spPr>
        <p:txBody>
          <a:bodyPr>
            <a:normAutofit/>
          </a:bodyPr>
          <a:lstStyle/>
          <a:p>
            <a:r>
              <a:rPr lang="en-US" sz="2800"/>
              <a:t>http://getbootstrap.com/getting-started/#examples</a:t>
            </a:r>
          </a:p>
        </p:txBody>
      </p:sp>
      <p:pic>
        <p:nvPicPr>
          <p:cNvPr id="4" name="Picture 3" descr="Screen Shot 2015-03-16 at 4.46.5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3750" y="2460625"/>
            <a:ext cx="4893924" cy="4234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438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have we covered?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/>
              <a:t>The big three:</a:t>
            </a:r>
          </a:p>
          <a:p>
            <a:r>
              <a:rPr lang="en-US"/>
              <a:t>HTML</a:t>
            </a:r>
          </a:p>
          <a:p>
            <a:r>
              <a:rPr lang="en-US"/>
              <a:t>CSS</a:t>
            </a:r>
          </a:p>
          <a:p>
            <a:r>
              <a:rPr lang="en-US"/>
              <a:t>JavaScript</a:t>
            </a:r>
          </a:p>
          <a:p>
            <a:endParaRPr lang="en-US"/>
          </a:p>
          <a:p>
            <a:pPr marL="0" indent="0">
              <a:buNone/>
            </a:pPr>
            <a:r>
              <a:rPr lang="en-US"/>
              <a:t>And Also...</a:t>
            </a:r>
            <a:endParaRPr lang="en-US"/>
          </a:p>
          <a:p>
            <a:r>
              <a:rPr lang="en-US"/>
              <a:t>Jquery</a:t>
            </a:r>
          </a:p>
          <a:p>
            <a: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3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endParaRPr lang="en-US" sz="3200">
              <a:effectLst/>
            </a:endParaRPr>
          </a:p>
          <a:p>
            <a:r>
              <a:rPr lang="en-US"/>
              <a:t>Bootstrap</a:t>
            </a:r>
          </a:p>
          <a:p>
            <a:r>
              <a:rPr lang="en-US"/>
              <a:t>Wordpress</a:t>
            </a:r>
          </a:p>
        </p:txBody>
      </p:sp>
    </p:spTree>
    <p:extLst>
      <p:ext uri="{BB962C8B-B14F-4D97-AF65-F5344CB8AC3E}">
        <p14:creationId xmlns:p14="http://schemas.microsoft.com/office/powerpoint/2010/main" val="32181412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 eaLnBrk="1" latinLnBrk="0" hangingPunct="1"/>
            <a:r>
              <a:rPr lang="en-US" sz="440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Wordpress/CMS – Concepts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Content management system</a:t>
            </a:r>
          </a:p>
          <a:p>
            <a:r>
              <a:rPr lang="en-US"/>
              <a:t>Structure as code, content in the database</a:t>
            </a:r>
          </a:p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817723" y="4262982"/>
            <a:ext cx="2627691" cy="138692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Web Server</a:t>
            </a:r>
          </a:p>
          <a:p>
            <a:pPr algn="ctr"/>
            <a:r>
              <a:rPr lang="en-US"/>
              <a:t>(Apache)</a:t>
            </a:r>
          </a:p>
        </p:txBody>
      </p:sp>
      <p:sp>
        <p:nvSpPr>
          <p:cNvPr id="5" name="Rectangle 4"/>
          <p:cNvSpPr/>
          <p:nvPr/>
        </p:nvSpPr>
        <p:spPr>
          <a:xfrm>
            <a:off x="4199056" y="4321379"/>
            <a:ext cx="1853982" cy="127013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Language</a:t>
            </a:r>
          </a:p>
          <a:p>
            <a:pPr algn="ctr"/>
            <a:r>
              <a:rPr lang="en-US"/>
              <a:t>(PHP, Java, Ruby, Python,etc)</a:t>
            </a:r>
          </a:p>
        </p:txBody>
      </p:sp>
      <p:cxnSp>
        <p:nvCxnSpPr>
          <p:cNvPr id="6" name="Straight Arrow Connector 5"/>
          <p:cNvCxnSpPr>
            <a:stCxn id="4" idx="3"/>
            <a:endCxn id="5" idx="1"/>
          </p:cNvCxnSpPr>
          <p:nvPr/>
        </p:nvCxnSpPr>
        <p:spPr>
          <a:xfrm>
            <a:off x="3445414" y="4956447"/>
            <a:ext cx="753642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Magnetic Disk 6"/>
          <p:cNvSpPr/>
          <p:nvPr/>
        </p:nvSpPr>
        <p:spPr>
          <a:xfrm>
            <a:off x="6863242" y="3950874"/>
            <a:ext cx="1620409" cy="2175289"/>
          </a:xfrm>
          <a:prstGeom prst="flowChartMagneticDisk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Database</a:t>
            </a:r>
          </a:p>
          <a:p>
            <a:pPr algn="ctr"/>
            <a:r>
              <a:rPr lang="en-US"/>
              <a:t>(MySQL, Oracle, etc)</a:t>
            </a:r>
          </a:p>
        </p:txBody>
      </p:sp>
      <p:cxnSp>
        <p:nvCxnSpPr>
          <p:cNvPr id="8" name="Straight Arrow Connector 7"/>
          <p:cNvCxnSpPr>
            <a:stCxn id="5" idx="3"/>
            <a:endCxn id="7" idx="2"/>
          </p:cNvCxnSpPr>
          <p:nvPr/>
        </p:nvCxnSpPr>
        <p:spPr>
          <a:xfrm>
            <a:off x="6053038" y="4956447"/>
            <a:ext cx="810204" cy="8207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04294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 eaLnBrk="1" latinLnBrk="0" hangingPunct="1"/>
            <a:r>
              <a:rPr lang="en-US">
                <a:effectLst/>
              </a:rPr>
              <a:t>Wordpress – Resources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Wordpress.org</a:t>
            </a:r>
          </a:p>
          <a:p>
            <a:r>
              <a:rPr lang="en-US"/>
              <a:t>Wordpress.com</a:t>
            </a:r>
          </a:p>
          <a:p>
            <a:r>
              <a:rPr lang="en-US"/>
              <a:t>Pantheon.io</a:t>
            </a:r>
          </a:p>
        </p:txBody>
      </p:sp>
      <p:pic>
        <p:nvPicPr>
          <p:cNvPr id="4" name="Picture 3" descr="Screen Shot 2015-03-16 at 4.51.3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6175" y="1754188"/>
            <a:ext cx="5000625" cy="3929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0137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 eaLnBrk="1" latinLnBrk="0" hangingPunct="1"/>
            <a:r>
              <a:rPr lang="en-US">
                <a:effectLst/>
              </a:rPr>
              <a:t>Things</a:t>
            </a:r>
            <a:r>
              <a:rPr lang="en-US" baseline="0">
                <a:effectLst/>
              </a:rPr>
              <a:t> we didn’t cover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rtl="0" eaLnBrk="1" latinLnBrk="0" hangingPunct="1"/>
            <a:r>
              <a:rPr lang="en-US">
                <a:effectLst/>
              </a:rPr>
              <a:t>Languages – many of them!</a:t>
            </a:r>
          </a:p>
          <a:p>
            <a:pPr lvl="0" rtl="0" eaLnBrk="1" latinLnBrk="0" hangingPunct="1"/>
            <a:r>
              <a:rPr lang="en-US">
                <a:effectLst/>
              </a:rPr>
              <a:t>Frameworks</a:t>
            </a:r>
          </a:p>
          <a:p>
            <a:pPr lvl="0" rtl="0" eaLnBrk="1" latinLnBrk="0" hangingPunct="1"/>
            <a:r>
              <a:rPr lang="en-US">
                <a:effectLst/>
              </a:rPr>
              <a:t>Projects</a:t>
            </a:r>
          </a:p>
          <a:p>
            <a:pPr lvl="0" rtl="0" eaLnBrk="1" latinLnBrk="0" hangingPunct="1"/>
            <a:r>
              <a:rPr lang="en-US">
                <a:effectLst/>
              </a:rPr>
              <a:t>Editors/IDEs</a:t>
            </a:r>
          </a:p>
        </p:txBody>
      </p:sp>
    </p:spTree>
    <p:extLst>
      <p:ext uri="{BB962C8B-B14F-4D97-AF65-F5344CB8AC3E}">
        <p14:creationId xmlns:p14="http://schemas.microsoft.com/office/powerpoint/2010/main" val="16593905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Languages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194175"/>
          </a:xfrm>
        </p:spPr>
        <p:txBody>
          <a:bodyPr numCol="3"/>
          <a:lstStyle/>
          <a:p>
            <a:r>
              <a:rPr lang="en-US"/>
              <a:t>JavaScript</a:t>
            </a:r>
          </a:p>
          <a:p>
            <a:r>
              <a:rPr lang="en-US"/>
              <a:t>PHP</a:t>
            </a:r>
          </a:p>
          <a:p>
            <a:r>
              <a:rPr lang="en-US"/>
              <a:t>Java</a:t>
            </a:r>
          </a:p>
          <a:p>
            <a:r>
              <a:rPr lang="en-US"/>
              <a:t>Python</a:t>
            </a:r>
          </a:p>
          <a:p>
            <a:r>
              <a:rPr lang="en-US"/>
              <a:t>Ruby</a:t>
            </a:r>
          </a:p>
          <a:p>
            <a:r>
              <a:rPr lang="en-US"/>
              <a:t>Objective C</a:t>
            </a:r>
          </a:p>
          <a:p>
            <a:r>
              <a:rPr lang="en-US"/>
              <a:t>Haskall (!)</a:t>
            </a:r>
          </a:p>
          <a:p>
            <a:r>
              <a:rPr lang="en-US"/>
              <a:t>Perl</a:t>
            </a:r>
          </a:p>
          <a:p>
            <a:r>
              <a:rPr lang="en-US"/>
              <a:t>C/C++</a:t>
            </a:r>
          </a:p>
          <a:p>
            <a:r>
              <a:rPr lang="en-US"/>
              <a:t>LISP (Cloture)</a:t>
            </a:r>
          </a:p>
          <a:p>
            <a:r>
              <a:rPr lang="en-US"/>
              <a:t>Pascal</a:t>
            </a:r>
          </a:p>
          <a:p>
            <a:r>
              <a:rPr lang="en-US"/>
              <a:t>FORTRAN</a:t>
            </a:r>
          </a:p>
          <a:p>
            <a:r>
              <a:rPr lang="en-US"/>
              <a:t>TCL</a:t>
            </a:r>
          </a:p>
          <a:p>
            <a:r>
              <a:rPr lang="en-US"/>
              <a:t>Cold Fusion</a:t>
            </a:r>
          </a:p>
          <a:p>
            <a:r>
              <a:rPr lang="en-US"/>
              <a:t>C#</a:t>
            </a:r>
          </a:p>
          <a:p>
            <a:r>
              <a:rPr lang="en-US"/>
              <a:t>Swift</a:t>
            </a:r>
          </a:p>
          <a:p>
            <a:r>
              <a:rPr lang="en-US"/>
              <a:t>Go</a:t>
            </a:r>
          </a:p>
          <a:p>
            <a:r>
              <a:rPr lang="en-US"/>
              <a:t>Bash/csh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6422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Frameworks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416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8189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Editors/IDEs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1722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 eaLnBrk="1" latinLnBrk="0" hangingPunct="1"/>
            <a:r>
              <a:rPr lang="en-US" sz="440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HTML – Concepts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/>
              <a:t>Tags: &lt;tag param=“value”&gt;content&lt;/tag&gt;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&lt;html&gt;</a:t>
            </a:r>
          </a:p>
          <a:p>
            <a:pPr marL="0" indent="0">
              <a:buNone/>
            </a:pPr>
            <a:r>
              <a:rPr lang="en-US"/>
              <a:t>&lt;head&gt;</a:t>
            </a:r>
          </a:p>
          <a:p>
            <a:pPr marL="0" indent="0">
              <a:buNone/>
            </a:pPr>
            <a:r>
              <a:rPr lang="en-US"/>
              <a:t>  ...tags...</a:t>
            </a:r>
          </a:p>
          <a:p>
            <a:pPr marL="0" indent="0">
              <a:buNone/>
            </a:pPr>
            <a:r>
              <a:rPr lang="en-US"/>
              <a:t>&lt;/head&gt;</a:t>
            </a:r>
          </a:p>
          <a:p>
            <a:pPr marL="0" indent="0">
              <a:buNone/>
            </a:pPr>
            <a:r>
              <a:rPr lang="en-US"/>
              <a:t>&lt;body&gt;</a:t>
            </a:r>
          </a:p>
          <a:p>
            <a:pPr marL="0" indent="0">
              <a:buNone/>
            </a:pPr>
            <a:r>
              <a:rPr lang="en-US"/>
              <a:t>...tags...</a:t>
            </a:r>
          </a:p>
          <a:p>
            <a:pPr marL="0" indent="0">
              <a:buNone/>
            </a:pPr>
            <a:r>
              <a:rPr lang="en-US"/>
              <a:t>&lt;/body&gt;</a:t>
            </a:r>
          </a:p>
          <a:p>
            <a:pPr marL="0" indent="0">
              <a:buNone/>
            </a:pPr>
            <a:r>
              <a:rPr lang="en-US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1192219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HTML –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>
                <a:latin typeface="Andale Mono"/>
                <a:cs typeface="Andale Mono"/>
              </a:rPr>
              <a:t>&lt;html&gt;</a:t>
            </a:r>
          </a:p>
          <a:p>
            <a:pPr marL="0" indent="0">
              <a:buNone/>
            </a:pPr>
            <a:r>
              <a:rPr lang="en-US">
                <a:latin typeface="Andale Mono"/>
                <a:cs typeface="Andale Mono"/>
              </a:rPr>
              <a:t>&lt;head&gt;</a:t>
            </a:r>
          </a:p>
          <a:p>
            <a:pPr marL="0" indent="0">
              <a:buNone/>
            </a:pPr>
            <a:r>
              <a:rPr lang="en-US">
                <a:latin typeface="Andale Mono"/>
                <a:cs typeface="Andale Mono"/>
              </a:rPr>
              <a:t>  &lt;title&gt;This is my page&lt;/title&gt;</a:t>
            </a:r>
          </a:p>
          <a:p>
            <a:pPr marL="0" indent="0">
              <a:buNone/>
            </a:pPr>
            <a:r>
              <a:rPr lang="en-US">
                <a:latin typeface="Andale Mono"/>
                <a:cs typeface="Andale Mono"/>
              </a:rPr>
              <a:t>&lt;/head&gt;</a:t>
            </a:r>
          </a:p>
          <a:p>
            <a:pPr marL="0" indent="0">
              <a:buNone/>
            </a:pPr>
            <a:endParaRPr lang="en-US">
              <a:latin typeface="Andale Mono"/>
              <a:cs typeface="Andale Mono"/>
            </a:endParaRPr>
          </a:p>
          <a:p>
            <a:pPr marL="0" indent="0">
              <a:buNone/>
            </a:pPr>
            <a:r>
              <a:rPr lang="en-US">
                <a:latin typeface="Andale Mono"/>
                <a:cs typeface="Andale Mono"/>
              </a:rPr>
              <a:t>&lt;body&gt;</a:t>
            </a:r>
          </a:p>
          <a:p>
            <a:pPr marL="0" indent="0">
              <a:buNone/>
            </a:pPr>
            <a:r>
              <a:rPr lang="en-US">
                <a:latin typeface="Andale Mono"/>
                <a:cs typeface="Andale Mono"/>
              </a:rPr>
              <a:t>&lt;h1&gt;A basic page&lt;/h1&gt;</a:t>
            </a:r>
          </a:p>
          <a:p>
            <a:pPr marL="0" indent="0">
              <a:buNone/>
            </a:pPr>
            <a:r>
              <a:rPr lang="en-US">
                <a:latin typeface="Andale Mono"/>
                <a:cs typeface="Andale Mono"/>
              </a:rPr>
              <a:t>&lt;p&gt;</a:t>
            </a:r>
          </a:p>
          <a:p>
            <a:pPr marL="0" indent="0">
              <a:buNone/>
            </a:pPr>
            <a:r>
              <a:rPr lang="en-US">
                <a:latin typeface="Andale Mono"/>
                <a:cs typeface="Andale Mono"/>
              </a:rPr>
              <a:t>Text goes here</a:t>
            </a:r>
          </a:p>
          <a:p>
            <a:pPr marL="0" indent="0">
              <a:buNone/>
            </a:pPr>
            <a:r>
              <a:rPr lang="en-US">
                <a:latin typeface="Andale Mono"/>
                <a:cs typeface="Andale Mono"/>
              </a:rPr>
              <a:t>&lt;/p&gt;</a:t>
            </a:r>
          </a:p>
          <a:p>
            <a:pPr marL="0" indent="0">
              <a:buNone/>
            </a:pPr>
            <a:r>
              <a:rPr lang="en-US">
                <a:latin typeface="Andale Mono"/>
                <a:cs typeface="Andale Mono"/>
              </a:rPr>
              <a:t>&lt;/body&gt;</a:t>
            </a:r>
          </a:p>
          <a:p>
            <a:pPr marL="0" indent="0">
              <a:buNone/>
            </a:pPr>
            <a:r>
              <a:rPr lang="en-US">
                <a:latin typeface="Andale Mono"/>
                <a:cs typeface="Andale Mono"/>
              </a:rPr>
              <a:t>&lt;/html&gt;</a:t>
            </a:r>
            <a:endParaRPr lang="en-US">
              <a:latin typeface="Andale Mono"/>
              <a:cs typeface="Andale Mono"/>
            </a:endParaRPr>
          </a:p>
        </p:txBody>
      </p:sp>
    </p:spTree>
    <p:extLst>
      <p:ext uri="{BB962C8B-B14F-4D97-AF65-F5344CB8AC3E}">
        <p14:creationId xmlns:p14="http://schemas.microsoft.com/office/powerpoint/2010/main" val="28994366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HTML –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HTML “Cheat sheet”</a:t>
            </a:r>
          </a:p>
          <a:p>
            <a:pPr marL="0" indent="0">
              <a:buNone/>
            </a:pPr>
            <a:r>
              <a:rPr lang="en-US" sz="2400">
                <a:hlinkClick r:id="rId2"/>
              </a:rPr>
              <a:t>https://www.addedbytes.com/cheat-sheets/html-cheat-sheet/</a:t>
            </a:r>
            <a:endParaRPr lang="en-US" sz="2400"/>
          </a:p>
          <a:p>
            <a:pPr marL="0" indent="0">
              <a:buNone/>
            </a:pPr>
            <a:endParaRPr lang="en-US" sz="2400"/>
          </a:p>
          <a:p>
            <a:pPr marL="0" indent="0">
              <a:buNone/>
            </a:pPr>
            <a:r>
              <a:rPr lang="en-US"/>
              <a:t>W3Schools</a:t>
            </a:r>
            <a:endParaRPr lang="en-US" sz="2400"/>
          </a:p>
          <a:p>
            <a:pPr marL="0" indent="0">
              <a:buNone/>
            </a:pPr>
            <a:r>
              <a:rPr lang="en-US" sz="2400">
                <a:hlinkClick r:id="rId3"/>
              </a:rPr>
              <a:t>http://www.w3schools.com/html/</a:t>
            </a:r>
            <a:endParaRPr lang="en-US" sz="2400"/>
          </a:p>
          <a:p>
            <a:pPr marL="0" indent="0">
              <a:buNone/>
            </a:pPr>
            <a:endParaRPr lang="en-US" sz="2400"/>
          </a:p>
          <a:p>
            <a:pPr marL="0" indent="0">
              <a:buNone/>
            </a:pPr>
            <a:r>
              <a:rPr lang="en-US" sz="2400"/>
              <a:t>View Source!</a:t>
            </a:r>
          </a:p>
          <a:p>
            <a:pPr marL="0" indent="0">
              <a:buNone/>
            </a:pPr>
            <a:r>
              <a:rPr lang="en-US" sz="2400"/>
              <a:t>Firebug/Chrome tools (“Inspect element”)</a:t>
            </a:r>
          </a:p>
          <a:p>
            <a:pPr marL="0" indent="0">
              <a:buNone/>
            </a:pP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7479385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 eaLnBrk="1" latinLnBrk="0" hangingPunct="1"/>
            <a:r>
              <a:rPr lang="en-US" sz="440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CSS – Concepts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/>
              <a:t>Controls look of HTML elements</a:t>
            </a:r>
          </a:p>
          <a:p>
            <a:r>
              <a:rPr lang="en-US"/>
              <a:t>Classes: </a:t>
            </a:r>
          </a:p>
          <a:p>
            <a:pPr marL="0" indent="0">
              <a:buNone/>
            </a:pPr>
            <a:r>
              <a:rPr lang="en-US">
                <a:latin typeface="Andale Mono"/>
                <a:cs typeface="Andale Mono"/>
              </a:rPr>
              <a:t>&lt;tag class=“my-class”&gt;</a:t>
            </a:r>
            <a:br>
              <a:rPr lang="en-US">
                <a:latin typeface="Andale Mono"/>
                <a:cs typeface="Andale Mono"/>
              </a:rPr>
            </a:br>
            <a:r>
              <a:rPr lang="en-US">
                <a:latin typeface="Andale Mono"/>
                <a:cs typeface="Andale Mono"/>
              </a:rPr>
              <a:t>.my-class {</a:t>
            </a:r>
            <a:br>
              <a:rPr lang="en-US">
                <a:latin typeface="Andale Mono"/>
                <a:cs typeface="Andale Mono"/>
              </a:rPr>
            </a:br>
            <a:r>
              <a:rPr lang="en-US">
                <a:latin typeface="Andale Mono"/>
                <a:cs typeface="Andale Mono"/>
              </a:rPr>
              <a:t>    background:blue;</a:t>
            </a:r>
            <a:br>
              <a:rPr lang="en-US">
                <a:latin typeface="Andale Mono"/>
                <a:cs typeface="Andale Mono"/>
              </a:rPr>
            </a:br>
            <a:r>
              <a:rPr lang="en-US">
                <a:latin typeface="Andale Mono"/>
                <a:cs typeface="Andale Mono"/>
              </a:rPr>
              <a:t>    color:#F9F;</a:t>
            </a:r>
          </a:p>
          <a:p>
            <a:pPr marL="0" indent="0">
              <a:buNone/>
            </a:pPr>
            <a:r>
              <a:rPr lang="en-US">
                <a:latin typeface="Andale Mono"/>
                <a:cs typeface="Andale Mono"/>
              </a:rPr>
              <a:t>}</a:t>
            </a:r>
          </a:p>
          <a:p>
            <a:pPr marL="0" indent="0">
              <a:buNone/>
            </a:pPr>
            <a:endParaRPr lang="en-US">
              <a:latin typeface="Andale Mono"/>
              <a:cs typeface="Andale Mono"/>
            </a:endParaRPr>
          </a:p>
          <a:p>
            <a:pPr marL="0" indent="0">
              <a:buNone/>
            </a:pPr>
            <a:r>
              <a:rPr lang="en-US"/>
              <a:t>Ids: </a:t>
            </a:r>
          </a:p>
          <a:p>
            <a:pPr marL="0" indent="0">
              <a:buNone/>
            </a:pPr>
            <a:r>
              <a:rPr lang="en-US">
                <a:latin typeface="Andale Mono"/>
                <a:cs typeface="Andale Mono"/>
              </a:rPr>
              <a:t>&lt;tag id=“my-class”&gt;</a:t>
            </a:r>
            <a:br>
              <a:rPr lang="en-US">
                <a:latin typeface="Andale Mono"/>
                <a:cs typeface="Andale Mono"/>
              </a:rPr>
            </a:br>
            <a:r>
              <a:rPr lang="en-US">
                <a:latin typeface="Andale Mono"/>
                <a:cs typeface="Andale Mono"/>
              </a:rPr>
              <a:t>#my-class {</a:t>
            </a:r>
            <a:br>
              <a:rPr lang="en-US">
                <a:latin typeface="Andale Mono"/>
                <a:cs typeface="Andale Mono"/>
              </a:rPr>
            </a:br>
            <a:r>
              <a:rPr lang="en-US">
                <a:latin typeface="Andale Mono"/>
                <a:cs typeface="Andale Mono"/>
              </a:rPr>
              <a:t>    border:1px solid black;</a:t>
            </a:r>
            <a:br>
              <a:rPr lang="en-US">
                <a:latin typeface="Andale Mono"/>
                <a:cs typeface="Andale Mono"/>
              </a:rPr>
            </a:br>
            <a:r>
              <a:rPr lang="en-US">
                <a:latin typeface="Andale Mono"/>
                <a:cs typeface="Andale Mono"/>
              </a:rPr>
              <a:t>    padding:10px;</a:t>
            </a:r>
          </a:p>
          <a:p>
            <a:pPr marL="0" indent="0">
              <a:buNone/>
            </a:pPr>
            <a:r>
              <a:rPr lang="en-US">
                <a:latin typeface="Andale Mono"/>
                <a:cs typeface="Andale Mono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320916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CSS –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5003800" cy="3754874"/>
          </a:xfrm>
        </p:spPr>
        <p:txBody>
          <a:bodyPr>
            <a:noAutofit/>
          </a:bodyPr>
          <a:lstStyle/>
          <a:p>
            <a:r>
              <a:rPr lang="en-US" sz="1200">
                <a:latin typeface="Andale Mono"/>
                <a:cs typeface="Andale Mono"/>
              </a:rPr>
              <a:t>&lt;h2&gt;Divs&lt;/h2&gt;</a:t>
            </a:r>
          </a:p>
          <a:p>
            <a:endParaRPr lang="en-US" sz="1200">
              <a:latin typeface="Andale Mono"/>
              <a:cs typeface="Andale Mono"/>
            </a:endParaRPr>
          </a:p>
          <a:p>
            <a:r>
              <a:rPr lang="en-US" sz="1200">
                <a:latin typeface="Andale Mono"/>
                <a:cs typeface="Andale Mono"/>
              </a:rPr>
              <a:t>&lt;div id="mick" class="band stones"&gt;Mick&lt;/div&gt;</a:t>
            </a:r>
          </a:p>
          <a:p>
            <a:r>
              <a:rPr lang="en-US" sz="1200">
                <a:latin typeface="Andale Mono"/>
                <a:cs typeface="Andale Mono"/>
              </a:rPr>
              <a:t>&lt;div id="keith" class="band stones"&gt;Keith&lt;/div&gt;</a:t>
            </a:r>
          </a:p>
          <a:p>
            <a:r>
              <a:rPr lang="en-US" sz="1200">
                <a:latin typeface="Andale Mono"/>
                <a:cs typeface="Andale Mono"/>
              </a:rPr>
              <a:t>&lt;div id="ron" class="band stones"&gt;Ron&lt;/div&gt;</a:t>
            </a:r>
          </a:p>
          <a:p>
            <a:r>
              <a:rPr lang="en-US" sz="1200">
                <a:latin typeface="Andale Mono"/>
                <a:cs typeface="Andale Mono"/>
              </a:rPr>
              <a:t>&lt;div id="Charlie" class="band stones"&gt;Charlie&lt;/div&gt;</a:t>
            </a:r>
          </a:p>
          <a:p>
            <a:r>
              <a:rPr lang="en-US" sz="1200">
                <a:latin typeface="Andale Mono"/>
                <a:cs typeface="Andale Mono"/>
              </a:rPr>
              <a:t>&lt;div id="Bill" class="band stones"&gt;Bill&lt;/div&gt;</a:t>
            </a:r>
          </a:p>
          <a:p>
            <a:endParaRPr lang="en-US" sz="1200">
              <a:latin typeface="Andale Mono"/>
              <a:cs typeface="Andale Mono"/>
            </a:endParaRPr>
          </a:p>
          <a:p>
            <a:r>
              <a:rPr lang="en-US" sz="1200">
                <a:latin typeface="Andale Mono"/>
                <a:cs typeface="Andale Mono"/>
              </a:rPr>
              <a:t>&lt;h2&gt;Spans&lt;/h2&gt;</a:t>
            </a:r>
          </a:p>
          <a:p>
            <a:endParaRPr lang="en-US" sz="1200">
              <a:latin typeface="Andale Mono"/>
              <a:cs typeface="Andale Mono"/>
            </a:endParaRPr>
          </a:p>
          <a:p>
            <a:r>
              <a:rPr lang="en-US" sz="1200">
                <a:latin typeface="Andale Mono"/>
                <a:cs typeface="Andale Mono"/>
              </a:rPr>
              <a:t>&lt;span id="pete" class="band who"&gt;Pete&lt;/span&gt;</a:t>
            </a:r>
          </a:p>
          <a:p>
            <a:r>
              <a:rPr lang="en-US" sz="1200">
                <a:latin typeface="Andale Mono"/>
                <a:cs typeface="Andale Mono"/>
              </a:rPr>
              <a:t>&lt;span id="roger" class="band who"&gt;Roger&lt;/span&gt;</a:t>
            </a:r>
          </a:p>
          <a:p>
            <a:r>
              <a:rPr lang="en-US" sz="1200">
                <a:latin typeface="Andale Mono"/>
                <a:cs typeface="Andale Mono"/>
              </a:rPr>
              <a:t>&lt;span id="john" class="band who"&gt;John&lt;/span&gt;</a:t>
            </a:r>
          </a:p>
          <a:p>
            <a:r>
              <a:rPr lang="en-US" sz="1200">
                <a:latin typeface="Andale Mono"/>
                <a:cs typeface="Andale Mono"/>
              </a:rPr>
              <a:t>&lt;span id="keith" class="band who"&gt;Keith&lt;/span&gt;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461000" y="1600201"/>
            <a:ext cx="2911519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 </a:t>
            </a:r>
            <a:r>
              <a:rPr lang="en-US" sz="1400">
                <a:latin typeface="Andale Mono"/>
                <a:cs typeface="Andale Mono"/>
              </a:rPr>
              <a:t> .beatles {</a:t>
            </a:r>
          </a:p>
          <a:p>
            <a:r>
              <a:rPr lang="en-US" sz="1400">
                <a:latin typeface="Andale Mono"/>
                <a:cs typeface="Andale Mono"/>
              </a:rPr>
              <a:t>        background: #FCC;</a:t>
            </a:r>
          </a:p>
          <a:p>
            <a:r>
              <a:rPr lang="en-US" sz="1400">
                <a:latin typeface="Andale Mono"/>
                <a:cs typeface="Andale Mono"/>
              </a:rPr>
              <a:t>    }</a:t>
            </a:r>
          </a:p>
          <a:p>
            <a:endParaRPr lang="en-US" sz="1400">
              <a:latin typeface="Andale Mono"/>
              <a:cs typeface="Andale Mono"/>
            </a:endParaRPr>
          </a:p>
          <a:p>
            <a:r>
              <a:rPr lang="en-US" sz="1400">
                <a:latin typeface="Andale Mono"/>
                <a:cs typeface="Andale Mono"/>
              </a:rPr>
              <a:t>    .stones {</a:t>
            </a:r>
          </a:p>
          <a:p>
            <a:r>
              <a:rPr lang="en-US" sz="1400">
                <a:latin typeface="Andale Mono"/>
                <a:cs typeface="Andale Mono"/>
              </a:rPr>
              <a:t>         background: #CFC;</a:t>
            </a:r>
          </a:p>
          <a:p>
            <a:r>
              <a:rPr lang="en-US" sz="1400">
                <a:latin typeface="Andale Mono"/>
                <a:cs typeface="Andale Mono"/>
              </a:rPr>
              <a:t>     }</a:t>
            </a:r>
          </a:p>
          <a:p>
            <a:endParaRPr lang="en-US" sz="1400">
              <a:latin typeface="Andale Mono"/>
              <a:cs typeface="Andale Mono"/>
            </a:endParaRPr>
          </a:p>
          <a:p>
            <a:r>
              <a:rPr lang="en-US" sz="1400">
                <a:latin typeface="Andale Mono"/>
                <a:cs typeface="Andale Mono"/>
              </a:rPr>
              <a:t>    .who {</a:t>
            </a:r>
          </a:p>
          <a:p>
            <a:r>
              <a:rPr lang="en-US" sz="1400">
                <a:latin typeface="Andale Mono"/>
                <a:cs typeface="Andale Mono"/>
              </a:rPr>
              <a:t>        background: #CCF;</a:t>
            </a:r>
          </a:p>
          <a:p>
            <a:r>
              <a:rPr lang="en-US" sz="1400">
                <a:latin typeface="Andale Mono"/>
                <a:cs typeface="Andale Mono"/>
              </a:rPr>
              <a:t>    }</a:t>
            </a:r>
          </a:p>
          <a:p>
            <a:endParaRPr lang="en-US" sz="1400">
              <a:latin typeface="Andale Mono"/>
              <a:cs typeface="Andale Mono"/>
            </a:endParaRPr>
          </a:p>
          <a:p>
            <a:r>
              <a:rPr lang="en-US" sz="1400">
                <a:latin typeface="Andale Mono"/>
                <a:cs typeface="Andale Mono"/>
              </a:rPr>
              <a:t>    .band {</a:t>
            </a:r>
          </a:p>
          <a:p>
            <a:r>
              <a:rPr lang="en-US" sz="1400">
                <a:latin typeface="Andale Mono"/>
                <a:cs typeface="Andale Mono"/>
              </a:rPr>
              <a:t>        width:200px;</a:t>
            </a:r>
          </a:p>
          <a:p>
            <a:r>
              <a:rPr lang="en-US" sz="1400">
                <a:latin typeface="Andale Mono"/>
                <a:cs typeface="Andale Mono"/>
              </a:rPr>
              <a:t>        height: 30px;</a:t>
            </a:r>
          </a:p>
          <a:p>
            <a:r>
              <a:rPr lang="en-US" sz="1400">
                <a:latin typeface="Andale Mono"/>
                <a:cs typeface="Andale Mono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33716690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HTML/CSS -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35076"/>
            <a:ext cx="8229600" cy="1447800"/>
          </a:xfrm>
        </p:spPr>
        <p:txBody>
          <a:bodyPr>
            <a:normAutofit/>
          </a:bodyPr>
          <a:lstStyle/>
          <a:p>
            <a:r>
              <a:rPr lang="en-US" sz="2400"/>
              <a:t>Kahn Academy</a:t>
            </a:r>
            <a:br>
              <a:rPr lang="en-US" sz="2400"/>
            </a:br>
            <a:r>
              <a:rPr lang="en-US" sz="1800"/>
              <a:t>https://www.khanacademy.org/computing/computer-programming/html-css</a:t>
            </a:r>
          </a:p>
        </p:txBody>
      </p:sp>
      <p:pic>
        <p:nvPicPr>
          <p:cNvPr id="4" name="Picture 3" descr="Screen Shot 2015-03-16 at 4.21.1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801" y="2143124"/>
            <a:ext cx="6069824" cy="436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4371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 eaLnBrk="1" latinLnBrk="0" hangingPunct="1"/>
            <a:r>
              <a:rPr lang="en-US" sz="440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JavaScript – Concepts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Adds behavior to web pages</a:t>
            </a:r>
          </a:p>
          <a:p>
            <a:r>
              <a:rPr lang="en-US"/>
              <a:t>Picky about syntax</a:t>
            </a:r>
          </a:p>
          <a:p>
            <a:r>
              <a:rPr lang="en-US"/>
              <a:t>Variables</a:t>
            </a:r>
          </a:p>
          <a:p>
            <a:r>
              <a:rPr lang="en-US"/>
              <a:t>Functions</a:t>
            </a:r>
          </a:p>
        </p:txBody>
      </p:sp>
    </p:spTree>
    <p:extLst>
      <p:ext uri="{BB962C8B-B14F-4D97-AF65-F5344CB8AC3E}">
        <p14:creationId xmlns:p14="http://schemas.microsoft.com/office/powerpoint/2010/main" val="31450014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1803</TotalTime>
  <Words>941</Words>
  <Application>Microsoft Macintosh PowerPoint</Application>
  <PresentationFormat>On-screen Show (4:3)</PresentationFormat>
  <Paragraphs>188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Last Class – Summary and Roadmap</vt:lpstr>
      <vt:lpstr>What have we covered?</vt:lpstr>
      <vt:lpstr>HTML – Concepts</vt:lpstr>
      <vt:lpstr>HTML – Example</vt:lpstr>
      <vt:lpstr>HTML – Resources</vt:lpstr>
      <vt:lpstr>CSS – Concepts</vt:lpstr>
      <vt:lpstr>CSS – Example</vt:lpstr>
      <vt:lpstr>HTML/CSS - Resources</vt:lpstr>
      <vt:lpstr>JavaScript – Concepts</vt:lpstr>
      <vt:lpstr>JavaScript – Example</vt:lpstr>
      <vt:lpstr>JavaScript – Resources</vt:lpstr>
      <vt:lpstr>Jquery – Concepts</vt:lpstr>
      <vt:lpstr>JQuery – Example</vt:lpstr>
      <vt:lpstr>JQuery – Resources</vt:lpstr>
      <vt:lpstr>Git – Concepts</vt:lpstr>
      <vt:lpstr>Git – Resources</vt:lpstr>
      <vt:lpstr>Bootstrap – Concepts</vt:lpstr>
      <vt:lpstr>Bootstrap – Example</vt:lpstr>
      <vt:lpstr>Bootstrap – Resources</vt:lpstr>
      <vt:lpstr>Wordpress/CMS – Concepts</vt:lpstr>
      <vt:lpstr>Wordpress – Resources</vt:lpstr>
      <vt:lpstr>Things we didn’t cover</vt:lpstr>
      <vt:lpstr>Languages</vt:lpstr>
      <vt:lpstr>Frameworks</vt:lpstr>
      <vt:lpstr>Projects</vt:lpstr>
      <vt:lpstr>Editors/IDEs</vt:lpstr>
    </vt:vector>
  </TitlesOfParts>
  <Company>Kiza Communicatios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Last Class – Summary and Roadmap</dc:title>
  <dc:creator>Edward McCormick</dc:creator>
  <cp:lastModifiedBy>Edward McCormick</cp:lastModifiedBy>
  <cp:revision>12</cp:revision>
  <dcterms:created xsi:type="dcterms:W3CDTF">2015-03-14T13:41:22Z</dcterms:created>
  <dcterms:modified xsi:type="dcterms:W3CDTF">2015-03-16T23:52:26Z</dcterms:modified>
</cp:coreProperties>
</file>