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0" r:id="rId10"/>
    <p:sldId id="258" r:id="rId11"/>
    <p:sldId id="274" r:id="rId12"/>
    <p:sldId id="259" r:id="rId13"/>
    <p:sldId id="275" r:id="rId14"/>
    <p:sldId id="261" r:id="rId15"/>
    <p:sldId id="263" r:id="rId16"/>
    <p:sldId id="276" r:id="rId17"/>
    <p:sldId id="27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7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7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53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4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2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5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4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0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9311A793-580E-49F8-8592-87F1EDE15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9227" y="1964267"/>
            <a:ext cx="7990898" cy="2421464"/>
          </a:xfrm>
        </p:spPr>
        <p:txBody>
          <a:bodyPr>
            <a:normAutofit/>
          </a:bodyPr>
          <a:lstStyle/>
          <a:p>
            <a:r>
              <a:rPr lang="th-TH" sz="7200" dirty="0">
                <a:latin typeface="Harrington" panose="04040505050A02020702" pitchFamily="82" charset="0"/>
              </a:rPr>
              <a:t>โปรแกรมคำนวณสินเชื่อเงินกู้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xmlns="" id="{778C154F-AC8A-4098-A9C1-E4029227D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ลดต้นลดดอก และ ดอกเบี้ยคงที่</a:t>
            </a:r>
          </a:p>
        </p:txBody>
      </p:sp>
    </p:spTree>
    <p:extLst>
      <p:ext uri="{BB962C8B-B14F-4D97-AF65-F5344CB8AC3E}">
        <p14:creationId xmlns:p14="http://schemas.microsoft.com/office/powerpoint/2010/main" val="42298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4924" y="665156"/>
            <a:ext cx="1558878" cy="6743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ตัวเลือก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5911" y="2250100"/>
            <a:ext cx="2137890" cy="1220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เลือกประเภทดอกเบี้ย</a:t>
            </a:r>
          </a:p>
          <a:p>
            <a:pPr algn="ctr"/>
            <a:r>
              <a:rPr lang="th-TH" dirty="0" smtClean="0"/>
              <a:t>1.ลดต้นลดดอก</a:t>
            </a:r>
          </a:p>
          <a:p>
            <a:pPr algn="ctr"/>
            <a:r>
              <a:rPr lang="th-TH" dirty="0" smtClean="0"/>
              <a:t>2.ดอกเบี้ยคงที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83414" y="2431777"/>
            <a:ext cx="1944710" cy="1220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18670" y="2016470"/>
            <a:ext cx="5626862" cy="20627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th-TH" dirty="0" smtClean="0"/>
              <a:t>1.เงินต้น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/>
              <a:t>core[</a:t>
            </a:r>
            <a:r>
              <a:rPr lang="en-US" dirty="0" err="1"/>
              <a:t>i</a:t>
            </a:r>
            <a:r>
              <a:rPr lang="en-US" dirty="0" smtClean="0"/>
              <a:t>].</a:t>
            </a:r>
            <a:r>
              <a:rPr lang="en-US" dirty="0"/>
              <a:t>T</a:t>
            </a:r>
            <a:r>
              <a:rPr lang="th-TH" dirty="0" smtClean="0"/>
              <a:t>	</a:t>
            </a:r>
          </a:p>
          <a:p>
            <a:r>
              <a:rPr lang="en-US" dirty="0"/>
              <a:t>2</a:t>
            </a:r>
            <a:r>
              <a:rPr lang="th-TH" dirty="0" smtClean="0"/>
              <a:t>.วัน/เดือน/ปี จ่ายงวดแรก</a:t>
            </a:r>
            <a:r>
              <a:rPr lang="en-US" dirty="0" smtClean="0"/>
              <a:t>	-&gt; core[</a:t>
            </a:r>
            <a:r>
              <a:rPr lang="en-US" dirty="0" err="1" smtClean="0"/>
              <a:t>i</a:t>
            </a:r>
            <a:r>
              <a:rPr lang="en-US" dirty="0" smtClean="0"/>
              <a:t>].date1[3]	</a:t>
            </a:r>
            <a:endParaRPr lang="th-TH" dirty="0" smtClean="0"/>
          </a:p>
          <a:p>
            <a:r>
              <a:rPr lang="en-US" dirty="0"/>
              <a:t>3</a:t>
            </a:r>
            <a:r>
              <a:rPr lang="th-TH" dirty="0" smtClean="0"/>
              <a:t>.วัน/เดือน/ปี ที่จ่ายล่าสุด	</a:t>
            </a:r>
            <a:r>
              <a:rPr lang="en-US" dirty="0" smtClean="0"/>
              <a:t>-&gt; </a:t>
            </a:r>
            <a:r>
              <a:rPr lang="en-US" dirty="0"/>
              <a:t>core[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smtClean="0"/>
              <a:t>date</a:t>
            </a:r>
            <a:r>
              <a:rPr lang="th-TH" dirty="0" smtClean="0"/>
              <a:t>2</a:t>
            </a:r>
            <a:r>
              <a:rPr lang="en-US" dirty="0" smtClean="0"/>
              <a:t>[3</a:t>
            </a:r>
            <a:r>
              <a:rPr lang="en-US" dirty="0"/>
              <a:t>]</a:t>
            </a:r>
            <a:endParaRPr lang="th-TH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otaldate</a:t>
            </a:r>
            <a:r>
              <a:rPr lang="en-US" dirty="0" smtClean="0"/>
              <a:t>-&gt;core[</a:t>
            </a:r>
            <a:r>
              <a:rPr lang="en-US" dirty="0" err="1" smtClean="0"/>
              <a:t>i</a:t>
            </a:r>
            <a:r>
              <a:rPr lang="en-US" dirty="0"/>
              <a:t>].</a:t>
            </a:r>
            <a:r>
              <a:rPr lang="en-US" dirty="0" err="1" smtClean="0"/>
              <a:t>date_total</a:t>
            </a:r>
            <a:r>
              <a:rPr lang="en-US" dirty="0" smtClean="0"/>
              <a:t>-&gt;interest</a:t>
            </a:r>
            <a:r>
              <a:rPr lang="th-TH" dirty="0"/>
              <a:t>()</a:t>
            </a:r>
            <a:r>
              <a:rPr lang="en-US" dirty="0"/>
              <a:t>; -&gt; core[</a:t>
            </a:r>
            <a:r>
              <a:rPr lang="en-US" dirty="0" err="1"/>
              <a:t>i</a:t>
            </a:r>
            <a:r>
              <a:rPr lang="en-US" dirty="0"/>
              <a:t>].inter</a:t>
            </a:r>
          </a:p>
          <a:p>
            <a:r>
              <a:rPr lang="en-US" dirty="0" smtClean="0"/>
              <a:t>4</a:t>
            </a:r>
            <a:r>
              <a:rPr lang="th-TH" dirty="0" smtClean="0"/>
              <a:t>.เงินที่จ่าย </a:t>
            </a:r>
            <a:r>
              <a:rPr lang="en-US" dirty="0" smtClean="0"/>
              <a:t>-&gt;core[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/>
              <a:t>P</a:t>
            </a:r>
            <a:r>
              <a:rPr lang="en-US" dirty="0" smtClean="0"/>
              <a:t> 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core[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dept</a:t>
            </a:r>
            <a:r>
              <a:rPr lang="en-US" dirty="0" smtClean="0"/>
              <a:t>=</a:t>
            </a:r>
            <a:r>
              <a:rPr lang="en-US" dirty="0"/>
              <a:t> core[</a:t>
            </a:r>
            <a:r>
              <a:rPr lang="en-US" dirty="0" err="1"/>
              <a:t>i</a:t>
            </a:r>
            <a:r>
              <a:rPr lang="en-US" dirty="0" smtClean="0"/>
              <a:t>].</a:t>
            </a:r>
            <a:r>
              <a:rPr lang="en-US" dirty="0"/>
              <a:t>T</a:t>
            </a:r>
            <a:r>
              <a:rPr lang="en-US" dirty="0" smtClean="0"/>
              <a:t>- </a:t>
            </a:r>
            <a:r>
              <a:rPr lang="en-US" dirty="0"/>
              <a:t>core[</a:t>
            </a:r>
            <a:r>
              <a:rPr lang="en-US" dirty="0" err="1"/>
              <a:t>i</a:t>
            </a:r>
            <a:r>
              <a:rPr lang="en-US" dirty="0" smtClean="0"/>
              <a:t>].</a:t>
            </a:r>
            <a:r>
              <a:rPr lang="en-US" dirty="0"/>
              <a:t>P</a:t>
            </a:r>
            <a:r>
              <a:rPr lang="en-US" dirty="0" smtClean="0"/>
              <a:t>+ </a:t>
            </a:r>
            <a:r>
              <a:rPr lang="en-US" dirty="0"/>
              <a:t>core[</a:t>
            </a:r>
            <a:r>
              <a:rPr lang="en-US" dirty="0" err="1"/>
              <a:t>i</a:t>
            </a:r>
            <a:r>
              <a:rPr lang="en-US" dirty="0" smtClean="0"/>
              <a:t>].inter</a:t>
            </a:r>
            <a:endParaRPr lang="th-TH" dirty="0"/>
          </a:p>
          <a:p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872543" y="1511458"/>
            <a:ext cx="463640" cy="56667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34105" y="2717442"/>
            <a:ext cx="540913" cy="4765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9505" y="3025127"/>
            <a:ext cx="656823" cy="4765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2850524" y="5538366"/>
            <a:ext cx="4956220" cy="4765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668553" y="4646903"/>
            <a:ext cx="463640" cy="56667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159838" y="5327890"/>
            <a:ext cx="1944710" cy="1220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flipV="1">
            <a:off x="3760630" y="3987817"/>
            <a:ext cx="463640" cy="131216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20679" y="5244505"/>
            <a:ext cx="1944710" cy="1220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to main menu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38410" y="4444471"/>
            <a:ext cx="452908" cy="47437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89987" y="6069912"/>
            <a:ext cx="452908" cy="47437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77921" y="316506"/>
            <a:ext cx="2230194" cy="921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กรณีมีข้อมูลอยู่แล้ว</a:t>
            </a:r>
          </a:p>
          <a:p>
            <a:pPr algn="ctr"/>
            <a:r>
              <a:rPr lang="th-TH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&gt;-1</a:t>
            </a:r>
            <a:r>
              <a:rPr lang="th-TH" dirty="0"/>
              <a:t>)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459310" y="6113631"/>
            <a:ext cx="452908" cy="47437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155841" y="5993526"/>
            <a:ext cx="1891051" cy="63355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dept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3371451">
            <a:off x="5880410" y="835066"/>
            <a:ext cx="476520" cy="216445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816441" y="1493539"/>
            <a:ext cx="1585174" cy="5229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Coer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dept</a:t>
            </a:r>
            <a:r>
              <a:rPr lang="en-US" dirty="0" smtClean="0"/>
              <a:t>&gt;0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4162957" y="-1384911"/>
            <a:ext cx="476520" cy="48099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0041" y="174161"/>
            <a:ext cx="2479463" cy="5229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Coer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dept</a:t>
            </a:r>
            <a:r>
              <a:rPr lang="en-US" dirty="0" smtClean="0"/>
              <a:t>=0, Continue : 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224270" y="4344491"/>
            <a:ext cx="2926192" cy="6743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core[</a:t>
            </a:r>
            <a:r>
              <a:rPr lang="en-US" dirty="0" err="1"/>
              <a:t>i</a:t>
            </a:r>
            <a:r>
              <a:rPr lang="en-US" dirty="0" smtClean="0"/>
              <a:t>].T =core[i-1].</a:t>
            </a:r>
            <a:r>
              <a:rPr lang="en-US" dirty="0" err="1"/>
              <a:t>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31" y="1775966"/>
            <a:ext cx="7476963" cy="37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7114" y="1185809"/>
            <a:ext cx="1252473" cy="856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ตัวเลือก 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850401" y="4320899"/>
            <a:ext cx="2682028" cy="99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Xh</a:t>
            </a:r>
            <a:r>
              <a:rPr lang="en-US" dirty="0" smtClean="0"/>
              <a:t>!=NULL</a:t>
            </a:r>
          </a:p>
          <a:p>
            <a:pPr algn="ctr"/>
            <a:r>
              <a:rPr lang="en-US" dirty="0" err="1" smtClean="0"/>
              <a:t>Xh</a:t>
            </a:r>
            <a:r>
              <a:rPr lang="en-US" dirty="0" smtClean="0"/>
              <a:t>=1 ; </a:t>
            </a:r>
            <a:r>
              <a:rPr lang="th-TH" dirty="0" smtClean="0"/>
              <a:t>แสดง รายจ่ายต่องวด</a:t>
            </a:r>
            <a:r>
              <a:rPr lang="en-US" dirty="0" err="1" smtClean="0"/>
              <a:t>Xh</a:t>
            </a:r>
            <a:r>
              <a:rPr lang="en-US" dirty="0" smtClean="0"/>
              <a:t>!=2; </a:t>
            </a:r>
            <a:r>
              <a:rPr lang="th-TH" dirty="0" smtClean="0"/>
              <a:t>แสดง งวดทั้งหมด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7554" y="5090832"/>
            <a:ext cx="4781028" cy="1503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แสดงผลข้อมูลล่าสุดที่บันทึกในชุดตัวแปร </a:t>
            </a:r>
            <a:r>
              <a:rPr lang="en-US" dirty="0"/>
              <a:t>core[</a:t>
            </a:r>
            <a:r>
              <a:rPr lang="en-US" dirty="0" err="1"/>
              <a:t>i</a:t>
            </a:r>
            <a:r>
              <a:rPr lang="en-US" dirty="0"/>
              <a:t>]  </a:t>
            </a:r>
            <a:r>
              <a:rPr lang="th-TH" dirty="0"/>
              <a:t>งวดที่ </a:t>
            </a:r>
            <a:r>
              <a:rPr lang="en-US" dirty="0" err="1"/>
              <a:t>i</a:t>
            </a:r>
            <a:r>
              <a:rPr lang="th-TH" dirty="0"/>
              <a:t>+1</a:t>
            </a:r>
            <a:endParaRPr lang="en-US" dirty="0" smtClean="0"/>
          </a:p>
          <a:p>
            <a:pPr algn="ctr"/>
            <a:r>
              <a:rPr lang="th-TH" dirty="0" smtClean="0"/>
              <a:t>มีข้อมูลดังนี้ งวดที่ </a:t>
            </a:r>
            <a:r>
              <a:rPr lang="en-US" dirty="0" smtClean="0"/>
              <a:t>i+1 ,</a:t>
            </a:r>
            <a:r>
              <a:rPr lang="th-TH" dirty="0" smtClean="0"/>
              <a:t>วัน</a:t>
            </a:r>
            <a:r>
              <a:rPr lang="en-US" dirty="0" smtClean="0"/>
              <a:t>/</a:t>
            </a:r>
            <a:r>
              <a:rPr lang="th-TH" dirty="0" smtClean="0"/>
              <a:t>เดือน/ปี งวดก่อน</a:t>
            </a:r>
            <a:r>
              <a:rPr lang="en-US" dirty="0" smtClean="0"/>
              <a:t> , </a:t>
            </a:r>
            <a:r>
              <a:rPr lang="th-TH" dirty="0" smtClean="0"/>
              <a:t>วัน</a:t>
            </a:r>
            <a:r>
              <a:rPr lang="en-US" dirty="0"/>
              <a:t>/</a:t>
            </a:r>
            <a:r>
              <a:rPr lang="th-TH" dirty="0"/>
              <a:t>เดือน/</a:t>
            </a:r>
            <a:r>
              <a:rPr lang="th-TH" dirty="0" smtClean="0"/>
              <a:t>ปีงวด</a:t>
            </a:r>
            <a:r>
              <a:rPr lang="th-TH" dirty="0" smtClean="0"/>
              <a:t>ล่าสุด</a:t>
            </a:r>
            <a:endParaRPr lang="en-US" dirty="0" smtClean="0"/>
          </a:p>
          <a:p>
            <a:pPr algn="ctr"/>
            <a:r>
              <a:rPr lang="th-TH" dirty="0" smtClean="0"/>
              <a:t>จำนวนวันระหว่างงวด</a:t>
            </a:r>
            <a:r>
              <a:rPr lang="en-US" dirty="0" smtClean="0"/>
              <a:t> ,</a:t>
            </a:r>
            <a:r>
              <a:rPr lang="th-TH" dirty="0" smtClean="0"/>
              <a:t>เงินต้น</a:t>
            </a:r>
            <a:r>
              <a:rPr lang="en-US" dirty="0" smtClean="0"/>
              <a:t>, </a:t>
            </a:r>
            <a:r>
              <a:rPr lang="th-TH" dirty="0" smtClean="0"/>
              <a:t>เงินที่ชำระ </a:t>
            </a:r>
            <a:r>
              <a:rPr lang="en-US" dirty="0" smtClean="0"/>
              <a:t>, </a:t>
            </a:r>
            <a:r>
              <a:rPr lang="th-TH" dirty="0" smtClean="0"/>
              <a:t>ดอกเบี้ย</a:t>
            </a:r>
            <a:r>
              <a:rPr lang="en-US" dirty="0" smtClean="0"/>
              <a:t>,</a:t>
            </a:r>
            <a:r>
              <a:rPr lang="th-TH" dirty="0" smtClean="0"/>
              <a:t> หนี้</a:t>
            </a:r>
            <a:r>
              <a:rPr lang="th-TH" dirty="0" smtClean="0"/>
              <a:t>คงเหลือ</a:t>
            </a:r>
          </a:p>
          <a:p>
            <a:pPr algn="ctr"/>
            <a:r>
              <a:rPr lang="th-TH" dirty="0" smtClean="0"/>
              <a:t>ผลรวมรายจ่าย และ ผลรวมดอกเบี้ย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862594">
            <a:off x="3411212" y="4011756"/>
            <a:ext cx="828406" cy="749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77382" y="645318"/>
            <a:ext cx="856445" cy="8512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= -1</a:t>
            </a:r>
            <a:r>
              <a:rPr lang="th-TH" dirty="0" smtClean="0"/>
              <a:t> (ไม่มีข้อมูล)</a:t>
            </a:r>
            <a:endParaRPr lang="en-US" dirty="0"/>
          </a:p>
        </p:txBody>
      </p:sp>
      <p:sp>
        <p:nvSpPr>
          <p:cNvPr id="20" name="Curved Right Arrow 19"/>
          <p:cNvSpPr/>
          <p:nvPr/>
        </p:nvSpPr>
        <p:spPr>
          <a:xfrm flipH="1">
            <a:off x="4192531" y="1070928"/>
            <a:ext cx="582766" cy="9063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14677" y="1668183"/>
            <a:ext cx="1320615" cy="938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52875" y="947099"/>
            <a:ext cx="2685249" cy="12106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การเพิ่มข้อมูลบนโปรแกรม</a:t>
            </a:r>
            <a:r>
              <a:rPr lang="en-US" dirty="0"/>
              <a:t>/</a:t>
            </a:r>
            <a:r>
              <a:rPr lang="th-TH" dirty="0" smtClean="0"/>
              <a:t>โหลดข้อมูล</a:t>
            </a:r>
            <a:endParaRPr lang="en-US" dirty="0" smtClean="0"/>
          </a:p>
          <a:p>
            <a:pPr algn="ctr"/>
            <a:r>
              <a:rPr lang="th-TH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&gt;-1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737076" y="170341"/>
            <a:ext cx="1680159" cy="8371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ตัวเลือก 1</a:t>
            </a:r>
            <a:endParaRPr lang="en-US" dirty="0" smtClean="0"/>
          </a:p>
          <a:p>
            <a:pPr algn="ctr"/>
            <a:r>
              <a:rPr lang="th-TH" dirty="0" smtClean="0"/>
              <a:t>เพิ่มข้อมูลรายวัน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125050" y="1440124"/>
            <a:ext cx="1292185" cy="6825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ตัวเลือก 4</a:t>
            </a:r>
          </a:p>
          <a:p>
            <a:pPr algn="ctr"/>
            <a:r>
              <a:rPr lang="th-TH" dirty="0" smtClean="0"/>
              <a:t>โหลดข้อมูล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345343" y="2622164"/>
            <a:ext cx="1790696" cy="8459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ตัวเลือก 5</a:t>
            </a:r>
          </a:p>
          <a:p>
            <a:pPr algn="ctr"/>
            <a:r>
              <a:rPr lang="th-TH" dirty="0" smtClean="0"/>
              <a:t>เพิ่มข้อมูลรายงวด(เดือน)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flipH="1">
            <a:off x="6248351" y="1339340"/>
            <a:ext cx="557552" cy="51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130659" flipH="1">
            <a:off x="9118667" y="468906"/>
            <a:ext cx="557552" cy="394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3230933" flipH="1">
            <a:off x="9076893" y="2249486"/>
            <a:ext cx="288233" cy="37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flipH="1">
            <a:off x="9705417" y="1669516"/>
            <a:ext cx="352340" cy="313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9913163" y="3680276"/>
            <a:ext cx="556505" cy="37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81303" y="2854235"/>
            <a:ext cx="4124094" cy="99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Zh</a:t>
            </a:r>
            <a:r>
              <a:rPr lang="en-US" dirty="0" smtClean="0"/>
              <a:t>=1 ;</a:t>
            </a:r>
            <a:r>
              <a:rPr lang="th-TH" dirty="0" smtClean="0"/>
              <a:t> แสดง</a:t>
            </a:r>
            <a:r>
              <a:rPr lang="th-TH" dirty="0" err="1" smtClean="0"/>
              <a:t>เปอร์เซ็น</a:t>
            </a:r>
            <a:r>
              <a:rPr lang="th-TH" dirty="0" smtClean="0"/>
              <a:t>ดอกเบี้ยทบต้นทบดอก</a:t>
            </a:r>
            <a:r>
              <a:rPr lang="en-US" dirty="0" smtClean="0"/>
              <a:t>ZH =2; </a:t>
            </a:r>
            <a:r>
              <a:rPr lang="th-TH" dirty="0"/>
              <a:t>แสดง</a:t>
            </a:r>
            <a:r>
              <a:rPr lang="th-TH" dirty="0" err="1"/>
              <a:t>เปอร์เซ็น</a:t>
            </a:r>
            <a:r>
              <a:rPr lang="th-TH" dirty="0" smtClean="0"/>
              <a:t>ดอกเบี้ยคงที่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5153670" y="2137458"/>
            <a:ext cx="680827" cy="632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90" y="454401"/>
            <a:ext cx="6511883" cy="57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352281" y="1517348"/>
            <a:ext cx="1739887" cy="70232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ตัวเลือก 3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8552388" y="1057248"/>
            <a:ext cx="1714224" cy="659226"/>
          </a:xfrm>
          <a:prstGeom prst="round2DiagRect">
            <a:avLst>
              <a:gd name="adj1" fmla="val 16667"/>
              <a:gd name="adj2" fmla="val 58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เซฟข้อมูลสำเร็จ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2898462" y="2760522"/>
            <a:ext cx="3363739" cy="7093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บันทึกชื่อไฟล์/โหลดชื่อไฟล์ใน</a:t>
            </a:r>
            <a:r>
              <a:rPr lang="th-TH" dirty="0"/>
              <a:t>ตัวแปร</a:t>
            </a:r>
            <a:endParaRPr lang="en-US" dirty="0"/>
          </a:p>
          <a:p>
            <a:pPr algn="ctr"/>
            <a:r>
              <a:rPr lang="en-US" dirty="0" smtClean="0"/>
              <a:t>“Filename”</a:t>
            </a:r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 rot="2374334">
            <a:off x="3163704" y="2165345"/>
            <a:ext cx="603814" cy="454983"/>
          </a:xfrm>
          <a:prstGeom prst="stripedRightArrow">
            <a:avLst/>
          </a:prstGeom>
          <a:solidFill>
            <a:srgbClr val="E6BCC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 rot="19276560">
            <a:off x="2959073" y="3679742"/>
            <a:ext cx="776588" cy="466678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1352281" y="4417455"/>
            <a:ext cx="1817162" cy="526796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ตัวเลือก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8552388" y="4607541"/>
            <a:ext cx="1831796" cy="739428"/>
          </a:xfrm>
          <a:prstGeom prst="snip2DiagRect">
            <a:avLst>
              <a:gd name="adj1" fmla="val 3540"/>
              <a:gd name="adj2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โหลดข้อมูลสำเร็จ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>
          <a:xfrm rot="5400000">
            <a:off x="4800750" y="3808936"/>
            <a:ext cx="947158" cy="458902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 rot="16200000">
            <a:off x="4784805" y="1948204"/>
            <a:ext cx="744364" cy="414792"/>
          </a:xfrm>
          <a:prstGeom prst="stripedRightArrow">
            <a:avLst/>
          </a:prstGeom>
          <a:solidFill>
            <a:srgbClr val="E6BCC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6493301" y="2760275"/>
            <a:ext cx="444567" cy="7098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787944" y="2755783"/>
            <a:ext cx="2275268" cy="7188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to main menu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70502" y="2769672"/>
            <a:ext cx="2275268" cy="7188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ไม่มีข้อมูลที่บันทึก(</a:t>
            </a:r>
            <a:r>
              <a:rPr lang="en-US" dirty="0" err="1" smtClean="0"/>
              <a:t>i</a:t>
            </a:r>
            <a:r>
              <a:rPr lang="en-US" dirty="0" smtClean="0"/>
              <a:t>=-1</a:t>
            </a:r>
            <a:r>
              <a:rPr lang="th-TH" dirty="0" smtClean="0"/>
              <a:t>)</a:t>
            </a:r>
            <a:endParaRPr lang="en-US" dirty="0" smtClean="0"/>
          </a:p>
          <a:p>
            <a:pPr algn="ctr"/>
            <a:r>
              <a:rPr lang="th-TH" dirty="0"/>
              <a:t>/</a:t>
            </a:r>
            <a:r>
              <a:rPr lang="th-TH" dirty="0" smtClean="0"/>
              <a:t>ไม่พบไฟล์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9344573" y="2992869"/>
            <a:ext cx="444567" cy="274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 rot="2669417">
            <a:off x="9163072" y="2035678"/>
            <a:ext cx="1081669" cy="414792"/>
          </a:xfrm>
          <a:prstGeom prst="stripedRightArrow">
            <a:avLst/>
          </a:prstGeom>
          <a:solidFill>
            <a:srgbClr val="E6BCC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iped Right Arrow 17"/>
          <p:cNvSpPr/>
          <p:nvPr/>
        </p:nvSpPr>
        <p:spPr>
          <a:xfrm rot="18612774">
            <a:off x="9580880" y="3795922"/>
            <a:ext cx="909756" cy="458902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/>
          <p:cNvSpPr/>
          <p:nvPr/>
        </p:nvSpPr>
        <p:spPr>
          <a:xfrm>
            <a:off x="3404859" y="327951"/>
            <a:ext cx="3280038" cy="128679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เซฟข้อมูลทั้งหมดตั้งแต่ </a:t>
            </a:r>
            <a:r>
              <a:rPr lang="en-US" dirty="0" smtClean="0"/>
              <a:t>core[</a:t>
            </a:r>
            <a:r>
              <a:rPr lang="th-TH" dirty="0" smtClean="0"/>
              <a:t>0</a:t>
            </a:r>
            <a:r>
              <a:rPr lang="en-US" dirty="0" smtClean="0"/>
              <a:t>]</a:t>
            </a:r>
            <a:r>
              <a:rPr lang="th-TH" dirty="0" smtClean="0"/>
              <a:t> ถึง </a:t>
            </a:r>
            <a:r>
              <a:rPr lang="en-US" dirty="0" smtClean="0"/>
              <a:t>core[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th-TH" dirty="0" smtClean="0"/>
              <a:t>รวมถึงค่าเปอร์เซ็นต์ดอกเบี้ยประเภทต่างๆ(</a:t>
            </a:r>
            <a:r>
              <a:rPr lang="en-US" dirty="0" err="1" smtClean="0"/>
              <a:t>Zh</a:t>
            </a:r>
            <a:r>
              <a:rPr lang="th-TH" dirty="0" smtClean="0"/>
              <a:t>) และ ค่าที่ต้องการที่เราเลือกในตัวเลือก 5(</a:t>
            </a:r>
            <a:r>
              <a:rPr lang="en-US" dirty="0" err="1" smtClean="0"/>
              <a:t>Xh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20" name="Striped Right Arrow 19"/>
          <p:cNvSpPr/>
          <p:nvPr/>
        </p:nvSpPr>
        <p:spPr>
          <a:xfrm rot="974508">
            <a:off x="7032424" y="948453"/>
            <a:ext cx="1161142" cy="414792"/>
          </a:xfrm>
          <a:prstGeom prst="stripedRightArrow">
            <a:avLst/>
          </a:prstGeom>
          <a:solidFill>
            <a:srgbClr val="E6BCC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/>
          <p:cNvSpPr/>
          <p:nvPr/>
        </p:nvSpPr>
        <p:spPr>
          <a:xfrm>
            <a:off x="3795545" y="4615638"/>
            <a:ext cx="3137676" cy="170706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โหลดข้อมูล</a:t>
            </a:r>
            <a:r>
              <a:rPr lang="th-TH" dirty="0"/>
              <a:t>ทั้งหมดตั้งแต่ </a:t>
            </a:r>
            <a:r>
              <a:rPr lang="en-US" dirty="0"/>
              <a:t>core[</a:t>
            </a:r>
            <a:r>
              <a:rPr lang="th-TH" dirty="0"/>
              <a:t>0</a:t>
            </a:r>
            <a:r>
              <a:rPr lang="en-US" dirty="0"/>
              <a:t>]</a:t>
            </a:r>
            <a:r>
              <a:rPr lang="th-TH" dirty="0"/>
              <a:t> ถึง </a:t>
            </a:r>
            <a:r>
              <a:rPr lang="en-US" dirty="0"/>
              <a:t>core[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th-TH" dirty="0"/>
              <a:t>รวมถึงค่าเปอร์เซ็นต์ดอกเบี้ยประเภทต่างๆ(</a:t>
            </a:r>
            <a:r>
              <a:rPr lang="en-US" dirty="0" err="1"/>
              <a:t>Zh</a:t>
            </a:r>
            <a:r>
              <a:rPr lang="th-TH" dirty="0"/>
              <a:t>) และ ค่าที่ต้องการที่เราเลือกในตัวเลือก 5(</a:t>
            </a:r>
            <a:r>
              <a:rPr lang="en-US" dirty="0" err="1"/>
              <a:t>Xh</a:t>
            </a:r>
            <a:r>
              <a:rPr lang="th-TH" dirty="0"/>
              <a:t>)</a:t>
            </a:r>
            <a:endParaRPr lang="en-US" dirty="0"/>
          </a:p>
        </p:txBody>
      </p:sp>
      <p:sp>
        <p:nvSpPr>
          <p:cNvPr id="23" name="Striped Right Arrow 22"/>
          <p:cNvSpPr/>
          <p:nvPr/>
        </p:nvSpPr>
        <p:spPr>
          <a:xfrm rot="20397381">
            <a:off x="7269225" y="5152814"/>
            <a:ext cx="947158" cy="458902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672428" y="365748"/>
            <a:ext cx="1653836" cy="1003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ตัวเลือก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92642" y="2748984"/>
            <a:ext cx="2463606" cy="9715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bg1"/>
                </a:solidFill>
              </a:rPr>
              <a:t>เลือกประเภทดอกเบี้ย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Zh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th-TH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r>
              <a:rPr lang="th-TH" dirty="0" smtClean="0">
                <a:solidFill>
                  <a:schemeClr val="bg1"/>
                </a:solidFill>
              </a:rPr>
              <a:t>ลด</a:t>
            </a:r>
            <a:r>
              <a:rPr lang="th-TH" dirty="0">
                <a:solidFill>
                  <a:schemeClr val="bg1"/>
                </a:solidFill>
              </a:rPr>
              <a:t>ต้นลดดอก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Zh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th-TH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r>
              <a:rPr lang="th-TH" dirty="0" smtClean="0">
                <a:solidFill>
                  <a:schemeClr val="bg1"/>
                </a:solidFill>
              </a:rPr>
              <a:t>ดอกเบี้ย</a:t>
            </a:r>
            <a:r>
              <a:rPr lang="th-TH" dirty="0">
                <a:solidFill>
                  <a:schemeClr val="bg1"/>
                </a:solidFill>
              </a:rPr>
              <a:t>คงที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21171" y="249967"/>
            <a:ext cx="5392542" cy="1176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bg1"/>
                </a:solidFill>
              </a:rPr>
              <a:t>เลือกชนิดข้อมูลที่ต้องการ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Xh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th-TH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; </a:t>
            </a:r>
            <a:r>
              <a:rPr lang="th-TH" dirty="0" smtClean="0">
                <a:solidFill>
                  <a:schemeClr val="bg1"/>
                </a:solidFill>
              </a:rPr>
              <a:t>รายจ่ายต่องวดตามจำนวนงวดที่ป้อน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Xh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th-TH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th-TH" dirty="0" smtClean="0">
                <a:solidFill>
                  <a:schemeClr val="bg1"/>
                </a:solidFill>
              </a:rPr>
              <a:t>จำนวนงวดทั้งหมดตามจำนวนรายจ่ายต่องวดที่ป้อน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5896" y="4095083"/>
            <a:ext cx="3428910" cy="15169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ใส่ข้อมูล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1.วัน</a:t>
            </a:r>
            <a:r>
              <a:rPr lang="th-TH" dirty="0">
                <a:solidFill>
                  <a:schemeClr val="bg1"/>
                </a:solidFill>
              </a:rPr>
              <a:t>/เดือน/ปี เริ่มต้นงวด</a:t>
            </a:r>
            <a:r>
              <a:rPr lang="th-TH" dirty="0" smtClean="0">
                <a:solidFill>
                  <a:schemeClr val="bg1"/>
                </a:solidFill>
              </a:rPr>
              <a:t>แรก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2.เงินต้น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3.ดอกเบี้ย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4.จำนวนงวดทั้งหมดที่ต้องการผ่อน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53930" y="3501408"/>
            <a:ext cx="3657610" cy="16655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ใส่ข้อมูล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1.วัน</a:t>
            </a:r>
            <a:r>
              <a:rPr lang="th-TH" dirty="0">
                <a:solidFill>
                  <a:schemeClr val="bg1"/>
                </a:solidFill>
              </a:rPr>
              <a:t>/เดือน/ปี เริ่มต้นงวด</a:t>
            </a:r>
            <a:r>
              <a:rPr lang="th-TH" dirty="0" smtClean="0">
                <a:solidFill>
                  <a:schemeClr val="bg1"/>
                </a:solidFill>
              </a:rPr>
              <a:t>แรก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2.เงินต้น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3.ดอกเบี้ย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4.จำนวนเงินที่จ่ายต้องการจ่ายต่องวด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28957" y="1759595"/>
            <a:ext cx="3748159" cy="6339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1.</a:t>
            </a:r>
            <a:r>
              <a:rPr lang="th-TH" dirty="0">
                <a:solidFill>
                  <a:schemeClr val="bg1"/>
                </a:solidFill>
              </a:rPr>
              <a:t>รายจ่ายต่องวดตามจำนวนงวดที่</a:t>
            </a:r>
            <a:r>
              <a:rPr lang="th-TH" dirty="0" smtClean="0">
                <a:solidFill>
                  <a:schemeClr val="bg1"/>
                </a:solidFill>
              </a:rPr>
              <a:t>ป้อน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81365" y="1686473"/>
            <a:ext cx="4789759" cy="5986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r>
              <a:rPr lang="th-TH" dirty="0" smtClean="0">
                <a:solidFill>
                  <a:schemeClr val="bg1"/>
                </a:solidFill>
              </a:rPr>
              <a:t>2.</a:t>
            </a:r>
            <a:r>
              <a:rPr lang="th-TH" dirty="0">
                <a:solidFill>
                  <a:schemeClr val="bg1"/>
                </a:solidFill>
              </a:rPr>
              <a:t>จำนวนงวดทั้งหมดตามจำนวนรายจ่ายต่องวดที่ป้อน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704115" y="523017"/>
            <a:ext cx="1039205" cy="6893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 rot="3185611" flipH="1">
            <a:off x="5630607" y="1374499"/>
            <a:ext cx="419664" cy="126576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rot="18540203">
            <a:off x="6247083" y="1710666"/>
            <a:ext cx="773170" cy="960331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rot="3185611" flipH="1">
            <a:off x="4382897" y="3882777"/>
            <a:ext cx="675689" cy="1158195"/>
          </a:xfrm>
          <a:prstGeom prst="curvedRightArrow">
            <a:avLst>
              <a:gd name="adj1" fmla="val 25000"/>
              <a:gd name="adj2" fmla="val 50000"/>
              <a:gd name="adj3" fmla="val 257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18540203">
            <a:off x="6094875" y="3882739"/>
            <a:ext cx="656881" cy="1166772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rot="18540203">
            <a:off x="2812229" y="2544165"/>
            <a:ext cx="640704" cy="1390283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rot="3185611" flipH="1">
            <a:off x="6901061" y="2424843"/>
            <a:ext cx="646228" cy="1316580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576059">
            <a:off x="4172538" y="5435931"/>
            <a:ext cx="919274" cy="3522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8232334">
            <a:off x="6567191" y="5221445"/>
            <a:ext cx="753755" cy="327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49120" y="5752700"/>
            <a:ext cx="3589897" cy="9715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วนลูป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endParaRPr lang="th-TH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Dept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err="1" smtClean="0">
                <a:solidFill>
                  <a:schemeClr val="bg1"/>
                </a:solidFill>
              </a:rPr>
              <a:t>Principal-payment+interest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th-TH" dirty="0" smtClean="0">
                <a:solidFill>
                  <a:schemeClr val="bg1"/>
                </a:solidFill>
              </a:rPr>
              <a:t>จน </a:t>
            </a:r>
            <a:r>
              <a:rPr lang="en-US" dirty="0" err="1" smtClean="0">
                <a:solidFill>
                  <a:schemeClr val="bg1"/>
                </a:solidFill>
              </a:rPr>
              <a:t>dept</a:t>
            </a:r>
            <a:r>
              <a:rPr lang="en-US" dirty="0" smtClean="0">
                <a:solidFill>
                  <a:schemeClr val="bg1"/>
                </a:solidFill>
              </a:rPr>
              <a:t> =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8817442" y="6055661"/>
            <a:ext cx="753755" cy="327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730827" y="5761449"/>
            <a:ext cx="884287" cy="1003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Menu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34" y="1337733"/>
            <a:ext cx="685895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51" y="0"/>
            <a:ext cx="6968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62" y="26058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th-TH" sz="5400" cap="none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สาธิต การใช้โปรแกรม</a:t>
            </a:r>
            <a:endParaRPr lang="en-US" sz="5400" cap="none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F382D5CA-0570-4ED3-B5FC-579C97E5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15" y="1074649"/>
            <a:ext cx="10515600" cy="1174917"/>
          </a:xfrm>
        </p:spPr>
        <p:txBody>
          <a:bodyPr>
            <a:normAutofit/>
          </a:bodyPr>
          <a:lstStyle/>
          <a:p>
            <a:r>
              <a:rPr lang="th-TH" sz="4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400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			</a:t>
            </a:r>
            <a:r>
              <a:rPr lang="th-TH" sz="4400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 Light" panose="020B0502040204020203" pitchFamily="34" charset="0"/>
              </a:rPr>
              <a:t>พื้นฐาน</a:t>
            </a:r>
            <a:r>
              <a:rPr lang="th-TH" sz="4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 Light" panose="020B0502040204020203" pitchFamily="34" charset="0"/>
              </a:rPr>
              <a:t>ในเรื่องการคำนวณดอกเบี้ยเงินกู้</a:t>
            </a:r>
          </a:p>
        </p:txBody>
      </p:sp>
      <p:pic>
        <p:nvPicPr>
          <p:cNvPr id="1026" name="Picture 2" descr="Banner2_b1.jpg">
            <a:extLst>
              <a:ext uri="{FF2B5EF4-FFF2-40B4-BE49-F238E27FC236}">
                <a16:creationId xmlns:a16="http://schemas.microsoft.com/office/drawing/2014/main" xmlns="" id="{9DF70187-BB09-4346-B75A-EE35FD2930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8716" y="2434017"/>
            <a:ext cx="8990215" cy="34165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</p:spTree>
    <p:extLst>
      <p:ext uri="{BB962C8B-B14F-4D97-AF65-F5344CB8AC3E}">
        <p14:creationId xmlns:p14="http://schemas.microsoft.com/office/powerpoint/2010/main" val="17697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C50896FB-790E-4042-B5B4-CE1797A7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26"/>
            <a:ext cx="10396882" cy="1151965"/>
          </a:xfrm>
        </p:spPr>
        <p:txBody>
          <a:bodyPr/>
          <a:lstStyle/>
          <a:p>
            <a:r>
              <a:rPr lang="th-TH" cap="none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พื้นฐานในเรื่องการคำนวณดอกเบี้ยเงินกู้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D2429D6E-4BF1-44C5-8C90-92BA1CE0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82" y="1480709"/>
            <a:ext cx="10515600" cy="4534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คำนวณดอกเบี้ยกันบ้าง โดยมีอยู่ 2 วิธีใหญ่ๆ คือ วิธีการคำนวณดอกเบี้ยเงินกู้แบบเงินต้นคงที่ </a:t>
            </a:r>
            <a:r>
              <a:rPr lang="en-US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  </a:t>
            </a: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Flat Rate)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กับแบบลดต้นลดดอก (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Effective Rate)</a:t>
            </a:r>
          </a:p>
          <a:p>
            <a:pPr marL="514350" indent="-514350">
              <a:buAutoNum type="arabicPeriod"/>
            </a:pP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การคิดดอกเบี้ยเงินกู้แบบเงินต้นคงที่ (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Flat Rate)</a:t>
            </a:r>
          </a:p>
          <a:p>
            <a:pPr marL="0" indent="0">
              <a:buNone/>
            </a:pPr>
            <a:endParaRPr lang="fr-FR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ฟังก์ชันคำนวณในตัวโปรแกรม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fr-FR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core</a:t>
            </a:r>
            <a:r>
              <a:rPr lang="fr-F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[i].inter=((</a:t>
            </a:r>
            <a:r>
              <a:rPr lang="fr-FR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core</a:t>
            </a:r>
            <a:r>
              <a:rPr lang="fr-F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[0].T*D)*date)/36600.0;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14350" indent="-514350">
              <a:buAutoNum type="arabicPeriod"/>
            </a:pPr>
            <a:endParaRPr lang="en-US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14350" indent="-514350">
              <a:buAutoNum type="arabicPeriod"/>
            </a:pPr>
            <a:endParaRPr lang="en-US" sz="20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2.     </a:t>
            </a:r>
            <a:r>
              <a:rPr lang="th-TH" sz="2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</a:t>
            </a: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คิดดอกเบี้ยเงินกู้แบบลดต้นลดดอก (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Effective Rate)</a:t>
            </a:r>
          </a:p>
          <a:p>
            <a:pPr marL="514350" indent="-514350">
              <a:buAutoNum type="arabicPeriod"/>
            </a:pPr>
            <a:endParaRPr lang="en-US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ฟังก์ชัน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คำนวณในตัวโปรแกรม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:  core[</a:t>
            </a:r>
            <a:r>
              <a:rPr lang="en-US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].inter=((core[</a:t>
            </a:r>
            <a:r>
              <a:rPr lang="en-US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].T*D)*date)/36600.0;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xmlns="" id="{76A62271-33C9-406F-915E-3C7285CC26A0}"/>
              </a:ext>
            </a:extLst>
          </p:cNvPr>
          <p:cNvSpPr txBox="1"/>
          <p:nvPr/>
        </p:nvSpPr>
        <p:spPr>
          <a:xfrm>
            <a:off x="518960" y="2606034"/>
            <a:ext cx="4364768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Core[</a:t>
            </a:r>
            <a:r>
              <a:rPr lang="en-US" sz="1600" b="1" dirty="0" err="1"/>
              <a:t>i</a:t>
            </a:r>
            <a:r>
              <a:rPr lang="en-US" sz="1600" b="1" dirty="0"/>
              <a:t>].inter </a:t>
            </a:r>
            <a:r>
              <a:rPr lang="th-TH" sz="1600" dirty="0"/>
              <a:t>ตัวแปรย่อยในตัวแปร </a:t>
            </a:r>
            <a:r>
              <a:rPr lang="en-US" sz="1600" dirty="0"/>
              <a:t>core </a:t>
            </a:r>
            <a:r>
              <a:rPr lang="th-TH" sz="1600" dirty="0"/>
              <a:t>ที่เก็บค่าดอกเบี้ยรายงวด(</a:t>
            </a:r>
            <a:r>
              <a:rPr lang="en-US" sz="1600" dirty="0" err="1"/>
              <a:t>i</a:t>
            </a:r>
            <a:r>
              <a:rPr lang="th-TH" sz="1600" dirty="0"/>
              <a:t>)</a:t>
            </a:r>
            <a:r>
              <a:rPr lang="en-US" sz="1600" dirty="0"/>
              <a:t> </a:t>
            </a:r>
            <a:endParaRPr lang="th-TH" sz="1600" dirty="0"/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xmlns="" id="{CB558FF7-CBBD-43D6-BBB3-86ED6BD5FDEF}"/>
              </a:ext>
            </a:extLst>
          </p:cNvPr>
          <p:cNvCxnSpPr>
            <a:cxnSpLocks/>
          </p:cNvCxnSpPr>
          <p:nvPr/>
        </p:nvCxnSpPr>
        <p:spPr>
          <a:xfrm flipV="1">
            <a:off x="3187419" y="3018325"/>
            <a:ext cx="91193" cy="174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xmlns="" id="{63A5EAE8-3335-4509-9D20-2596A10EDDF7}"/>
              </a:ext>
            </a:extLst>
          </p:cNvPr>
          <p:cNvSpPr txBox="1"/>
          <p:nvPr/>
        </p:nvSpPr>
        <p:spPr>
          <a:xfrm>
            <a:off x="1079569" y="3651648"/>
            <a:ext cx="419385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Core[0].T </a:t>
            </a:r>
            <a:r>
              <a:rPr lang="th-TH" sz="1600" dirty="0"/>
              <a:t>ตัวแปรย่อยในตัวแปร </a:t>
            </a:r>
            <a:r>
              <a:rPr lang="en-US" sz="1600" dirty="0"/>
              <a:t>core </a:t>
            </a:r>
            <a:r>
              <a:rPr lang="th-TH" sz="1600" dirty="0"/>
              <a:t>ที่เก็บค่าเงินต้นงวดแรก(</a:t>
            </a:r>
            <a:r>
              <a:rPr lang="en-US" sz="1600" dirty="0" err="1"/>
              <a:t>i</a:t>
            </a:r>
            <a:r>
              <a:rPr lang="en-US" sz="1600" dirty="0"/>
              <a:t>=0</a:t>
            </a:r>
            <a:r>
              <a:rPr lang="th-TH" sz="1600" dirty="0"/>
              <a:t>)</a:t>
            </a:r>
            <a:r>
              <a:rPr lang="en-US" sz="1600" dirty="0"/>
              <a:t> </a:t>
            </a:r>
            <a:endParaRPr lang="th-TH" sz="1600" dirty="0"/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xmlns="" id="{BCB7D693-70F6-4C50-A40D-3C1FE25B5529}"/>
              </a:ext>
            </a:extLst>
          </p:cNvPr>
          <p:cNvCxnSpPr>
            <a:cxnSpLocks/>
          </p:cNvCxnSpPr>
          <p:nvPr/>
        </p:nvCxnSpPr>
        <p:spPr>
          <a:xfrm>
            <a:off x="4187354" y="3453376"/>
            <a:ext cx="112765" cy="15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xmlns="" id="{37E1296F-3577-4F87-B9B8-23887484E15D}"/>
              </a:ext>
            </a:extLst>
          </p:cNvPr>
          <p:cNvSpPr txBox="1"/>
          <p:nvPr/>
        </p:nvSpPr>
        <p:spPr>
          <a:xfrm>
            <a:off x="5663114" y="2545209"/>
            <a:ext cx="2829239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D </a:t>
            </a:r>
            <a:r>
              <a:rPr lang="th-TH" sz="1600" dirty="0"/>
              <a:t>ตัวแปรที่เก็บค่า </a:t>
            </a:r>
            <a:r>
              <a:rPr lang="th-TH" sz="1600" dirty="0" err="1"/>
              <a:t>เปอร์เซ็น</a:t>
            </a:r>
            <a:r>
              <a:rPr lang="th-TH" sz="1600" dirty="0"/>
              <a:t>ดอกเบี้ย</a:t>
            </a: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xmlns="" id="{1D01FD55-CD4D-40AF-AB20-975517CF84B3}"/>
              </a:ext>
            </a:extLst>
          </p:cNvPr>
          <p:cNvCxnSpPr/>
          <p:nvPr/>
        </p:nvCxnSpPr>
        <p:spPr>
          <a:xfrm flipV="1">
            <a:off x="4883727" y="2921288"/>
            <a:ext cx="779387" cy="27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xmlns="" id="{80158738-7674-43A4-B254-63417791DBE8}"/>
              </a:ext>
            </a:extLst>
          </p:cNvPr>
          <p:cNvSpPr txBox="1"/>
          <p:nvPr/>
        </p:nvSpPr>
        <p:spPr>
          <a:xfrm>
            <a:off x="5206506" y="6135338"/>
            <a:ext cx="3742454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date </a:t>
            </a:r>
            <a:r>
              <a:rPr lang="th-TH" sz="1600" dirty="0"/>
              <a:t>ตัวแปรที่รับค่า จำนวนวันระหว่างช่วงชำระ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xmlns="" id="{5FE38105-4B32-43C3-A5E8-94981FF11A30}"/>
              </a:ext>
            </a:extLst>
          </p:cNvPr>
          <p:cNvCxnSpPr/>
          <p:nvPr/>
        </p:nvCxnSpPr>
        <p:spPr>
          <a:xfrm>
            <a:off x="5206506" y="5998404"/>
            <a:ext cx="269979" cy="1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xmlns="" id="{688D63DE-3436-4B37-9C8A-D41017A6C4AF}"/>
              </a:ext>
            </a:extLst>
          </p:cNvPr>
          <p:cNvSpPr txBox="1"/>
          <p:nvPr/>
        </p:nvSpPr>
        <p:spPr>
          <a:xfrm>
            <a:off x="1313689" y="5155479"/>
            <a:ext cx="5183152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Core[i].T </a:t>
            </a:r>
            <a:r>
              <a:rPr lang="th-TH" sz="1600" dirty="0"/>
              <a:t>ตัวแปรย่อยในตัวแปร </a:t>
            </a:r>
            <a:r>
              <a:rPr lang="en-US" sz="1600" dirty="0"/>
              <a:t>core </a:t>
            </a:r>
            <a:r>
              <a:rPr lang="th-TH" sz="1600" dirty="0"/>
              <a:t>ที่เก็บค่าเงินคงเหลือรายงวด(</a:t>
            </a:r>
            <a:r>
              <a:rPr lang="en-US" sz="1600" dirty="0" err="1"/>
              <a:t>i</a:t>
            </a:r>
            <a:r>
              <a:rPr lang="th-TH" sz="1600" dirty="0"/>
              <a:t>)</a:t>
            </a:r>
            <a:r>
              <a:rPr lang="en-US" sz="1600" dirty="0"/>
              <a:t> </a:t>
            </a:r>
            <a:endParaRPr lang="th-TH" sz="1600" dirty="0"/>
          </a:p>
        </p:txBody>
      </p: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xmlns="" id="{7943EA83-496C-4FAA-9C54-213DAC35063B}"/>
              </a:ext>
            </a:extLst>
          </p:cNvPr>
          <p:cNvCxnSpPr>
            <a:cxnSpLocks/>
          </p:cNvCxnSpPr>
          <p:nvPr/>
        </p:nvCxnSpPr>
        <p:spPr>
          <a:xfrm flipH="1" flipV="1">
            <a:off x="4144336" y="5594127"/>
            <a:ext cx="182388" cy="16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491339E1-F515-47B0-AF95-3DBAF398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9436"/>
            <a:ext cx="10131425" cy="1456267"/>
          </a:xfrm>
        </p:spPr>
        <p:txBody>
          <a:bodyPr/>
          <a:lstStyle/>
          <a:p>
            <a:r>
              <a:rPr lang="th-TH" cap="none" dirty="0">
                <a:ln w="0"/>
                <a:solidFill>
                  <a:schemeClr val="tx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พื้นฐานปัจจัยในการสร้างโปรแกรม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2D6F3144-2883-46E0-870F-7423C282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07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บุคคลผู้ใช้</a:t>
            </a: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โปรแกรม </a:t>
            </a: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ผู้กู้เงิน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เพื่อที่จะสามารถกำหนดตารางรายรับรายจ่ายของตัวเอง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ผู้ปล่อยเงินกู้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เพื่อที่จะสามารถจัดเก็บข้อมูลของผู้จ่ายได้ เป็นหลักฐานทางการเงิน</a:t>
            </a:r>
          </a:p>
          <a:p>
            <a:pPr marL="0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 </a:t>
            </a: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put  </a:t>
            </a: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เงินต้น(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Principal money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 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เงินจ่ายตามงวด(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Payment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-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วันแรกที่จ่ายและวันล่าสุดที่จ่าย(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Date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pPr marL="0" indent="0">
              <a:buNone/>
            </a:pP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-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เปอร์เซ็นต์ดอกเบี้ย(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%Interest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Out </a:t>
            </a: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put  </a:t>
            </a: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     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ดอกเบี้ย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รายงวด และ ดอกเบี้ยรวม (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Interest and Total Interest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pPr marL="0" indent="0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      -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หนี้ (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Dept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) หรือเงินคงเหลือ</a:t>
            </a:r>
          </a:p>
          <a:p>
            <a:pPr marL="0" indent="0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      -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จำนวนวันระหว่างชำระงวด (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Previously Paid Date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– Last Paid Date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4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FDF236D8-8DDD-4CD4-9074-CF79620C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55" y="180304"/>
            <a:ext cx="10515600" cy="1325563"/>
          </a:xfrm>
        </p:spPr>
        <p:txBody>
          <a:bodyPr>
            <a:normAutofit/>
          </a:bodyPr>
          <a:lstStyle/>
          <a:p>
            <a:r>
              <a:rPr lang="th-TH" sz="4800" cap="none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FreesiaUPC" panose="020B0604020202020204" pitchFamily="34" charset="-34"/>
                <a:cs typeface="FreesiaUPC" panose="020B0604020202020204" pitchFamily="34" charset="-34"/>
              </a:rPr>
              <a:t>ฟังก์ชัน</a:t>
            </a:r>
            <a:endParaRPr lang="th-TH" sz="4800" cap="none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xmlns="" id="{104B9466-39DB-4B37-AAC3-FA7450433AD7}"/>
              </a:ext>
            </a:extLst>
          </p:cNvPr>
          <p:cNvSpPr txBox="1"/>
          <p:nvPr/>
        </p:nvSpPr>
        <p:spPr>
          <a:xfrm>
            <a:off x="5526614" y="1459936"/>
            <a:ext cx="66653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Angsana New"/>
            </a:endParaRPr>
          </a:p>
          <a:p>
            <a:r>
              <a:rPr lang="en-US" sz="2400" b="1" dirty="0" smtClean="0">
                <a:latin typeface="Angsana New"/>
              </a:rPr>
              <a:t>-</a:t>
            </a:r>
            <a:r>
              <a:rPr lang="en-US" sz="2400" b="1" dirty="0" err="1" smtClean="0">
                <a:latin typeface="Angsana New"/>
              </a:rPr>
              <a:t>totaldate</a:t>
            </a:r>
            <a:r>
              <a:rPr lang="en-US" sz="2400" dirty="0" smtClean="0">
                <a:latin typeface="Angsana New"/>
              </a:rPr>
              <a:t> </a:t>
            </a:r>
            <a:r>
              <a:rPr lang="th-TH" sz="2400" dirty="0">
                <a:latin typeface="Angsana New"/>
              </a:rPr>
              <a:t>ฟังก์ชันคำนวณวัน</a:t>
            </a:r>
            <a:r>
              <a:rPr lang="th-TH" sz="2400" dirty="0" smtClean="0">
                <a:latin typeface="Angsana New"/>
              </a:rPr>
              <a:t>ระหว่างงวด</a:t>
            </a:r>
            <a:endParaRPr lang="en-US" sz="2400" dirty="0" smtClean="0">
              <a:latin typeface="Angsana New"/>
            </a:endParaRPr>
          </a:p>
          <a:p>
            <a:r>
              <a:rPr lang="en-US" sz="2400" dirty="0" smtClean="0">
                <a:latin typeface="Angsana New"/>
              </a:rPr>
              <a:t>-</a:t>
            </a:r>
            <a:r>
              <a:rPr lang="en-US" sz="2400" b="1" dirty="0" smtClean="0">
                <a:latin typeface="Angsana New"/>
              </a:rPr>
              <a:t>Interest</a:t>
            </a:r>
            <a:r>
              <a:rPr lang="en-US" sz="2400" dirty="0" smtClean="0">
                <a:latin typeface="Angsana New"/>
              </a:rPr>
              <a:t> </a:t>
            </a:r>
            <a:r>
              <a:rPr lang="th-TH" sz="2400" dirty="0">
                <a:latin typeface="Angsana New"/>
              </a:rPr>
              <a:t>ฟังก์ชันคำนวณดอกเบี้ยแต่ละงวด</a:t>
            </a:r>
            <a:endParaRPr lang="en-US" sz="2400" dirty="0">
              <a:latin typeface="Angsana New"/>
            </a:endParaRPr>
          </a:p>
          <a:p>
            <a:r>
              <a:rPr lang="en-US" sz="2400" b="1" dirty="0" smtClean="0">
                <a:latin typeface="Angsana New"/>
              </a:rPr>
              <a:t>-</a:t>
            </a:r>
            <a:r>
              <a:rPr lang="en-US" sz="2400" b="1" dirty="0" err="1" smtClean="0">
                <a:latin typeface="Angsana New"/>
              </a:rPr>
              <a:t>totaldept</a:t>
            </a:r>
            <a:r>
              <a:rPr lang="en-US" sz="2400" dirty="0" smtClean="0">
                <a:latin typeface="Angsana New"/>
              </a:rPr>
              <a:t> </a:t>
            </a:r>
            <a:r>
              <a:rPr lang="th-TH" sz="2400" dirty="0">
                <a:latin typeface="Angsana New"/>
              </a:rPr>
              <a:t>ฟังก์ชัน</a:t>
            </a:r>
            <a:r>
              <a:rPr lang="th-TH" sz="2400" dirty="0" smtClean="0">
                <a:latin typeface="Angsana New"/>
              </a:rPr>
              <a:t>คำนวณเหนี้คงเหลือ</a:t>
            </a:r>
            <a:r>
              <a:rPr lang="th-TH" sz="2400" dirty="0">
                <a:latin typeface="Angsana New"/>
              </a:rPr>
              <a:t>แต่ละ</a:t>
            </a:r>
            <a:r>
              <a:rPr lang="th-TH" sz="2400" dirty="0" smtClean="0">
                <a:latin typeface="Angsana New"/>
              </a:rPr>
              <a:t>งวด</a:t>
            </a:r>
          </a:p>
          <a:p>
            <a:r>
              <a:rPr lang="th-TH" sz="2400" dirty="0" smtClean="0">
                <a:latin typeface="Angsana New"/>
              </a:rPr>
              <a:t>-</a:t>
            </a:r>
            <a:r>
              <a:rPr lang="en-US" sz="2400" b="1" dirty="0" err="1" smtClean="0">
                <a:latin typeface="Angsana New"/>
              </a:rPr>
              <a:t>errordate</a:t>
            </a:r>
            <a:r>
              <a:rPr lang="en-US" sz="2400" dirty="0" smtClean="0">
                <a:latin typeface="Angsana New"/>
              </a:rPr>
              <a:t> </a:t>
            </a:r>
            <a:r>
              <a:rPr lang="th-TH" sz="2400" dirty="0" smtClean="0">
                <a:latin typeface="Angsana New"/>
              </a:rPr>
              <a:t>ฟังก์ชันตรวจสอบ </a:t>
            </a:r>
            <a:r>
              <a:rPr lang="en-US" sz="2400" dirty="0" smtClean="0">
                <a:latin typeface="Angsana New"/>
              </a:rPr>
              <a:t>error</a:t>
            </a:r>
            <a:r>
              <a:rPr lang="th-TH" sz="2400" dirty="0" smtClean="0">
                <a:latin typeface="Angsana New"/>
              </a:rPr>
              <a:t> ในการใส่ค่า</a:t>
            </a:r>
            <a:r>
              <a:rPr lang="en-US" sz="2400" dirty="0" smtClean="0">
                <a:latin typeface="Angsana New"/>
              </a:rPr>
              <a:t> date1[3] date2[3]</a:t>
            </a:r>
            <a:endParaRPr lang="th-TH" sz="2400" dirty="0" smtClean="0">
              <a:latin typeface="Angsana New"/>
            </a:endParaRPr>
          </a:p>
          <a:p>
            <a:r>
              <a:rPr lang="th-TH" sz="2400" dirty="0" smtClean="0">
                <a:latin typeface="Angsana New"/>
              </a:rPr>
              <a:t>-</a:t>
            </a:r>
            <a:r>
              <a:rPr lang="en-US" sz="2400" b="1" dirty="0" smtClean="0">
                <a:latin typeface="Angsana New"/>
              </a:rPr>
              <a:t>display</a:t>
            </a:r>
            <a:r>
              <a:rPr lang="en-US" sz="2400" dirty="0" smtClean="0">
                <a:latin typeface="Angsana New"/>
              </a:rPr>
              <a:t> </a:t>
            </a:r>
            <a:r>
              <a:rPr lang="th-TH" sz="2400" dirty="0" smtClean="0">
                <a:latin typeface="Angsana New"/>
              </a:rPr>
              <a:t>ฟังก์ชันเมนู</a:t>
            </a:r>
            <a:r>
              <a:rPr lang="en-US" sz="2400" dirty="0" smtClean="0">
                <a:latin typeface="Angsana New"/>
              </a:rPr>
              <a:t>[</a:t>
            </a:r>
            <a:r>
              <a:rPr lang="th-TH" sz="2400" dirty="0" smtClean="0">
                <a:latin typeface="Angsana New"/>
              </a:rPr>
              <a:t>แสดงหน้าต่างเมนู</a:t>
            </a:r>
            <a:r>
              <a:rPr lang="en-US" sz="2400" dirty="0" smtClean="0">
                <a:latin typeface="Angsana New"/>
              </a:rPr>
              <a:t>]</a:t>
            </a:r>
            <a:endParaRPr lang="th-TH" sz="2400" dirty="0" smtClean="0">
              <a:latin typeface="Angsana New"/>
            </a:endParaRPr>
          </a:p>
          <a:p>
            <a:r>
              <a:rPr lang="th-TH" sz="2400" dirty="0" smtClean="0">
                <a:latin typeface="Angsana New"/>
              </a:rPr>
              <a:t>-</a:t>
            </a:r>
            <a:r>
              <a:rPr lang="en-US" sz="2400" b="1" dirty="0" err="1" smtClean="0">
                <a:latin typeface="Angsana New"/>
              </a:rPr>
              <a:t>inputdata</a:t>
            </a:r>
            <a:r>
              <a:rPr lang="en-US" sz="2400" dirty="0">
                <a:latin typeface="Angsana New"/>
              </a:rPr>
              <a:t> </a:t>
            </a:r>
            <a:r>
              <a:rPr lang="th-TH" sz="2400" dirty="0" smtClean="0">
                <a:latin typeface="Angsana New"/>
              </a:rPr>
              <a:t>ฟังก์ชันเพิ่มข้อมูล</a:t>
            </a:r>
            <a:endParaRPr lang="en-US" sz="2400" dirty="0">
              <a:latin typeface="Angsana New"/>
            </a:endParaRPr>
          </a:p>
          <a:p>
            <a:r>
              <a:rPr lang="th-TH" sz="2400" dirty="0" smtClean="0">
                <a:latin typeface="Angsana New"/>
              </a:rPr>
              <a:t>-</a:t>
            </a:r>
            <a:r>
              <a:rPr lang="en-US" sz="2400" b="1" dirty="0" smtClean="0">
                <a:latin typeface="Angsana New"/>
              </a:rPr>
              <a:t>showing</a:t>
            </a:r>
            <a:r>
              <a:rPr lang="en-US" sz="2400" dirty="0" smtClean="0">
                <a:latin typeface="Angsana New"/>
              </a:rPr>
              <a:t> </a:t>
            </a:r>
            <a:r>
              <a:rPr lang="th-TH" sz="2400" dirty="0" smtClean="0">
                <a:latin typeface="Angsana New"/>
              </a:rPr>
              <a:t>ฟังก์ชันแสดงข้อมูลทั้งหมดใน </a:t>
            </a:r>
            <a:r>
              <a:rPr lang="en-US" sz="2400" dirty="0" smtClean="0">
                <a:latin typeface="Angsana New"/>
              </a:rPr>
              <a:t>core</a:t>
            </a:r>
            <a:endParaRPr lang="th-TH" sz="2400" dirty="0" smtClean="0">
              <a:latin typeface="Angsana New"/>
            </a:endParaRPr>
          </a:p>
          <a:p>
            <a:r>
              <a:rPr lang="th-TH" sz="2400" dirty="0" smtClean="0">
                <a:latin typeface="Angsana New"/>
              </a:rPr>
              <a:t>-</a:t>
            </a:r>
            <a:r>
              <a:rPr lang="en-US" sz="2400" b="1" dirty="0" err="1" smtClean="0">
                <a:latin typeface="Angsana New"/>
              </a:rPr>
              <a:t>savedata</a:t>
            </a:r>
            <a:r>
              <a:rPr lang="en-US" sz="2400" dirty="0" smtClean="0">
                <a:latin typeface="Angsana New"/>
              </a:rPr>
              <a:t> </a:t>
            </a:r>
            <a:r>
              <a:rPr lang="th-TH" sz="2400" dirty="0" smtClean="0">
                <a:latin typeface="Angsana New"/>
              </a:rPr>
              <a:t>ฟังก์ชันบันทึกข้อมูลเก็บไว้ในแฟ้ม </a:t>
            </a:r>
            <a:r>
              <a:rPr lang="en-US" sz="2400" dirty="0" smtClean="0">
                <a:latin typeface="Angsana New"/>
              </a:rPr>
              <a:t>table</a:t>
            </a:r>
            <a:endParaRPr lang="th-TH" sz="2400" dirty="0" smtClean="0">
              <a:latin typeface="Angsana New"/>
            </a:endParaRPr>
          </a:p>
          <a:p>
            <a:r>
              <a:rPr lang="th-TH" sz="2400" dirty="0" smtClean="0">
                <a:latin typeface="Angsana New"/>
              </a:rPr>
              <a:t>-</a:t>
            </a:r>
            <a:r>
              <a:rPr lang="en-US" sz="2400" dirty="0" err="1" smtClean="0">
                <a:latin typeface="Angsana New"/>
              </a:rPr>
              <a:t>l</a:t>
            </a:r>
            <a:r>
              <a:rPr lang="en-US" sz="2400" b="1" dirty="0" err="1" smtClean="0">
                <a:latin typeface="Angsana New"/>
              </a:rPr>
              <a:t>oaddata</a:t>
            </a:r>
            <a:r>
              <a:rPr lang="en-US" sz="2400" dirty="0" smtClean="0">
                <a:latin typeface="Angsana New"/>
              </a:rPr>
              <a:t> </a:t>
            </a:r>
            <a:r>
              <a:rPr lang="th-TH" sz="2400" dirty="0" smtClean="0">
                <a:latin typeface="Angsana New"/>
              </a:rPr>
              <a:t>ฟังก์ชันโหลดข้อมูลที่เก็บไว้ในแฟ้ม</a:t>
            </a:r>
            <a:r>
              <a:rPr lang="en-US" sz="2400" dirty="0" smtClean="0">
                <a:latin typeface="Angsana New"/>
              </a:rPr>
              <a:t> table</a:t>
            </a:r>
            <a:endParaRPr lang="th-TH" sz="2400" dirty="0" smtClean="0">
              <a:latin typeface="Angsana New"/>
            </a:endParaRPr>
          </a:p>
          <a:p>
            <a:r>
              <a:rPr lang="th-TH" sz="2400" dirty="0" smtClean="0">
                <a:latin typeface="Angsana New"/>
              </a:rPr>
              <a:t>-</a:t>
            </a:r>
            <a:r>
              <a:rPr lang="en-US" sz="2400" b="1" dirty="0" err="1" smtClean="0">
                <a:latin typeface="Angsana New"/>
              </a:rPr>
              <a:t>planing</a:t>
            </a:r>
            <a:r>
              <a:rPr lang="en-US" sz="2400" dirty="0" smtClean="0">
                <a:latin typeface="Angsana New"/>
              </a:rPr>
              <a:t>  </a:t>
            </a:r>
            <a:r>
              <a:rPr lang="th-TH" sz="2400" dirty="0" smtClean="0">
                <a:latin typeface="Angsana New"/>
              </a:rPr>
              <a:t>ฟังก์ชันหารายจ่ายต่องวดหรือหาจำนวนงวดทั้งหมด</a:t>
            </a:r>
            <a:endParaRPr lang="en-US" sz="2400" dirty="0" smtClean="0">
              <a:latin typeface="Angsana New"/>
            </a:endParaRPr>
          </a:p>
          <a:p>
            <a:r>
              <a:rPr lang="en-US" sz="2400" dirty="0" smtClean="0">
                <a:latin typeface="Angsana New"/>
              </a:rPr>
              <a:t>-</a:t>
            </a:r>
            <a:r>
              <a:rPr lang="en-US" sz="2400" b="1" dirty="0" smtClean="0">
                <a:latin typeface="Angsana New"/>
              </a:rPr>
              <a:t>closing</a:t>
            </a:r>
            <a:r>
              <a:rPr lang="en-US" sz="2400" dirty="0" smtClean="0">
                <a:latin typeface="Angsana New"/>
              </a:rPr>
              <a:t> </a:t>
            </a:r>
            <a:r>
              <a:rPr lang="th-TH" sz="2400" dirty="0" smtClean="0">
                <a:latin typeface="Angsana New"/>
              </a:rPr>
              <a:t>ฟังก์ชันปิดโปรแกรม</a:t>
            </a:r>
          </a:p>
          <a:p>
            <a:endParaRPr lang="th-TH" sz="2400" dirty="0" smtClean="0">
              <a:latin typeface="Angsana New"/>
            </a:endParaRPr>
          </a:p>
          <a:p>
            <a:endParaRPr lang="th-TH" sz="2400" dirty="0">
              <a:latin typeface="Angsana New"/>
            </a:endParaRPr>
          </a:p>
          <a:p>
            <a:endParaRPr lang="th-TH" sz="2400" b="1" dirty="0">
              <a:latin typeface="Angsana New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5" y="1699742"/>
            <a:ext cx="4052346" cy="4108629"/>
          </a:xfrm>
        </p:spPr>
      </p:pic>
    </p:spTree>
    <p:extLst>
      <p:ext uri="{BB962C8B-B14F-4D97-AF65-F5344CB8AC3E}">
        <p14:creationId xmlns:p14="http://schemas.microsoft.com/office/powerpoint/2010/main" val="11874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xmlns="" id="{BCA11A84-A61A-4FCC-8CAF-7DAAE7EB06F7}"/>
              </a:ext>
            </a:extLst>
          </p:cNvPr>
          <p:cNvSpPr txBox="1"/>
          <p:nvPr/>
        </p:nvSpPr>
        <p:spPr>
          <a:xfrm>
            <a:off x="8662507" y="303896"/>
            <a:ext cx="291075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แฟ้มข้อมูล 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Table.txt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จัดเก็บ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 ลำดับงวด(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เงินต้น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core[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]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T,core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[i-1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]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dept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วันที่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ชำระเงินงวด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ก่อน</a:t>
            </a: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date1[0], date1[1], date1[2]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ล่าสุด 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date2[0], date2[1], date2[2]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)                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จำนวน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วันระหว่างชำระแต่ละงวด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core[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].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total_date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จำนวน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เงินที่จ่ายแต่ละงวด 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core[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].P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จำนวนดอกเบี้ยแต่ละงวด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core[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]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inter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เงินคงเหลือ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แต่ละ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งวด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core[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].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dept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</a:p>
        </p:txBody>
      </p:sp>
      <p:pic>
        <p:nvPicPr>
          <p:cNvPr id="2050" name="Picture 2" descr="https://scontent.fbkk12-1.fna.fbcdn.net/v/t1.15752-9/31195574_1894333087257384_6665424373035302912_n.png?_nc_cat=0&amp;oh=a90a410d2a46e7895fa507f02a24dc21&amp;oe=5B56EFE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48" y="2360645"/>
            <a:ext cx="50482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838647" y="1639756"/>
            <a:ext cx="1520890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00512" y="1716832"/>
            <a:ext cx="503853" cy="128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70722" y="3181607"/>
            <a:ext cx="4198775" cy="1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9832" y="1258925"/>
            <a:ext cx="25002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800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ค่าแสดงประเภทดอกเบี้ย</a:t>
            </a:r>
            <a:endParaRPr lang="th-TH" sz="1800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1555" y="2642998"/>
            <a:ext cx="172616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dirty="0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ค่าแสดงตัวเลือก </a:t>
            </a:r>
            <a:r>
              <a:rPr lang="en-US" sz="1600" dirty="0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Total month </a:t>
            </a:r>
            <a:r>
              <a:rPr lang="th-TH" sz="1600" dirty="0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1600" dirty="0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Payment/month </a:t>
            </a:r>
            <a:r>
              <a:rPr lang="th-TH" sz="1600" dirty="0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ในฟังก์ชัน </a:t>
            </a:r>
            <a:r>
              <a:rPr lang="en-US" sz="1600" dirty="0" err="1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Planing</a:t>
            </a:r>
            <a:endParaRPr lang="th-TH" sz="1600" dirty="0" smtClean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9537" y="1242842"/>
            <a:ext cx="12521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800" dirty="0" smtClean="0">
                <a:solidFill>
                  <a:srgbClr val="92D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ค่าดอกเบี้ย</a:t>
            </a:r>
            <a:endParaRPr lang="th-TH" sz="1800" dirty="0">
              <a:solidFill>
                <a:srgbClr val="92D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764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Autofit/>
          </a:bodyPr>
          <a:lstStyle/>
          <a:p>
            <a:r>
              <a:rPr lang="th-TH" sz="6600" cap="none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Gigi" panose="04040504061007020D02" pitchFamily="82" charset="0"/>
              </a:rPr>
              <a:t>ตัวแปร</a:t>
            </a:r>
            <a:endParaRPr lang="th-TH" sz="6600" cap="none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Gigi" panose="04040504061007020D02" pitchFamily="82" charset="0"/>
            </a:endParaRPr>
          </a:p>
        </p:txBody>
      </p:sp>
      <p:pic>
        <p:nvPicPr>
          <p:cNvPr id="1026" name="Picture 2" descr="https://scontent.fbkk12-1.fna.fbcdn.net/v/t1.15752-9/31224226_1894332447257448_7437493775837954048_n.png?_nc_cat=0&amp;oh=c817d7da613f238f33eee96760882ab7&amp;oe=5B5319C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8268"/>
            <a:ext cx="4895364" cy="335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64817" y="1392378"/>
            <a:ext cx="5627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ngsana New" panose="02020603050405020304" pitchFamily="18" charset="-34"/>
              </a:rPr>
              <a:t>ch</a:t>
            </a:r>
            <a:r>
              <a:rPr lang="en-US" sz="2400" b="1" dirty="0" smtClean="0">
                <a:latin typeface="Angsana New" panose="02020603050405020304" pitchFamily="18" charset="-34"/>
              </a:rPr>
              <a:t>  </a:t>
            </a:r>
            <a:r>
              <a:rPr lang="th-TH" sz="2400" b="1" dirty="0" smtClean="0">
                <a:latin typeface="Angsana New" panose="02020603050405020304" pitchFamily="18" charset="-34"/>
              </a:rPr>
              <a:t>  </a:t>
            </a:r>
            <a:r>
              <a:rPr lang="en-US" sz="2400" b="1" dirty="0" smtClean="0">
                <a:latin typeface="Angsana New" panose="02020603050405020304" pitchFamily="18" charset="-34"/>
              </a:rPr>
              <a:t>		</a:t>
            </a:r>
            <a:r>
              <a:rPr lang="th-TH" sz="2400" b="1" dirty="0">
                <a:latin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</a:rPr>
              <a:t>เก็บค่าตัวเลือกเมนู</a:t>
            </a:r>
            <a:endParaRPr lang="en-US" sz="2400" dirty="0">
              <a:latin typeface="Angsana New" panose="02020603050405020304" pitchFamily="18" charset="-34"/>
            </a:endParaRPr>
          </a:p>
          <a:p>
            <a:r>
              <a:rPr lang="en-US" sz="2400" b="1" dirty="0" err="1" smtClean="0">
                <a:latin typeface="Angsana New" panose="02020603050405020304" pitchFamily="18" charset="-34"/>
              </a:rPr>
              <a:t>i</a:t>
            </a:r>
            <a:r>
              <a:rPr lang="th-TH" sz="2400" b="1" dirty="0" smtClean="0">
                <a:latin typeface="Angsana New" panose="02020603050405020304" pitchFamily="18" charset="-34"/>
              </a:rPr>
              <a:t>  </a:t>
            </a:r>
            <a:r>
              <a:rPr lang="th-TH" sz="2400" dirty="0" smtClean="0">
                <a:latin typeface="Angsana New" panose="02020603050405020304" pitchFamily="18" charset="-34"/>
              </a:rPr>
              <a:t>  </a:t>
            </a:r>
            <a:r>
              <a:rPr lang="en-US" sz="2400" dirty="0" smtClean="0">
                <a:latin typeface="Angsana New" panose="02020603050405020304" pitchFamily="18" charset="-34"/>
              </a:rPr>
              <a:t>			 </a:t>
            </a:r>
            <a:r>
              <a:rPr lang="th-TH" sz="2400" dirty="0" smtClean="0">
                <a:latin typeface="Angsana New" panose="02020603050405020304" pitchFamily="18" charset="-34"/>
              </a:rPr>
              <a:t>ลำดับงวด</a:t>
            </a:r>
          </a:p>
          <a:p>
            <a:r>
              <a:rPr lang="en-US" sz="2400" b="1" dirty="0" smtClean="0">
                <a:latin typeface="Angsana New" panose="02020603050405020304" pitchFamily="18" charset="-34"/>
              </a:rPr>
              <a:t>choice </a:t>
            </a:r>
            <a:r>
              <a:rPr lang="th-TH" sz="2400" dirty="0" smtClean="0">
                <a:latin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</a:rPr>
              <a:t>	 เก็บค่าตัวเลือกทำต่อไปหรือไม่</a:t>
            </a:r>
          </a:p>
          <a:p>
            <a:r>
              <a:rPr lang="en-US" sz="2400" b="1" dirty="0" err="1" smtClean="0">
                <a:latin typeface="Angsana New" panose="02020603050405020304" pitchFamily="18" charset="-34"/>
              </a:rPr>
              <a:t>Zh</a:t>
            </a:r>
            <a:r>
              <a:rPr lang="en-US" sz="2400" b="1" dirty="0" smtClean="0">
                <a:latin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</a:rPr>
              <a:t>			</a:t>
            </a:r>
            <a:r>
              <a:rPr lang="th-TH" sz="2400" dirty="0" smtClean="0">
                <a:latin typeface="Angsana New" panose="02020603050405020304" pitchFamily="18" charset="-34"/>
              </a:rPr>
              <a:t> ประเภทดอกเบี้ย</a:t>
            </a:r>
          </a:p>
          <a:p>
            <a:r>
              <a:rPr lang="en-US" sz="2400" b="1" dirty="0" err="1" smtClean="0">
                <a:latin typeface="Angsana New" panose="02020603050405020304" pitchFamily="18" charset="-34"/>
              </a:rPr>
              <a:t>Xh</a:t>
            </a:r>
            <a:r>
              <a:rPr lang="th-TH" sz="2400" dirty="0" smtClean="0">
                <a:latin typeface="Angsana New" panose="02020603050405020304" pitchFamily="18" charset="-34"/>
              </a:rPr>
              <a:t>   </a:t>
            </a:r>
            <a:r>
              <a:rPr lang="en-US" sz="2400" dirty="0" smtClean="0">
                <a:latin typeface="Angsana New" panose="02020603050405020304" pitchFamily="18" charset="-34"/>
              </a:rPr>
              <a:t>		</a:t>
            </a:r>
            <a:r>
              <a:rPr lang="th-TH" sz="2400" dirty="0" smtClean="0">
                <a:latin typeface="Angsana New" panose="02020603050405020304" pitchFamily="18" charset="-34"/>
              </a:rPr>
              <a:t> ตัวเลือกในฟังก์ชัน</a:t>
            </a:r>
            <a:r>
              <a:rPr lang="en-US" sz="2400" dirty="0" smtClean="0">
                <a:latin typeface="Angsana New" panose="02020603050405020304" pitchFamily="18" charset="-34"/>
              </a:rPr>
              <a:t> </a:t>
            </a:r>
            <a:r>
              <a:rPr lang="en-US" sz="2400" dirty="0" err="1" smtClean="0">
                <a:latin typeface="Angsana New" panose="02020603050405020304" pitchFamily="18" charset="-34"/>
              </a:rPr>
              <a:t>planing</a:t>
            </a:r>
            <a:endParaRPr lang="en-US" sz="2400" dirty="0" smtClean="0">
              <a:latin typeface="Angsana New" panose="02020603050405020304" pitchFamily="18" charset="-34"/>
            </a:endParaRPr>
          </a:p>
          <a:p>
            <a:r>
              <a:rPr lang="en-US" sz="2400" b="1" dirty="0" err="1" smtClean="0">
                <a:latin typeface="Angsana New" panose="02020603050405020304" pitchFamily="18" charset="-34"/>
              </a:rPr>
              <a:t>total_p</a:t>
            </a:r>
            <a:r>
              <a:rPr lang="en-US" sz="2400" b="1" dirty="0" smtClean="0">
                <a:latin typeface="Angsana New" panose="02020603050405020304" pitchFamily="18" charset="-34"/>
              </a:rPr>
              <a:t>=0 </a:t>
            </a:r>
            <a:r>
              <a:rPr lang="th-TH" sz="2400" dirty="0" smtClean="0">
                <a:latin typeface="Angsana New" panose="02020603050405020304" pitchFamily="18" charset="-34"/>
              </a:rPr>
              <a:t>  </a:t>
            </a:r>
            <a:r>
              <a:rPr lang="en-US" sz="2400" dirty="0" smtClean="0">
                <a:latin typeface="Angsana New" panose="02020603050405020304" pitchFamily="18" charset="-34"/>
              </a:rPr>
              <a:t>	 </a:t>
            </a:r>
            <a:r>
              <a:rPr lang="th-TH" sz="2400" dirty="0" smtClean="0">
                <a:latin typeface="Angsana New" panose="02020603050405020304" pitchFamily="18" charset="-34"/>
              </a:rPr>
              <a:t>เก็บจำนวนเงินที่จ่ายทั้งหมด</a:t>
            </a:r>
          </a:p>
          <a:p>
            <a:r>
              <a:rPr lang="en-US" sz="2400" b="1" dirty="0" err="1" smtClean="0">
                <a:latin typeface="Angsana New" panose="02020603050405020304" pitchFamily="18" charset="-34"/>
              </a:rPr>
              <a:t>Total_inter</a:t>
            </a:r>
            <a:r>
              <a:rPr lang="en-US" sz="2400" b="1" dirty="0" smtClean="0">
                <a:latin typeface="Angsana New" panose="02020603050405020304" pitchFamily="18" charset="-34"/>
              </a:rPr>
              <a:t>=0</a:t>
            </a:r>
            <a:r>
              <a:rPr lang="en-US" sz="2400" dirty="0" smtClean="0">
                <a:latin typeface="Angsana New" panose="02020603050405020304" pitchFamily="18" charset="-34"/>
              </a:rPr>
              <a:t>   </a:t>
            </a:r>
            <a:r>
              <a:rPr lang="th-TH" sz="2400" dirty="0" smtClean="0">
                <a:latin typeface="Angsana New" panose="02020603050405020304" pitchFamily="18" charset="-34"/>
              </a:rPr>
              <a:t>เก็บจำนวนดอกเบี้ยทั้งหมด</a:t>
            </a:r>
          </a:p>
          <a:p>
            <a:r>
              <a:rPr lang="en-US" sz="2400" b="1" dirty="0" smtClean="0">
                <a:latin typeface="Angsana New" panose="02020603050405020304" pitchFamily="18" charset="-34"/>
              </a:rPr>
              <a:t>D </a:t>
            </a:r>
            <a:r>
              <a:rPr lang="th-TH" sz="2400" b="1" dirty="0" smtClean="0">
                <a:latin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</a:rPr>
              <a:t>  </a:t>
            </a:r>
            <a:r>
              <a:rPr lang="en-US" sz="2400" dirty="0" smtClean="0">
                <a:latin typeface="Angsana New" panose="02020603050405020304" pitchFamily="18" charset="-34"/>
              </a:rPr>
              <a:t>			 </a:t>
            </a:r>
            <a:r>
              <a:rPr lang="th-TH" sz="2400" dirty="0" smtClean="0">
                <a:latin typeface="Angsana New" panose="02020603050405020304" pitchFamily="18" charset="-34"/>
              </a:rPr>
              <a:t>   </a:t>
            </a:r>
            <a:r>
              <a:rPr lang="th-TH" sz="2400" dirty="0" err="1" smtClean="0">
                <a:latin typeface="Angsana New" panose="02020603050405020304" pitchFamily="18" charset="-34"/>
              </a:rPr>
              <a:t>เปอร์</a:t>
            </a:r>
            <a:r>
              <a:rPr lang="th-TH" sz="2400" dirty="0" smtClean="0">
                <a:latin typeface="Angsana New" panose="02020603050405020304" pitchFamily="18" charset="-34"/>
              </a:rPr>
              <a:t>เซ็นดอกเบี้ยต่อปี</a:t>
            </a:r>
          </a:p>
          <a:p>
            <a:r>
              <a:rPr lang="en-US" sz="2400" b="1" dirty="0" smtClean="0">
                <a:latin typeface="Angsana New" panose="02020603050405020304" pitchFamily="18" charset="-34"/>
              </a:rPr>
              <a:t>filename[20]</a:t>
            </a:r>
            <a:r>
              <a:rPr lang="en-US" sz="2400" dirty="0" smtClean="0">
                <a:latin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</a:rPr>
              <a:t>  </a:t>
            </a:r>
            <a:r>
              <a:rPr lang="en-US" sz="2400" dirty="0" smtClean="0">
                <a:latin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</a:rPr>
              <a:t>ชื่อไฟล์ที่ต้องการจะเซฟหรือโหลด</a:t>
            </a:r>
          </a:p>
          <a:p>
            <a:r>
              <a:rPr lang="en-US" sz="2400" b="1" dirty="0" smtClean="0">
                <a:latin typeface="Angsana New" panose="02020603050405020304" pitchFamily="18" charset="-34"/>
              </a:rPr>
              <a:t>op</a:t>
            </a:r>
            <a:r>
              <a:rPr lang="th-TH" sz="2400" dirty="0" smtClean="0">
                <a:latin typeface="Angsana New" panose="02020603050405020304" pitchFamily="18" charset="-34"/>
              </a:rPr>
              <a:t>     </a:t>
            </a:r>
            <a:r>
              <a:rPr lang="en-US" sz="2400" dirty="0" smtClean="0">
                <a:latin typeface="Angsana New" panose="02020603050405020304" pitchFamily="18" charset="-34"/>
              </a:rPr>
              <a:t>		 </a:t>
            </a:r>
            <a:r>
              <a:rPr lang="th-TH" sz="2400" dirty="0" smtClean="0">
                <a:latin typeface="Angsana New" panose="02020603050405020304" pitchFamily="18" charset="-34"/>
              </a:rPr>
              <a:t>ตัวแปรที่ใช้ในการโหลดข้อมูล</a:t>
            </a:r>
          </a:p>
          <a:p>
            <a:r>
              <a:rPr lang="en-US" sz="2400" b="1" dirty="0" smtClean="0">
                <a:latin typeface="Angsana New" panose="02020603050405020304" pitchFamily="18" charset="-34"/>
              </a:rPr>
              <a:t>month</a:t>
            </a:r>
            <a:r>
              <a:rPr lang="th-TH" sz="2400" b="1" dirty="0" smtClean="0">
                <a:latin typeface="Angsana New" panose="02020603050405020304" pitchFamily="18" charset="-34"/>
              </a:rPr>
              <a:t>    </a:t>
            </a:r>
            <a:r>
              <a:rPr lang="th-TH" sz="2400" b="1" dirty="0">
                <a:latin typeface="Angsana New" panose="02020603050405020304" pitchFamily="18" charset="-34"/>
              </a:rPr>
              <a:t>	 </a:t>
            </a:r>
            <a:r>
              <a:rPr lang="th-TH" sz="2400" dirty="0" smtClean="0">
                <a:latin typeface="Angsana New" panose="02020603050405020304" pitchFamily="18" charset="-34"/>
              </a:rPr>
              <a:t>จำนวนงวดที่ต้องการในฟังก์ชัน </a:t>
            </a:r>
            <a:r>
              <a:rPr lang="en-US" sz="2400" dirty="0" smtClean="0">
                <a:latin typeface="Angsana New" panose="02020603050405020304" pitchFamily="18" charset="-34"/>
              </a:rPr>
              <a:t>planning</a:t>
            </a:r>
          </a:p>
          <a:p>
            <a:r>
              <a:rPr lang="en-US" sz="2400" b="1" dirty="0" smtClean="0">
                <a:latin typeface="Angsana New" panose="02020603050405020304" pitchFamily="18" charset="-34"/>
              </a:rPr>
              <a:t>n[12] </a:t>
            </a:r>
            <a:r>
              <a:rPr lang="th-TH" sz="2400" b="1" dirty="0" smtClean="0">
                <a:latin typeface="Angsana New" panose="02020603050405020304" pitchFamily="18" charset="-34"/>
              </a:rPr>
              <a:t>   </a:t>
            </a:r>
            <a:r>
              <a:rPr lang="en-US" sz="2400" b="1" dirty="0" smtClean="0">
                <a:latin typeface="Angsana New" panose="02020603050405020304" pitchFamily="18" charset="-34"/>
              </a:rPr>
              <a:t>  	</a:t>
            </a:r>
            <a:r>
              <a:rPr lang="th-TH" sz="2400" b="1" dirty="0">
                <a:latin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</a:rPr>
              <a:t>เก็บจำนวนวันในแต่ละเดือน</a:t>
            </a:r>
            <a:endParaRPr lang="th-TH" sz="2400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37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1" y="509503"/>
            <a:ext cx="10515600" cy="1127773"/>
          </a:xfrm>
        </p:spPr>
        <p:txBody>
          <a:bodyPr>
            <a:noAutofit/>
          </a:bodyPr>
          <a:lstStyle/>
          <a:p>
            <a:r>
              <a:rPr lang="th-TH" sz="2400" dirty="0" smtClean="0">
                <a:latin typeface="Angsana New" panose="02020603050405020304" pitchFamily="18" charset="-34"/>
                <a:cs typeface="+mn-cs"/>
              </a:rPr>
              <a:t/>
            </a:r>
            <a:br>
              <a:rPr lang="th-TH" sz="2400" dirty="0" smtClean="0">
                <a:latin typeface="Angsana New" panose="02020603050405020304" pitchFamily="18" charset="-34"/>
                <a:cs typeface="+mn-cs"/>
              </a:rPr>
            </a:br>
            <a:r>
              <a:rPr lang="th-TH" sz="2400" dirty="0">
                <a:latin typeface="Angsana New" panose="02020603050405020304" pitchFamily="18" charset="-34"/>
                <a:cs typeface="+mn-cs"/>
              </a:rPr>
              <a:t/>
            </a:r>
            <a:br>
              <a:rPr lang="th-TH" sz="2400" dirty="0">
                <a:latin typeface="Angsana New" panose="02020603050405020304" pitchFamily="18" charset="-34"/>
                <a:cs typeface="+mn-cs"/>
              </a:rPr>
            </a:br>
            <a:r>
              <a:rPr lang="th-TH" sz="4400" cap="none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ngsana New" panose="02020603050405020304" pitchFamily="18" charset="-34"/>
                <a:cs typeface="+mn-cs"/>
              </a:rPr>
              <a:t>ตัวแปร</a:t>
            </a:r>
            <a:r>
              <a:rPr lang="en-US" sz="4400" cap="none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ngsana New" panose="02020603050405020304" pitchFamily="18" charset="-34"/>
                <a:cs typeface="+mn-cs"/>
              </a:rPr>
              <a:t> </a:t>
            </a:r>
            <a:r>
              <a:rPr lang="en-US" sz="4400" cap="none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ngsana New" panose="02020603050405020304" pitchFamily="18" charset="-34"/>
                <a:cs typeface="+mn-cs"/>
              </a:rPr>
              <a:t>Struct</a:t>
            </a:r>
            <a:r>
              <a:rPr lang="th-TH" sz="3600" b="1" dirty="0" smtClean="0">
                <a:latin typeface="Angsana New" panose="02020603050405020304" pitchFamily="18" charset="-34"/>
                <a:cs typeface="+mn-cs"/>
              </a:rPr>
              <a:t/>
            </a:r>
            <a:br>
              <a:rPr lang="th-TH" sz="3600" b="1" dirty="0" smtClean="0">
                <a:latin typeface="Angsana New" panose="02020603050405020304" pitchFamily="18" charset="-34"/>
                <a:cs typeface="+mn-cs"/>
              </a:rPr>
            </a:br>
            <a:r>
              <a:rPr lang="th-TH" sz="3600" b="1" dirty="0" smtClean="0">
                <a:latin typeface="Angsana New" panose="02020603050405020304" pitchFamily="18" charset="-34"/>
                <a:cs typeface="+mn-cs"/>
              </a:rPr>
              <a:t>	</a:t>
            </a:r>
            <a:r>
              <a:rPr lang="th-TH" sz="2000" dirty="0" smtClean="0">
                <a:latin typeface="Angsana New" panose="02020603050405020304" pitchFamily="18" charset="-34"/>
                <a:cs typeface="+mn-cs"/>
              </a:rPr>
              <a:t>ตัว</a:t>
            </a:r>
            <a:r>
              <a:rPr lang="th-TH" sz="2000" dirty="0">
                <a:latin typeface="Angsana New" panose="02020603050405020304" pitchFamily="18" charset="-34"/>
                <a:cs typeface="+mn-cs"/>
              </a:rPr>
              <a:t>แปรชุดข้อมูลแบบ </a:t>
            </a:r>
            <a:r>
              <a:rPr lang="en-US" sz="2000" dirty="0">
                <a:latin typeface="Angsana New" panose="02020603050405020304" pitchFamily="18" charset="-34"/>
                <a:cs typeface="+mn-cs"/>
              </a:rPr>
              <a:t>Array </a:t>
            </a:r>
            <a:r>
              <a:rPr lang="th-TH" sz="2000" dirty="0">
                <a:latin typeface="Angsana New" panose="02020603050405020304" pitchFamily="18" charset="-34"/>
                <a:cs typeface="+mn-cs"/>
              </a:rPr>
              <a:t>(</a:t>
            </a:r>
            <a:r>
              <a:rPr lang="en-US" sz="2000" dirty="0">
                <a:latin typeface="Angsana New" panose="02020603050405020304" pitchFamily="18" charset="-34"/>
                <a:cs typeface="+mn-cs"/>
              </a:rPr>
              <a:t>Structural variables</a:t>
            </a:r>
            <a:r>
              <a:rPr lang="th-TH" sz="2000" dirty="0">
                <a:latin typeface="Angsana New" panose="02020603050405020304" pitchFamily="18" charset="-34"/>
                <a:cs typeface="+mn-cs"/>
              </a:rPr>
              <a:t> </a:t>
            </a:r>
            <a:r>
              <a:rPr lang="en-US" sz="2000" dirty="0">
                <a:latin typeface="Angsana New" panose="02020603050405020304" pitchFamily="18" charset="-34"/>
                <a:cs typeface="+mn-cs"/>
              </a:rPr>
              <a:t>Array</a:t>
            </a:r>
            <a:r>
              <a:rPr lang="th-TH" sz="2000" dirty="0" smtClean="0">
                <a:latin typeface="Angsana New" panose="02020603050405020304" pitchFamily="18" charset="-34"/>
                <a:cs typeface="+mn-cs"/>
              </a:rPr>
              <a:t>) จัดเก็บ</a:t>
            </a:r>
            <a:r>
              <a:rPr lang="th-TH" sz="2000" dirty="0">
                <a:latin typeface="Angsana New" panose="02020603050405020304" pitchFamily="18" charset="-34"/>
                <a:cs typeface="+mn-cs"/>
              </a:rPr>
              <a:t>ข้อมูลตัวแปรได้ </a:t>
            </a:r>
            <a:r>
              <a:rPr lang="en-US" sz="2000" dirty="0" smtClean="0">
                <a:latin typeface="Angsana New" panose="02020603050405020304" pitchFamily="18" charset="-34"/>
                <a:cs typeface="+mn-cs"/>
              </a:rPr>
              <a:t>500</a:t>
            </a:r>
            <a:r>
              <a:rPr lang="th-TH" sz="2000" dirty="0" smtClean="0">
                <a:latin typeface="Angsana New" panose="02020603050405020304" pitchFamily="18" charset="-34"/>
                <a:cs typeface="+mn-cs"/>
              </a:rPr>
              <a:t> </a:t>
            </a:r>
            <a:r>
              <a:rPr lang="th-TH" sz="2000" dirty="0">
                <a:latin typeface="Angsana New" panose="02020603050405020304" pitchFamily="18" charset="-34"/>
                <a:cs typeface="+mn-cs"/>
              </a:rPr>
              <a:t>งวด สำหรับการเรียกดูชุดข้อมูลในแต่ละงวดที่</a:t>
            </a:r>
            <a:r>
              <a:rPr lang="th-TH" sz="2000" dirty="0" smtClean="0">
                <a:latin typeface="Angsana New" panose="02020603050405020304" pitchFamily="18" charset="-34"/>
                <a:cs typeface="+mn-cs"/>
              </a:rPr>
              <a:t>บันทึกไป</a:t>
            </a:r>
            <a:r>
              <a:rPr lang="th-TH" sz="2000" dirty="0">
                <a:latin typeface="Angsana New" panose="02020603050405020304" pitchFamily="18" charset="-34"/>
                <a:cs typeface="+mn-cs"/>
              </a:rPr>
              <a:t/>
            </a:r>
            <a:br>
              <a:rPr lang="th-TH" sz="2000" dirty="0">
                <a:latin typeface="Angsana New" panose="02020603050405020304" pitchFamily="18" charset="-34"/>
                <a:cs typeface="+mn-cs"/>
              </a:rPr>
            </a:br>
            <a:r>
              <a:rPr lang="th-TH" sz="2000" dirty="0">
                <a:latin typeface="Angsana New" panose="02020603050405020304" pitchFamily="18" charset="-34"/>
                <a:cs typeface="+mn-cs"/>
              </a:rPr>
              <a:t/>
            </a:r>
            <a:br>
              <a:rPr lang="th-TH" sz="2000" dirty="0">
                <a:latin typeface="Angsana New" panose="02020603050405020304" pitchFamily="18" charset="-34"/>
                <a:cs typeface="+mn-cs"/>
              </a:rPr>
            </a:br>
            <a:endParaRPr lang="th-TH" sz="2000" dirty="0">
              <a:latin typeface="Angsana New" panose="02020603050405020304" pitchFamily="18" charset="-34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10143" y="2099256"/>
            <a:ext cx="10581857" cy="4252623"/>
          </a:xfrm>
        </p:spPr>
        <p:txBody>
          <a:bodyPr>
            <a:noAutofit/>
          </a:bodyPr>
          <a:lstStyle/>
          <a:p>
            <a:r>
              <a:rPr lang="th-TH" sz="2000" dirty="0" smtClean="0">
                <a:latin typeface="Angsana New" panose="02020603050405020304" pitchFamily="18" charset="-34"/>
              </a:rPr>
              <a:t>     </a:t>
            </a:r>
            <a:r>
              <a:rPr lang="th-TH" sz="2000" dirty="0" smtClean="0">
                <a:latin typeface="Angsana New" panose="02020603050405020304" pitchFamily="18" charset="-34"/>
              </a:rPr>
              <a:t>                                                         </a:t>
            </a:r>
            <a:endParaRPr lang="th-TH" sz="2000" dirty="0" smtClean="0">
              <a:latin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2000" dirty="0" smtClean="0">
                <a:solidFill>
                  <a:srgbClr val="0000FF"/>
                </a:solidFill>
                <a:latin typeface="Angsana New" panose="02020603050405020304" pitchFamily="18" charset="-34"/>
              </a:rPr>
              <a:t>   				 </a:t>
            </a:r>
            <a:r>
              <a:rPr lang="en-US" sz="2000" dirty="0" smtClean="0">
                <a:solidFill>
                  <a:srgbClr val="0000FF"/>
                </a:solidFill>
                <a:latin typeface="Angsana New" panose="02020603050405020304" pitchFamily="18" charset="-34"/>
              </a:rPr>
              <a:t>                </a:t>
            </a:r>
            <a:r>
              <a:rPr lang="en-US" sz="2000" dirty="0" smtClean="0">
                <a:solidFill>
                  <a:srgbClr val="0000FF"/>
                </a:solidFill>
                <a:latin typeface="Angsana New" panose="02020603050405020304" pitchFamily="18" charset="-34"/>
              </a:rPr>
              <a:t>			</a:t>
            </a:r>
            <a:r>
              <a:rPr lang="en-US" sz="2000" b="1" dirty="0" smtClean="0">
                <a:latin typeface="Angsana New" panose="02020603050405020304" pitchFamily="18" charset="-34"/>
              </a:rPr>
              <a:t>T </a:t>
            </a:r>
            <a:r>
              <a:rPr lang="th-TH" sz="2000" dirty="0" smtClean="0">
                <a:latin typeface="Angsana New" panose="02020603050405020304" pitchFamily="18" charset="-34"/>
              </a:rPr>
              <a:t>เงินต้น หรือ เงินคงเหลือที่ได้จากการหักดอกเบี้ยในงวดที่แล้ว</a:t>
            </a:r>
            <a:endParaRPr lang="en-US" sz="2000" dirty="0">
              <a:latin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Angsana New" panose="02020603050405020304" pitchFamily="18" charset="-34"/>
              </a:rPr>
              <a:t>  </a:t>
            </a:r>
            <a:r>
              <a:rPr lang="en-US" sz="2000" b="1" dirty="0" smtClean="0">
                <a:latin typeface="Angsana New" panose="02020603050405020304" pitchFamily="18" charset="-34"/>
              </a:rPr>
              <a:t> 		P</a:t>
            </a:r>
            <a:r>
              <a:rPr lang="en-US" sz="2000" dirty="0" smtClean="0">
                <a:latin typeface="Angsana New" panose="02020603050405020304" pitchFamily="18" charset="-34"/>
              </a:rPr>
              <a:t> </a:t>
            </a:r>
            <a:r>
              <a:rPr lang="th-TH" sz="2000" dirty="0" smtClean="0">
                <a:latin typeface="Angsana New" panose="02020603050405020304" pitchFamily="18" charset="-34"/>
              </a:rPr>
              <a:t>รายจ่ายแต่ละงวด</a:t>
            </a:r>
            <a:endParaRPr lang="en-US" sz="2000" dirty="0" smtClean="0">
              <a:latin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sz="2000" b="1" dirty="0">
                <a:latin typeface="Angsana New" panose="02020603050405020304" pitchFamily="18" charset="-34"/>
              </a:rPr>
              <a:t> </a:t>
            </a:r>
            <a:r>
              <a:rPr lang="en-US" sz="2000" b="1" dirty="0" smtClean="0">
                <a:latin typeface="Angsana New" panose="02020603050405020304" pitchFamily="18" charset="-34"/>
              </a:rPr>
              <a:t>    </a:t>
            </a:r>
            <a:r>
              <a:rPr lang="en-US" sz="2000" b="1" dirty="0" smtClean="0">
                <a:latin typeface="Angsana New" panose="02020603050405020304" pitchFamily="18" charset="-34"/>
              </a:rPr>
              <a:t>		        </a:t>
            </a:r>
            <a:r>
              <a:rPr lang="en-US" sz="2000" b="1" dirty="0" smtClean="0">
                <a:latin typeface="Angsana New" panose="02020603050405020304" pitchFamily="18" charset="-34"/>
              </a:rPr>
              <a:t>Inter</a:t>
            </a:r>
            <a:r>
              <a:rPr lang="en-US" sz="2000" dirty="0" smtClean="0">
                <a:latin typeface="Angsana New" panose="02020603050405020304" pitchFamily="18" charset="-34"/>
              </a:rPr>
              <a:t> </a:t>
            </a:r>
            <a:r>
              <a:rPr lang="th-TH" sz="2000" dirty="0" smtClean="0">
                <a:latin typeface="Angsana New" panose="02020603050405020304" pitchFamily="18" charset="-34"/>
              </a:rPr>
              <a:t>ดอกเบี้ยแต่ละงวด</a:t>
            </a:r>
            <a:r>
              <a:rPr lang="en-US" sz="2000" dirty="0" smtClean="0">
                <a:latin typeface="Angsana New" panose="02020603050405020304" pitchFamily="18" charset="-34"/>
              </a:rPr>
              <a:t> 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Angsana New" panose="02020603050405020304" pitchFamily="18" charset="-34"/>
              </a:rPr>
              <a:t>	          </a:t>
            </a:r>
            <a:r>
              <a:rPr lang="en-US" sz="2000" b="1" dirty="0" smtClean="0">
                <a:latin typeface="Angsana New" panose="02020603050405020304" pitchFamily="18" charset="-34"/>
              </a:rPr>
              <a:t>			    </a:t>
            </a:r>
            <a:r>
              <a:rPr lang="en-US" sz="2000" b="1" dirty="0" err="1" smtClean="0">
                <a:latin typeface="Angsana New" panose="02020603050405020304" pitchFamily="18" charset="-34"/>
              </a:rPr>
              <a:t>Dept</a:t>
            </a:r>
            <a:r>
              <a:rPr lang="en-US" sz="2000" dirty="0" smtClean="0">
                <a:latin typeface="Angsana New" panose="02020603050405020304" pitchFamily="18" charset="-34"/>
              </a:rPr>
              <a:t> </a:t>
            </a:r>
            <a:r>
              <a:rPr lang="th-TH" sz="2000" dirty="0" smtClean="0">
                <a:latin typeface="Angsana New" panose="02020603050405020304" pitchFamily="18" charset="-34"/>
              </a:rPr>
              <a:t>หนี้ หรือเงินคงเหลือแต่ละงวด</a:t>
            </a:r>
            <a:endParaRPr lang="en-US" sz="2000" dirty="0" smtClean="0">
              <a:latin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Angsana New" panose="02020603050405020304" pitchFamily="18" charset="-34"/>
              </a:rPr>
              <a:t>	               </a:t>
            </a:r>
            <a:r>
              <a:rPr lang="en-US" sz="2000" b="1" dirty="0" smtClean="0">
                <a:latin typeface="Angsana New" panose="02020603050405020304" pitchFamily="18" charset="-34"/>
              </a:rPr>
              <a:t>			</a:t>
            </a:r>
            <a:r>
              <a:rPr lang="en-US" sz="2000" b="1" dirty="0" err="1" smtClean="0">
                <a:latin typeface="Angsana New" panose="02020603050405020304" pitchFamily="18" charset="-34"/>
              </a:rPr>
              <a:t>date_total</a:t>
            </a:r>
            <a:r>
              <a:rPr lang="en-US" sz="2000" b="1" dirty="0" smtClean="0">
                <a:latin typeface="Angsana New" panose="02020603050405020304" pitchFamily="18" charset="-34"/>
              </a:rPr>
              <a:t> </a:t>
            </a:r>
            <a:r>
              <a:rPr lang="th-TH" sz="2000" dirty="0" smtClean="0">
                <a:latin typeface="Angsana New" panose="02020603050405020304" pitchFamily="18" charset="-34"/>
              </a:rPr>
              <a:t>จำนวนวันระหว่างชำระงวด</a:t>
            </a:r>
          </a:p>
          <a:p>
            <a:pPr marL="0" indent="0">
              <a:buNone/>
            </a:pPr>
            <a:r>
              <a:rPr lang="en-US" sz="2000" b="1" dirty="0" smtClean="0">
                <a:latin typeface="Angsana New" panose="02020603050405020304" pitchFamily="18" charset="-34"/>
              </a:rPr>
              <a:t> 			                                               		</a:t>
            </a:r>
            <a:r>
              <a:rPr lang="en-US" sz="2000" b="1" dirty="0" smtClean="0">
                <a:latin typeface="Angsana New" panose="02020603050405020304" pitchFamily="18" charset="-34"/>
              </a:rPr>
              <a:t>		 </a:t>
            </a:r>
            <a:r>
              <a:rPr lang="en-US" sz="2000" b="1" dirty="0" smtClean="0">
                <a:latin typeface="Angsana New" panose="02020603050405020304" pitchFamily="18" charset="-34"/>
              </a:rPr>
              <a:t>date1 </a:t>
            </a:r>
            <a:r>
              <a:rPr lang="th-TH" sz="2000" dirty="0" smtClean="0">
                <a:latin typeface="Angsana New" panose="02020603050405020304" pitchFamily="18" charset="-34"/>
              </a:rPr>
              <a:t>วันเวลาครั้งแรกที่จะจ่าย</a:t>
            </a:r>
          </a:p>
          <a:p>
            <a:pPr marL="0" indent="0">
              <a:buNone/>
            </a:pPr>
            <a:r>
              <a:rPr lang="en-US" sz="2000" b="1" dirty="0" smtClean="0">
                <a:latin typeface="Angsana New" panose="02020603050405020304" pitchFamily="18" charset="-34"/>
              </a:rPr>
              <a:t> 			                                               		</a:t>
            </a:r>
            <a:r>
              <a:rPr lang="en-US" sz="2000" b="1" dirty="0" smtClean="0">
                <a:latin typeface="Angsana New" panose="02020603050405020304" pitchFamily="18" charset="-34"/>
              </a:rPr>
              <a:t>		 </a:t>
            </a:r>
            <a:r>
              <a:rPr lang="en-US" sz="2000" b="1" dirty="0" smtClean="0">
                <a:latin typeface="Angsana New" panose="02020603050405020304" pitchFamily="18" charset="-34"/>
              </a:rPr>
              <a:t>date2 </a:t>
            </a:r>
            <a:r>
              <a:rPr lang="th-TH" sz="2000" dirty="0" smtClean="0">
                <a:latin typeface="Angsana New" panose="02020603050405020304" pitchFamily="18" charset="-34"/>
              </a:rPr>
              <a:t>วันเวลาครั้งที่สองที่จะจ่าย</a:t>
            </a:r>
          </a:p>
          <a:p>
            <a:pPr marL="0" indent="0">
              <a:buNone/>
            </a:pPr>
            <a:r>
              <a:rPr lang="en-US" sz="2000" b="1" dirty="0" smtClean="0">
                <a:latin typeface="Angsana New" panose="02020603050405020304" pitchFamily="18" charset="-34"/>
              </a:rPr>
              <a:t>			                                             		</a:t>
            </a:r>
            <a:r>
              <a:rPr lang="en-US" sz="2000" b="1" dirty="0" smtClean="0">
                <a:latin typeface="Angsana New" panose="02020603050405020304" pitchFamily="18" charset="-34"/>
              </a:rPr>
              <a:t>		 </a:t>
            </a:r>
            <a:r>
              <a:rPr lang="en-US" sz="2000" b="1" dirty="0" smtClean="0">
                <a:latin typeface="Angsana New" panose="02020603050405020304" pitchFamily="18" charset="-34"/>
              </a:rPr>
              <a:t>level </a:t>
            </a:r>
            <a:r>
              <a:rPr lang="th-TH" sz="2000" dirty="0" smtClean="0">
                <a:latin typeface="Angsana New" panose="02020603050405020304" pitchFamily="18" charset="-34"/>
              </a:rPr>
              <a:t>จำนวนงวดทั้งหมด </a:t>
            </a:r>
            <a:r>
              <a:rPr lang="en-US" sz="2000" dirty="0" smtClean="0">
                <a:latin typeface="Angsana New" panose="02020603050405020304" pitchFamily="18" charset="-34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Angsana New" panose="02020603050405020304" pitchFamily="18" charset="-34"/>
              </a:rPr>
              <a:t>			                                              		</a:t>
            </a:r>
            <a:r>
              <a:rPr lang="en-US" sz="2000" dirty="0" smtClean="0">
                <a:latin typeface="Angsana New" panose="02020603050405020304" pitchFamily="18" charset="-34"/>
              </a:rPr>
              <a:t>		 </a:t>
            </a:r>
            <a:r>
              <a:rPr lang="en-US" sz="2000" b="1" dirty="0" smtClean="0">
                <a:latin typeface="Angsana New" panose="02020603050405020304" pitchFamily="18" charset="-34"/>
              </a:rPr>
              <a:t>core </a:t>
            </a:r>
            <a:r>
              <a:rPr lang="th-TH" sz="2000" dirty="0" smtClean="0">
                <a:latin typeface="Angsana New" panose="02020603050405020304" pitchFamily="18" charset="-34"/>
              </a:rPr>
              <a:t>ชุดเก็บข้อมูลในแต่ละงวด</a:t>
            </a:r>
          </a:p>
          <a:p>
            <a:endParaRPr lang="en-US" sz="2000" b="1" dirty="0" smtClean="0">
              <a:solidFill>
                <a:srgbClr val="0000FF"/>
              </a:solidFill>
              <a:latin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000" dirty="0" smtClean="0">
                <a:latin typeface="Angsana New" panose="02020603050405020304" pitchFamily="18" charset="-34"/>
              </a:rPr>
              <a:t> </a:t>
            </a:r>
            <a:endParaRPr lang="th-TH" sz="2000" dirty="0">
              <a:latin typeface="Angsana New" panose="02020603050405020304" pitchFamily="18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" y="2589089"/>
            <a:ext cx="4043520" cy="28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858" y="614157"/>
            <a:ext cx="8012194" cy="1029385"/>
          </a:xfrm>
        </p:spPr>
        <p:txBody>
          <a:bodyPr>
            <a:normAutofit/>
          </a:bodyPr>
          <a:lstStyle/>
          <a:p>
            <a:r>
              <a:rPr lang="th-TH" sz="4400" cap="none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ขั้นตอนการทำงานของโปรแกรม</a:t>
            </a:r>
            <a:endParaRPr lang="en-US" sz="4400" cap="none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65" y="2062155"/>
            <a:ext cx="6868484" cy="35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469</TotalTime>
  <Words>779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Angsana New</vt:lpstr>
      <vt:lpstr>Arial</vt:lpstr>
      <vt:lpstr>Bahnschrift Light</vt:lpstr>
      <vt:lpstr>Calibri</vt:lpstr>
      <vt:lpstr>Calibri Light</vt:lpstr>
      <vt:lpstr>Cordia New</vt:lpstr>
      <vt:lpstr>FreesiaUPC</vt:lpstr>
      <vt:lpstr>Gigi</vt:lpstr>
      <vt:lpstr>Harrington</vt:lpstr>
      <vt:lpstr>Celestial</vt:lpstr>
      <vt:lpstr>โปรแกรมคำนวณสินเชื่อเงินกู้</vt:lpstr>
      <vt:lpstr>    พื้นฐานในเรื่องการคำนวณดอกเบี้ยเงินกู้</vt:lpstr>
      <vt:lpstr>พื้นฐานในเรื่องการคำนวณดอกเบี้ยเงินกู้</vt:lpstr>
      <vt:lpstr>พื้นฐานปัจจัยในการสร้างโปรแกรม</vt:lpstr>
      <vt:lpstr>ฟังก์ชัน</vt:lpstr>
      <vt:lpstr>PowerPoint Presentation</vt:lpstr>
      <vt:lpstr>ตัวแปร</vt:lpstr>
      <vt:lpstr>  ตัวแปร Struct  ตัวแปรชุดข้อมูลแบบ Array (Structural variables Array) จัดเก็บข้อมูลตัวแปรได้ 500 งวด สำหรับการเรียกดูชุดข้อมูลในแต่ละงวดที่บันทึกไป  </vt:lpstr>
      <vt:lpstr>ขั้นตอนการทำงานของโปรแกรม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สาธิต การใช้โปรแกรม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ขั้นตอนการทำงานของโปรแกรม</dc:title>
  <dc:creator>Microsoft</dc:creator>
  <cp:lastModifiedBy>lib</cp:lastModifiedBy>
  <cp:revision>45</cp:revision>
  <dcterms:created xsi:type="dcterms:W3CDTF">2018-04-24T15:28:28Z</dcterms:created>
  <dcterms:modified xsi:type="dcterms:W3CDTF">2018-04-26T06:58:53Z</dcterms:modified>
</cp:coreProperties>
</file>