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98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2888" y="2708315"/>
            <a:ext cx="5000625" cy="2812852"/>
          </a:xfrm>
          <a:prstGeom prst="rect">
            <a:avLst/>
          </a:prstGeom>
        </p:spPr>
      </p:pic>
      <p:sp>
        <p:nvSpPr>
          <p:cNvPr id="6" name="Text 1"/>
          <p:cNvSpPr/>
          <p:nvPr/>
        </p:nvSpPr>
        <p:spPr>
          <a:xfrm>
            <a:off x="6166485" y="1374934"/>
            <a:ext cx="7783830" cy="2234922"/>
          </a:xfrm>
          <a:prstGeom prst="rect">
            <a:avLst/>
          </a:prstGeom>
          <a:noFill/>
          <a:ln/>
        </p:spPr>
        <p:txBody>
          <a:bodyPr wrap="square" rtlCol="0" anchor="t"/>
          <a:lstStyle/>
          <a:p>
            <a:pPr marL="0" indent="0">
              <a:lnSpc>
                <a:spcPts val="5866"/>
              </a:lnSpc>
              <a:buNone/>
            </a:pPr>
            <a:r>
              <a:rPr lang="en-US" sz="4693" dirty="0">
                <a:solidFill>
                  <a:srgbClr val="C6BFEE"/>
                </a:solidFill>
                <a:latin typeface="Prompt" pitchFamily="34" charset="0"/>
                <a:ea typeface="Prompt" pitchFamily="34" charset="-122"/>
                <a:cs typeface="Prompt" pitchFamily="34" charset="-120"/>
              </a:rPr>
              <a:t>Unveiling YouTube Trends: Analyzing Engagement Metrics</a:t>
            </a:r>
            <a:endParaRPr lang="en-US" sz="4693" dirty="0"/>
          </a:p>
        </p:txBody>
      </p:sp>
      <p:sp>
        <p:nvSpPr>
          <p:cNvPr id="7" name="Text 2"/>
          <p:cNvSpPr/>
          <p:nvPr/>
        </p:nvSpPr>
        <p:spPr>
          <a:xfrm>
            <a:off x="6166485" y="3901321"/>
            <a:ext cx="7783830" cy="1554361"/>
          </a:xfrm>
          <a:prstGeom prst="rect">
            <a:avLst/>
          </a:prstGeom>
          <a:noFill/>
          <a:ln/>
        </p:spPr>
        <p:txBody>
          <a:bodyPr wrap="square" rtlCol="0" anchor="t"/>
          <a:lstStyle/>
          <a:p>
            <a:pPr marL="0" indent="0">
              <a:lnSpc>
                <a:spcPts val="2448"/>
              </a:lnSpc>
              <a:buNone/>
            </a:pPr>
            <a:r>
              <a:rPr lang="en-US" sz="1530" dirty="0">
                <a:solidFill>
                  <a:srgbClr val="DAD8E9"/>
                </a:solidFill>
                <a:latin typeface="Mukta" pitchFamily="34" charset="0"/>
                <a:ea typeface="Mukta" pitchFamily="34" charset="-122"/>
                <a:cs typeface="Mukta" pitchFamily="34" charset="-120"/>
              </a:rPr>
              <a:t>Welcome, data enthusiasts! I've been deeply immersed in a project focused on analyzing trends within YouTube videos, especially looking at engagement metrics. This analysis is vital for understanding what drives viewer interaction and how content can be optimized for better reach and engagement. In this presentation, I will share the intricacies of my project, including insights into video metrics, data collection, and preparation.</a:t>
            </a:r>
            <a:endParaRPr lang="en-US" sz="1530" dirty="0"/>
          </a:p>
        </p:txBody>
      </p:sp>
      <p:sp>
        <p:nvSpPr>
          <p:cNvPr id="8" name="Text 3"/>
          <p:cNvSpPr/>
          <p:nvPr/>
        </p:nvSpPr>
        <p:spPr>
          <a:xfrm>
            <a:off x="6166485" y="5674281"/>
            <a:ext cx="7783830" cy="621744"/>
          </a:xfrm>
          <a:prstGeom prst="rect">
            <a:avLst/>
          </a:prstGeom>
          <a:noFill/>
          <a:ln/>
        </p:spPr>
        <p:txBody>
          <a:bodyPr wrap="square" rtlCol="0" anchor="t"/>
          <a:lstStyle/>
          <a:p>
            <a:pPr marL="0" indent="0">
              <a:lnSpc>
                <a:spcPts val="2448"/>
              </a:lnSpc>
              <a:buNone/>
            </a:pPr>
            <a:r>
              <a:rPr lang="en-US" sz="1530" dirty="0">
                <a:solidFill>
                  <a:srgbClr val="DAD8E9"/>
                </a:solidFill>
                <a:latin typeface="Mukta" pitchFamily="34" charset="0"/>
                <a:ea typeface="Mukta" pitchFamily="34" charset="-122"/>
                <a:cs typeface="Mukta" pitchFamily="34" charset="-120"/>
              </a:rPr>
              <a:t>As we explore the findings, I hope to engage content creators and fellow data analysts keen on leveraging these insights to enhance their strategies on YouTube.</a:t>
            </a:r>
            <a:endParaRPr lang="en-US" sz="1530" dirty="0"/>
          </a:p>
        </p:txBody>
      </p:sp>
      <p:sp>
        <p:nvSpPr>
          <p:cNvPr id="9" name="Shape 4"/>
          <p:cNvSpPr/>
          <p:nvPr/>
        </p:nvSpPr>
        <p:spPr>
          <a:xfrm>
            <a:off x="6166485" y="6529149"/>
            <a:ext cx="310872" cy="310872"/>
          </a:xfrm>
          <a:prstGeom prst="roundRect">
            <a:avLst>
              <a:gd name="adj" fmla="val 29411094"/>
            </a:avLst>
          </a:prstGeom>
          <a:noFill/>
          <a:ln w="7620">
            <a:solidFill>
              <a:srgbClr val="FFFFFF"/>
            </a:solidFill>
            <a:prstDash val="solid"/>
          </a:ln>
        </p:spPr>
        <p:txBody>
          <a:bodyPr/>
          <a:lstStyle/>
          <a:p>
            <a:endParaRPr lang="en-IN"/>
          </a:p>
        </p:txBody>
      </p:sp>
      <p:sp>
        <p:nvSpPr>
          <p:cNvPr id="11" name="Text 5"/>
          <p:cNvSpPr/>
          <p:nvPr/>
        </p:nvSpPr>
        <p:spPr>
          <a:xfrm>
            <a:off x="6574512" y="6514624"/>
            <a:ext cx="2508052" cy="340043"/>
          </a:xfrm>
          <a:prstGeom prst="rect">
            <a:avLst/>
          </a:prstGeom>
          <a:noFill/>
          <a:ln/>
        </p:spPr>
        <p:txBody>
          <a:bodyPr wrap="none" rtlCol="0" anchor="t"/>
          <a:lstStyle/>
          <a:p>
            <a:pPr marL="0" indent="0" algn="l">
              <a:lnSpc>
                <a:spcPts val="2678"/>
              </a:lnSpc>
              <a:buNone/>
            </a:pPr>
            <a:r>
              <a:rPr lang="en-US" sz="1913" b="1" dirty="0" err="1">
                <a:solidFill>
                  <a:srgbClr val="DAD8E9"/>
                </a:solidFill>
                <a:latin typeface="Mukta" pitchFamily="34" charset="0"/>
                <a:ea typeface="Mukta" pitchFamily="34" charset="-122"/>
                <a:cs typeface="Mukta" pitchFamily="34" charset="-120"/>
              </a:rPr>
              <a:t>Basanagouda</a:t>
            </a:r>
            <a:r>
              <a:rPr lang="en-US" sz="1913" b="1" dirty="0">
                <a:solidFill>
                  <a:srgbClr val="DAD8E9"/>
                </a:solidFill>
                <a:latin typeface="Mukta" pitchFamily="34" charset="0"/>
                <a:ea typeface="Mukta" pitchFamily="34" charset="-122"/>
                <a:cs typeface="Mukta" pitchFamily="34" charset="-120"/>
              </a:rPr>
              <a:t> Ballolli</a:t>
            </a:r>
            <a:endParaRPr lang="en-US" sz="191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957"/>
          </a:xfrm>
          <a:prstGeom prst="rect">
            <a:avLst/>
          </a:prstGeom>
        </p:spPr>
      </p:pic>
      <p:pic>
        <p:nvPicPr>
          <p:cNvPr id="5" name="Image 2" descr="preencoded.png"/>
          <p:cNvPicPr>
            <a:picLocks noChangeAspect="1"/>
          </p:cNvPicPr>
          <p:nvPr/>
        </p:nvPicPr>
        <p:blipFill rotWithShape="1">
          <a:blip r:embed="rId5"/>
          <a:srcRect l="33226" t="33541" r="33646" b="33541"/>
          <a:stretch/>
        </p:blipFill>
        <p:spPr>
          <a:xfrm>
            <a:off x="1921266" y="3471513"/>
            <a:ext cx="1623317" cy="1613043"/>
          </a:xfrm>
          <a:prstGeom prst="flowChartProcess">
            <a:avLst/>
          </a:prstGeom>
        </p:spPr>
      </p:pic>
      <p:sp>
        <p:nvSpPr>
          <p:cNvPr id="6" name="Text 1"/>
          <p:cNvSpPr/>
          <p:nvPr/>
        </p:nvSpPr>
        <p:spPr>
          <a:xfrm>
            <a:off x="6307098" y="644843"/>
            <a:ext cx="7502604" cy="1302782"/>
          </a:xfrm>
          <a:prstGeom prst="rect">
            <a:avLst/>
          </a:prstGeom>
          <a:noFill/>
          <a:ln/>
        </p:spPr>
        <p:txBody>
          <a:bodyPr wrap="square" rtlCol="0" anchor="t"/>
          <a:lstStyle/>
          <a:p>
            <a:pPr marL="0" indent="0">
              <a:lnSpc>
                <a:spcPts val="5129"/>
              </a:lnSpc>
              <a:buNone/>
            </a:pPr>
            <a:r>
              <a:rPr lang="en-US" sz="4103" dirty="0">
                <a:solidFill>
                  <a:srgbClr val="C6BFEE"/>
                </a:solidFill>
                <a:latin typeface="Prompt" pitchFamily="34" charset="0"/>
                <a:ea typeface="Prompt" pitchFamily="34" charset="-122"/>
                <a:cs typeface="Prompt" pitchFamily="34" charset="-120"/>
              </a:rPr>
              <a:t>Key Insights and Recommendations</a:t>
            </a:r>
            <a:endParaRPr lang="en-US" sz="4103" dirty="0"/>
          </a:p>
        </p:txBody>
      </p:sp>
      <p:sp>
        <p:nvSpPr>
          <p:cNvPr id="7" name="Shape 2"/>
          <p:cNvSpPr/>
          <p:nvPr/>
        </p:nvSpPr>
        <p:spPr>
          <a:xfrm>
            <a:off x="6307098" y="2563058"/>
            <a:ext cx="527566" cy="527566"/>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8" name="Text 3"/>
          <p:cNvSpPr/>
          <p:nvPr/>
        </p:nvSpPr>
        <p:spPr>
          <a:xfrm>
            <a:off x="6512362" y="2670453"/>
            <a:ext cx="116919"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1</a:t>
            </a:r>
            <a:endParaRPr lang="en-US" sz="2462" dirty="0"/>
          </a:p>
        </p:txBody>
      </p:sp>
      <p:sp>
        <p:nvSpPr>
          <p:cNvPr id="9" name="Text 4"/>
          <p:cNvSpPr/>
          <p:nvPr/>
        </p:nvSpPr>
        <p:spPr>
          <a:xfrm>
            <a:off x="7069098" y="2563058"/>
            <a:ext cx="3693557"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Engagement Encouragement</a:t>
            </a:r>
            <a:endParaRPr lang="en-US" sz="2052" dirty="0"/>
          </a:p>
        </p:txBody>
      </p:sp>
      <p:sp>
        <p:nvSpPr>
          <p:cNvPr id="10" name="Text 5"/>
          <p:cNvSpPr/>
          <p:nvPr/>
        </p:nvSpPr>
        <p:spPr>
          <a:xfrm>
            <a:off x="7069098" y="3029307"/>
            <a:ext cx="6740604" cy="750570"/>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Encourage viewers to engage with content by liking and commenting to bolster video interaction metrics.</a:t>
            </a:r>
            <a:endParaRPr lang="en-US" sz="1847" dirty="0"/>
          </a:p>
        </p:txBody>
      </p:sp>
      <p:sp>
        <p:nvSpPr>
          <p:cNvPr id="11" name="Shape 6"/>
          <p:cNvSpPr/>
          <p:nvPr/>
        </p:nvSpPr>
        <p:spPr>
          <a:xfrm>
            <a:off x="6307098" y="4278035"/>
            <a:ext cx="527566" cy="527566"/>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2" name="Text 7"/>
          <p:cNvSpPr/>
          <p:nvPr/>
        </p:nvSpPr>
        <p:spPr>
          <a:xfrm>
            <a:off x="6479381" y="4385429"/>
            <a:ext cx="182880"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2</a:t>
            </a:r>
            <a:endParaRPr lang="en-US" sz="2462" dirty="0"/>
          </a:p>
        </p:txBody>
      </p:sp>
      <p:sp>
        <p:nvSpPr>
          <p:cNvPr id="13" name="Text 8"/>
          <p:cNvSpPr/>
          <p:nvPr/>
        </p:nvSpPr>
        <p:spPr>
          <a:xfrm>
            <a:off x="7069098" y="4278035"/>
            <a:ext cx="3266003"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Shorter Video Preference</a:t>
            </a:r>
            <a:endParaRPr lang="en-US" sz="2052" dirty="0"/>
          </a:p>
        </p:txBody>
      </p:sp>
      <p:sp>
        <p:nvSpPr>
          <p:cNvPr id="14" name="Text 9"/>
          <p:cNvSpPr/>
          <p:nvPr/>
        </p:nvSpPr>
        <p:spPr>
          <a:xfrm>
            <a:off x="7069098" y="4744283"/>
            <a:ext cx="6740604" cy="1125855"/>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Focus on creating concise videos (under 5 minutes) as they yield better engagement, particularly in Music and Entertainment categories.</a:t>
            </a:r>
            <a:endParaRPr lang="en-US" sz="1847" dirty="0"/>
          </a:p>
        </p:txBody>
      </p:sp>
      <p:sp>
        <p:nvSpPr>
          <p:cNvPr id="15" name="Shape 10"/>
          <p:cNvSpPr/>
          <p:nvPr/>
        </p:nvSpPr>
        <p:spPr>
          <a:xfrm>
            <a:off x="6307098" y="6368296"/>
            <a:ext cx="527566" cy="527566"/>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6" name="Text 11"/>
          <p:cNvSpPr/>
          <p:nvPr/>
        </p:nvSpPr>
        <p:spPr>
          <a:xfrm>
            <a:off x="6480215" y="6475690"/>
            <a:ext cx="181332"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3</a:t>
            </a:r>
            <a:endParaRPr lang="en-US" sz="2462" dirty="0"/>
          </a:p>
        </p:txBody>
      </p:sp>
      <p:sp>
        <p:nvSpPr>
          <p:cNvPr id="17" name="Text 12"/>
          <p:cNvSpPr/>
          <p:nvPr/>
        </p:nvSpPr>
        <p:spPr>
          <a:xfrm>
            <a:off x="7069098" y="6368296"/>
            <a:ext cx="2834402"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Timing Considerations</a:t>
            </a:r>
            <a:endParaRPr lang="en-US" sz="2052" dirty="0"/>
          </a:p>
        </p:txBody>
      </p:sp>
      <p:sp>
        <p:nvSpPr>
          <p:cNvPr id="18" name="Text 13"/>
          <p:cNvSpPr/>
          <p:nvPr/>
        </p:nvSpPr>
        <p:spPr>
          <a:xfrm>
            <a:off x="7069098" y="6834545"/>
            <a:ext cx="6740604" cy="750570"/>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Strategically plan video releases during peak viewing hours to maximize reach and viewer engagement from the outset.</a:t>
            </a:r>
            <a:endParaRPr lang="en-US" sz="184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31029"/>
          </a:xfrm>
          <a:prstGeom prst="rect">
            <a:avLst/>
          </a:prstGeom>
        </p:spPr>
      </p:pic>
      <p:pic>
        <p:nvPicPr>
          <p:cNvPr id="5" name="Image 2" descr="preencoded.png"/>
          <p:cNvPicPr>
            <a:picLocks noChangeAspect="1"/>
          </p:cNvPicPr>
          <p:nvPr/>
        </p:nvPicPr>
        <p:blipFill>
          <a:blip r:embed="rId5"/>
          <a:stretch>
            <a:fillRect/>
          </a:stretch>
        </p:blipFill>
        <p:spPr>
          <a:xfrm>
            <a:off x="307181" y="2990850"/>
            <a:ext cx="4871918" cy="2249210"/>
          </a:xfrm>
          <a:prstGeom prst="rect">
            <a:avLst/>
          </a:prstGeom>
        </p:spPr>
      </p:pic>
      <p:sp>
        <p:nvSpPr>
          <p:cNvPr id="6" name="Text 1"/>
          <p:cNvSpPr/>
          <p:nvPr/>
        </p:nvSpPr>
        <p:spPr>
          <a:xfrm>
            <a:off x="6346508" y="675799"/>
            <a:ext cx="7423785" cy="1365171"/>
          </a:xfrm>
          <a:prstGeom prst="rect">
            <a:avLst/>
          </a:prstGeom>
          <a:noFill/>
          <a:ln/>
        </p:spPr>
        <p:txBody>
          <a:bodyPr wrap="square" rtlCol="0" anchor="t"/>
          <a:lstStyle/>
          <a:p>
            <a:pPr marL="0" indent="0">
              <a:lnSpc>
                <a:spcPts val="5375"/>
              </a:lnSpc>
              <a:buNone/>
            </a:pPr>
            <a:r>
              <a:rPr lang="en-US" sz="4300" dirty="0">
                <a:solidFill>
                  <a:srgbClr val="C6BFEE"/>
                </a:solidFill>
                <a:latin typeface="Prompt" pitchFamily="34" charset="0"/>
                <a:ea typeface="Prompt" pitchFamily="34" charset="-122"/>
                <a:cs typeface="Prompt" pitchFamily="34" charset="-120"/>
              </a:rPr>
              <a:t>Data Collection: Utilizing the YouTube Data API</a:t>
            </a:r>
            <a:endParaRPr lang="en-US" sz="4300" dirty="0"/>
          </a:p>
        </p:txBody>
      </p:sp>
      <p:sp>
        <p:nvSpPr>
          <p:cNvPr id="7" name="Shape 2"/>
          <p:cNvSpPr/>
          <p:nvPr/>
        </p:nvSpPr>
        <p:spPr>
          <a:xfrm>
            <a:off x="6346508" y="2686050"/>
            <a:ext cx="552926" cy="552926"/>
          </a:xfrm>
          <a:prstGeom prst="roundRect">
            <a:avLst>
              <a:gd name="adj" fmla="val 18667"/>
            </a:avLst>
          </a:prstGeom>
          <a:solidFill>
            <a:srgbClr val="542C49"/>
          </a:solidFill>
          <a:ln w="15240">
            <a:solidFill>
              <a:srgbClr val="6D4562"/>
            </a:solidFill>
            <a:prstDash val="solid"/>
          </a:ln>
        </p:spPr>
        <p:txBody>
          <a:bodyPr/>
          <a:lstStyle/>
          <a:p>
            <a:endParaRPr lang="en-IN"/>
          </a:p>
        </p:txBody>
      </p:sp>
      <p:sp>
        <p:nvSpPr>
          <p:cNvPr id="8" name="Text 3"/>
          <p:cNvSpPr/>
          <p:nvPr/>
        </p:nvSpPr>
        <p:spPr>
          <a:xfrm>
            <a:off x="6561653" y="2798683"/>
            <a:ext cx="122634"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1</a:t>
            </a:r>
            <a:endParaRPr lang="en-US" sz="2580" dirty="0"/>
          </a:p>
        </p:txBody>
      </p:sp>
      <p:sp>
        <p:nvSpPr>
          <p:cNvPr id="9" name="Text 4"/>
          <p:cNvSpPr/>
          <p:nvPr/>
        </p:nvSpPr>
        <p:spPr>
          <a:xfrm>
            <a:off x="7145179" y="2686050"/>
            <a:ext cx="4180642" cy="341233"/>
          </a:xfrm>
          <a:prstGeom prst="rect">
            <a:avLst/>
          </a:prstGeom>
          <a:noFill/>
          <a:ln/>
        </p:spPr>
        <p:txBody>
          <a:bodyPr wrap="none" rtlCol="0" anchor="t"/>
          <a:lstStyle/>
          <a:p>
            <a:pPr marL="0" indent="0">
              <a:lnSpc>
                <a:spcPts val="2688"/>
              </a:lnSpc>
              <a:buNone/>
            </a:pPr>
            <a:r>
              <a:rPr lang="en-US" sz="2150" dirty="0">
                <a:solidFill>
                  <a:srgbClr val="DAD8E9"/>
                </a:solidFill>
                <a:latin typeface="Prompt" pitchFamily="34" charset="0"/>
                <a:ea typeface="Prompt" pitchFamily="34" charset="-122"/>
                <a:cs typeface="Prompt" pitchFamily="34" charset="-120"/>
              </a:rPr>
              <a:t>Comprehensive Data Gathering</a:t>
            </a:r>
            <a:endParaRPr lang="en-US" sz="2150" dirty="0"/>
          </a:p>
        </p:txBody>
      </p:sp>
      <p:sp>
        <p:nvSpPr>
          <p:cNvPr id="10" name="Text 5"/>
          <p:cNvSpPr/>
          <p:nvPr/>
        </p:nvSpPr>
        <p:spPr>
          <a:xfrm>
            <a:off x="7145179" y="3174682"/>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Utilized the YouTube Data API to extract essential details for the top 200 trending videos in the US.</a:t>
            </a:r>
            <a:endParaRPr lang="en-US" sz="1935" dirty="0"/>
          </a:p>
        </p:txBody>
      </p:sp>
      <p:sp>
        <p:nvSpPr>
          <p:cNvPr id="11" name="Shape 6"/>
          <p:cNvSpPr/>
          <p:nvPr/>
        </p:nvSpPr>
        <p:spPr>
          <a:xfrm>
            <a:off x="6346508" y="4483179"/>
            <a:ext cx="552926" cy="552926"/>
          </a:xfrm>
          <a:prstGeom prst="roundRect">
            <a:avLst>
              <a:gd name="adj" fmla="val 18667"/>
            </a:avLst>
          </a:prstGeom>
          <a:solidFill>
            <a:srgbClr val="542C49"/>
          </a:solidFill>
          <a:ln w="15240">
            <a:solidFill>
              <a:srgbClr val="6D4562"/>
            </a:solidFill>
            <a:prstDash val="solid"/>
          </a:ln>
        </p:spPr>
        <p:txBody>
          <a:bodyPr/>
          <a:lstStyle/>
          <a:p>
            <a:endParaRPr lang="en-IN"/>
          </a:p>
        </p:txBody>
      </p:sp>
      <p:sp>
        <p:nvSpPr>
          <p:cNvPr id="12" name="Text 7"/>
          <p:cNvSpPr/>
          <p:nvPr/>
        </p:nvSpPr>
        <p:spPr>
          <a:xfrm>
            <a:off x="6527125" y="4595813"/>
            <a:ext cx="191691"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2</a:t>
            </a:r>
            <a:endParaRPr lang="en-US" sz="2580" dirty="0"/>
          </a:p>
        </p:txBody>
      </p:sp>
      <p:sp>
        <p:nvSpPr>
          <p:cNvPr id="13" name="Text 8"/>
          <p:cNvSpPr/>
          <p:nvPr/>
        </p:nvSpPr>
        <p:spPr>
          <a:xfrm>
            <a:off x="7145179" y="4483179"/>
            <a:ext cx="2750106" cy="341233"/>
          </a:xfrm>
          <a:prstGeom prst="rect">
            <a:avLst/>
          </a:prstGeom>
          <a:noFill/>
          <a:ln/>
        </p:spPr>
        <p:txBody>
          <a:bodyPr wrap="none" rtlCol="0" anchor="t"/>
          <a:lstStyle/>
          <a:p>
            <a:pPr marL="0" indent="0">
              <a:lnSpc>
                <a:spcPts val="2688"/>
              </a:lnSpc>
              <a:buNone/>
            </a:pPr>
            <a:r>
              <a:rPr lang="en-US" sz="2150" dirty="0">
                <a:solidFill>
                  <a:srgbClr val="DAD8E9"/>
                </a:solidFill>
                <a:latin typeface="Prompt" pitchFamily="34" charset="0"/>
                <a:ea typeface="Prompt" pitchFamily="34" charset="-122"/>
                <a:cs typeface="Prompt" pitchFamily="34" charset="-120"/>
              </a:rPr>
              <a:t>Engagement Metrics</a:t>
            </a:r>
            <a:endParaRPr lang="en-US" sz="2150" dirty="0"/>
          </a:p>
        </p:txBody>
      </p:sp>
      <p:sp>
        <p:nvSpPr>
          <p:cNvPr id="14" name="Text 9"/>
          <p:cNvSpPr/>
          <p:nvPr/>
        </p:nvSpPr>
        <p:spPr>
          <a:xfrm>
            <a:off x="7145179" y="4971812"/>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Collected metrics including views, likes, comments, titles, descriptions, and more for thorough insights.</a:t>
            </a:r>
            <a:endParaRPr lang="en-US" sz="1935" dirty="0"/>
          </a:p>
        </p:txBody>
      </p:sp>
      <p:sp>
        <p:nvSpPr>
          <p:cNvPr id="15" name="Shape 10"/>
          <p:cNvSpPr/>
          <p:nvPr/>
        </p:nvSpPr>
        <p:spPr>
          <a:xfrm>
            <a:off x="6346508" y="6280309"/>
            <a:ext cx="552926" cy="552926"/>
          </a:xfrm>
          <a:prstGeom prst="roundRect">
            <a:avLst>
              <a:gd name="adj" fmla="val 18667"/>
            </a:avLst>
          </a:prstGeom>
          <a:solidFill>
            <a:srgbClr val="542C49"/>
          </a:solidFill>
          <a:ln w="15240">
            <a:solidFill>
              <a:srgbClr val="6D4562"/>
            </a:solidFill>
            <a:prstDash val="solid"/>
          </a:ln>
        </p:spPr>
        <p:txBody>
          <a:bodyPr/>
          <a:lstStyle/>
          <a:p>
            <a:endParaRPr lang="en-IN"/>
          </a:p>
        </p:txBody>
      </p:sp>
      <p:sp>
        <p:nvSpPr>
          <p:cNvPr id="16" name="Text 11"/>
          <p:cNvSpPr/>
          <p:nvPr/>
        </p:nvSpPr>
        <p:spPr>
          <a:xfrm>
            <a:off x="6527840" y="6392942"/>
            <a:ext cx="190143"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3</a:t>
            </a:r>
            <a:endParaRPr lang="en-US" sz="2580" dirty="0"/>
          </a:p>
        </p:txBody>
      </p:sp>
      <p:sp>
        <p:nvSpPr>
          <p:cNvPr id="17" name="Text 12"/>
          <p:cNvSpPr/>
          <p:nvPr/>
        </p:nvSpPr>
        <p:spPr>
          <a:xfrm>
            <a:off x="7145179" y="6280309"/>
            <a:ext cx="2730460" cy="341233"/>
          </a:xfrm>
          <a:prstGeom prst="rect">
            <a:avLst/>
          </a:prstGeom>
          <a:noFill/>
          <a:ln/>
        </p:spPr>
        <p:txBody>
          <a:bodyPr wrap="none" rtlCol="0" anchor="t"/>
          <a:lstStyle/>
          <a:p>
            <a:pPr marL="0" indent="0">
              <a:lnSpc>
                <a:spcPts val="2688"/>
              </a:lnSpc>
              <a:buNone/>
            </a:pPr>
            <a:r>
              <a:rPr lang="en-US" sz="2150" dirty="0">
                <a:solidFill>
                  <a:srgbClr val="DAD8E9"/>
                </a:solidFill>
                <a:latin typeface="Prompt" pitchFamily="34" charset="0"/>
                <a:ea typeface="Prompt" pitchFamily="34" charset="-122"/>
                <a:cs typeface="Prompt" pitchFamily="34" charset="-120"/>
              </a:rPr>
              <a:t>Video Specifics</a:t>
            </a:r>
            <a:endParaRPr lang="en-US" sz="2150" dirty="0"/>
          </a:p>
        </p:txBody>
      </p:sp>
      <p:sp>
        <p:nvSpPr>
          <p:cNvPr id="18" name="Text 13"/>
          <p:cNvSpPr/>
          <p:nvPr/>
        </p:nvSpPr>
        <p:spPr>
          <a:xfrm>
            <a:off x="7145179" y="6768941"/>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Included additional data such as publish dates, channel info, tags, and duration for enriched analysis.</a:t>
            </a:r>
            <a:endParaRPr lang="en-US" sz="19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260" y="2705100"/>
            <a:ext cx="3611880" cy="2819400"/>
          </a:xfrm>
          <a:prstGeom prst="rect">
            <a:avLst/>
          </a:prstGeom>
        </p:spPr>
      </p:pic>
      <p:sp>
        <p:nvSpPr>
          <p:cNvPr id="6" name="Text 1"/>
          <p:cNvSpPr/>
          <p:nvPr/>
        </p:nvSpPr>
        <p:spPr>
          <a:xfrm>
            <a:off x="6275903" y="638532"/>
            <a:ext cx="7564993" cy="1253014"/>
          </a:xfrm>
          <a:prstGeom prst="rect">
            <a:avLst/>
          </a:prstGeom>
          <a:noFill/>
          <a:ln/>
        </p:spPr>
        <p:txBody>
          <a:bodyPr wrap="square" rtlCol="0" anchor="t"/>
          <a:lstStyle/>
          <a:p>
            <a:pPr marL="0" indent="0">
              <a:lnSpc>
                <a:spcPts val="4934"/>
              </a:lnSpc>
              <a:buNone/>
            </a:pPr>
            <a:r>
              <a:rPr lang="en-US" sz="3947" dirty="0">
                <a:solidFill>
                  <a:srgbClr val="C6BFEE"/>
                </a:solidFill>
                <a:latin typeface="Prompt" pitchFamily="34" charset="0"/>
                <a:ea typeface="Prompt" pitchFamily="34" charset="-122"/>
                <a:cs typeface="Prompt" pitchFamily="34" charset="-120"/>
              </a:rPr>
              <a:t>Data Preparation: Ensuring Quality and Consistency</a:t>
            </a:r>
            <a:endParaRPr lang="en-US" sz="3947" dirty="0"/>
          </a:p>
        </p:txBody>
      </p:sp>
      <p:sp>
        <p:nvSpPr>
          <p:cNvPr id="7" name="Shape 2"/>
          <p:cNvSpPr/>
          <p:nvPr/>
        </p:nvSpPr>
        <p:spPr>
          <a:xfrm>
            <a:off x="6275903" y="2229803"/>
            <a:ext cx="7564993" cy="1636752"/>
          </a:xfrm>
          <a:prstGeom prst="roundRect">
            <a:avLst>
              <a:gd name="adj" fmla="val 5789"/>
            </a:avLst>
          </a:prstGeom>
          <a:solidFill>
            <a:srgbClr val="542C49"/>
          </a:solidFill>
          <a:ln w="7620">
            <a:solidFill>
              <a:srgbClr val="6D4562"/>
            </a:solidFill>
            <a:prstDash val="solid"/>
          </a:ln>
        </p:spPr>
        <p:txBody>
          <a:bodyPr/>
          <a:lstStyle/>
          <a:p>
            <a:endParaRPr lang="en-IN"/>
          </a:p>
        </p:txBody>
      </p:sp>
      <p:sp>
        <p:nvSpPr>
          <p:cNvPr id="8" name="Text 3"/>
          <p:cNvSpPr/>
          <p:nvPr/>
        </p:nvSpPr>
        <p:spPr>
          <a:xfrm>
            <a:off x="6509028" y="2462927"/>
            <a:ext cx="2506385" cy="313253"/>
          </a:xfrm>
          <a:prstGeom prst="rect">
            <a:avLst/>
          </a:prstGeom>
          <a:noFill/>
          <a:ln/>
        </p:spPr>
        <p:txBody>
          <a:bodyPr wrap="none" rtlCol="0" anchor="t"/>
          <a:lstStyle/>
          <a:p>
            <a:pPr marL="0" indent="0">
              <a:lnSpc>
                <a:spcPts val="2467"/>
              </a:lnSpc>
              <a:buNone/>
            </a:pPr>
            <a:r>
              <a:rPr lang="en-US" sz="1974" dirty="0">
                <a:solidFill>
                  <a:srgbClr val="DAD8E9"/>
                </a:solidFill>
                <a:latin typeface="Prompt" pitchFamily="34" charset="0"/>
                <a:ea typeface="Prompt" pitchFamily="34" charset="-122"/>
                <a:cs typeface="Prompt" pitchFamily="34" charset="-120"/>
              </a:rPr>
              <a:t>Loading Data</a:t>
            </a:r>
            <a:endParaRPr lang="en-US" sz="1974" dirty="0"/>
          </a:p>
        </p:txBody>
      </p:sp>
      <p:sp>
        <p:nvSpPr>
          <p:cNvPr id="9" name="Text 4"/>
          <p:cNvSpPr/>
          <p:nvPr/>
        </p:nvSpPr>
        <p:spPr>
          <a:xfrm>
            <a:off x="6509028" y="2911435"/>
            <a:ext cx="7098744" cy="721995"/>
          </a:xfrm>
          <a:prstGeom prst="rect">
            <a:avLst/>
          </a:prstGeom>
          <a:noFill/>
          <a:ln/>
        </p:spPr>
        <p:txBody>
          <a:bodyPr wrap="square" rtlCol="0" anchor="t"/>
          <a:lstStyle/>
          <a:p>
            <a:pPr marL="0" indent="0">
              <a:lnSpc>
                <a:spcPts val="2842"/>
              </a:lnSpc>
              <a:buNone/>
            </a:pPr>
            <a:r>
              <a:rPr lang="en-US" sz="1776" dirty="0">
                <a:solidFill>
                  <a:srgbClr val="DAD8E9"/>
                </a:solidFill>
                <a:latin typeface="Mukta" pitchFamily="34" charset="0"/>
                <a:ea typeface="Mukta" pitchFamily="34" charset="-122"/>
                <a:cs typeface="Mukta" pitchFamily="34" charset="-120"/>
              </a:rPr>
              <a:t>Loaded the data extracted from the YouTube Data API into a structured pandas DataFrame.</a:t>
            </a:r>
            <a:endParaRPr lang="en-US" sz="1776" dirty="0"/>
          </a:p>
        </p:txBody>
      </p:sp>
      <p:sp>
        <p:nvSpPr>
          <p:cNvPr id="10" name="Shape 5"/>
          <p:cNvSpPr/>
          <p:nvPr/>
        </p:nvSpPr>
        <p:spPr>
          <a:xfrm>
            <a:off x="6275903" y="4092059"/>
            <a:ext cx="7564993" cy="1636752"/>
          </a:xfrm>
          <a:prstGeom prst="roundRect">
            <a:avLst>
              <a:gd name="adj" fmla="val 5789"/>
            </a:avLst>
          </a:prstGeom>
          <a:solidFill>
            <a:srgbClr val="542C49"/>
          </a:solidFill>
          <a:ln w="7620">
            <a:solidFill>
              <a:srgbClr val="6D4562"/>
            </a:solidFill>
            <a:prstDash val="solid"/>
          </a:ln>
        </p:spPr>
        <p:txBody>
          <a:bodyPr/>
          <a:lstStyle/>
          <a:p>
            <a:endParaRPr lang="en-IN"/>
          </a:p>
        </p:txBody>
      </p:sp>
      <p:sp>
        <p:nvSpPr>
          <p:cNvPr id="11" name="Text 6"/>
          <p:cNvSpPr/>
          <p:nvPr/>
        </p:nvSpPr>
        <p:spPr>
          <a:xfrm>
            <a:off x="6509028" y="4325183"/>
            <a:ext cx="2974300" cy="313253"/>
          </a:xfrm>
          <a:prstGeom prst="rect">
            <a:avLst/>
          </a:prstGeom>
          <a:noFill/>
          <a:ln/>
        </p:spPr>
        <p:txBody>
          <a:bodyPr wrap="none" rtlCol="0" anchor="t"/>
          <a:lstStyle/>
          <a:p>
            <a:pPr marL="0" indent="0">
              <a:lnSpc>
                <a:spcPts val="2467"/>
              </a:lnSpc>
              <a:buNone/>
            </a:pPr>
            <a:r>
              <a:rPr lang="en-US" sz="1974" dirty="0">
                <a:solidFill>
                  <a:srgbClr val="DAD8E9"/>
                </a:solidFill>
                <a:latin typeface="Prompt" pitchFamily="34" charset="0"/>
                <a:ea typeface="Prompt" pitchFamily="34" charset="-122"/>
                <a:cs typeface="Prompt" pitchFamily="34" charset="-120"/>
              </a:rPr>
              <a:t>Handling Missing Values</a:t>
            </a:r>
            <a:endParaRPr lang="en-US" sz="1974" dirty="0"/>
          </a:p>
        </p:txBody>
      </p:sp>
      <p:sp>
        <p:nvSpPr>
          <p:cNvPr id="12" name="Text 7"/>
          <p:cNvSpPr/>
          <p:nvPr/>
        </p:nvSpPr>
        <p:spPr>
          <a:xfrm>
            <a:off x="6509028" y="4773692"/>
            <a:ext cx="7098744" cy="721995"/>
          </a:xfrm>
          <a:prstGeom prst="rect">
            <a:avLst/>
          </a:prstGeom>
          <a:noFill/>
          <a:ln/>
        </p:spPr>
        <p:txBody>
          <a:bodyPr wrap="square" rtlCol="0" anchor="t"/>
          <a:lstStyle/>
          <a:p>
            <a:pPr marL="0" indent="0">
              <a:lnSpc>
                <a:spcPts val="2842"/>
              </a:lnSpc>
              <a:buNone/>
            </a:pPr>
            <a:r>
              <a:rPr lang="en-US" sz="1776" dirty="0">
                <a:solidFill>
                  <a:srgbClr val="DAD8E9"/>
                </a:solidFill>
                <a:latin typeface="Mukta" pitchFamily="34" charset="0"/>
                <a:ea typeface="Mukta" pitchFamily="34" charset="-122"/>
                <a:cs typeface="Mukta" pitchFamily="34" charset="-120"/>
              </a:rPr>
              <a:t>Implemented techniques to handle missing values, ensuring our data quality remained high.</a:t>
            </a:r>
            <a:endParaRPr lang="en-US" sz="1776" dirty="0"/>
          </a:p>
        </p:txBody>
      </p:sp>
      <p:sp>
        <p:nvSpPr>
          <p:cNvPr id="13" name="Shape 8"/>
          <p:cNvSpPr/>
          <p:nvPr/>
        </p:nvSpPr>
        <p:spPr>
          <a:xfrm>
            <a:off x="6275903" y="5954316"/>
            <a:ext cx="7564993" cy="1636752"/>
          </a:xfrm>
          <a:prstGeom prst="roundRect">
            <a:avLst>
              <a:gd name="adj" fmla="val 5789"/>
            </a:avLst>
          </a:prstGeom>
          <a:solidFill>
            <a:srgbClr val="542C49"/>
          </a:solidFill>
          <a:ln w="7620">
            <a:solidFill>
              <a:srgbClr val="6D4562"/>
            </a:solidFill>
            <a:prstDash val="solid"/>
          </a:ln>
        </p:spPr>
        <p:txBody>
          <a:bodyPr/>
          <a:lstStyle/>
          <a:p>
            <a:endParaRPr lang="en-IN"/>
          </a:p>
        </p:txBody>
      </p:sp>
      <p:sp>
        <p:nvSpPr>
          <p:cNvPr id="14" name="Text 9"/>
          <p:cNvSpPr/>
          <p:nvPr/>
        </p:nvSpPr>
        <p:spPr>
          <a:xfrm>
            <a:off x="6509028" y="6187440"/>
            <a:ext cx="2671882" cy="313253"/>
          </a:xfrm>
          <a:prstGeom prst="rect">
            <a:avLst/>
          </a:prstGeom>
          <a:noFill/>
          <a:ln/>
        </p:spPr>
        <p:txBody>
          <a:bodyPr wrap="none" rtlCol="0" anchor="t"/>
          <a:lstStyle/>
          <a:p>
            <a:pPr marL="0" indent="0">
              <a:lnSpc>
                <a:spcPts val="2467"/>
              </a:lnSpc>
              <a:buNone/>
            </a:pPr>
            <a:r>
              <a:rPr lang="en-US" sz="1974" dirty="0">
                <a:solidFill>
                  <a:srgbClr val="DAD8E9"/>
                </a:solidFill>
                <a:latin typeface="Prompt" pitchFamily="34" charset="0"/>
                <a:ea typeface="Prompt" pitchFamily="34" charset="-122"/>
                <a:cs typeface="Prompt" pitchFamily="34" charset="-120"/>
              </a:rPr>
              <a:t>Data Type Conversion</a:t>
            </a:r>
            <a:endParaRPr lang="en-US" sz="1974" dirty="0"/>
          </a:p>
        </p:txBody>
      </p:sp>
      <p:sp>
        <p:nvSpPr>
          <p:cNvPr id="15" name="Text 10"/>
          <p:cNvSpPr/>
          <p:nvPr/>
        </p:nvSpPr>
        <p:spPr>
          <a:xfrm>
            <a:off x="6509028" y="6635948"/>
            <a:ext cx="7098744" cy="721995"/>
          </a:xfrm>
          <a:prstGeom prst="rect">
            <a:avLst/>
          </a:prstGeom>
          <a:noFill/>
          <a:ln/>
        </p:spPr>
        <p:txBody>
          <a:bodyPr wrap="square" rtlCol="0" anchor="t"/>
          <a:lstStyle/>
          <a:p>
            <a:pPr marL="0" indent="0">
              <a:lnSpc>
                <a:spcPts val="2842"/>
              </a:lnSpc>
              <a:buNone/>
            </a:pPr>
            <a:r>
              <a:rPr lang="en-US" sz="1776" dirty="0">
                <a:solidFill>
                  <a:srgbClr val="DAD8E9"/>
                </a:solidFill>
                <a:latin typeface="Mukta" pitchFamily="34" charset="0"/>
                <a:ea typeface="Mukta" pitchFamily="34" charset="-122"/>
                <a:cs typeface="Mukta" pitchFamily="34" charset="-120"/>
              </a:rPr>
              <a:t>Converted columns to their appropriate data types, allowing efficient analysis and visualization.</a:t>
            </a:r>
            <a:endParaRPr lang="en-US" sz="177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sp>
        <p:nvSpPr>
          <p:cNvPr id="4" name="Text 1"/>
          <p:cNvSpPr/>
          <p:nvPr/>
        </p:nvSpPr>
        <p:spPr>
          <a:xfrm>
            <a:off x="1321356" y="935117"/>
            <a:ext cx="9577149"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Data Exploration: Revealing Insights</a:t>
            </a:r>
            <a:endParaRPr lang="en-US" sz="4320" dirty="0"/>
          </a:p>
        </p:txBody>
      </p:sp>
      <p:sp>
        <p:nvSpPr>
          <p:cNvPr id="6" name="Text 2"/>
          <p:cNvSpPr/>
          <p:nvPr/>
        </p:nvSpPr>
        <p:spPr>
          <a:xfrm>
            <a:off x="1321356" y="3449806"/>
            <a:ext cx="274320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Dataset Inspection</a:t>
            </a:r>
            <a:endParaRPr lang="en-US" sz="2160" dirty="0"/>
          </a:p>
        </p:txBody>
      </p:sp>
      <p:sp>
        <p:nvSpPr>
          <p:cNvPr id="7" name="Text 3"/>
          <p:cNvSpPr/>
          <p:nvPr/>
        </p:nvSpPr>
        <p:spPr>
          <a:xfrm>
            <a:off x="1321356" y="3893862"/>
            <a:ext cx="5808702" cy="956020"/>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Conducted a thorough inspection of the dataset's structure and content through descriptive statistics.</a:t>
            </a:r>
            <a:endParaRPr lang="en-US" sz="1944" dirty="0"/>
          </a:p>
        </p:txBody>
      </p:sp>
      <p:sp>
        <p:nvSpPr>
          <p:cNvPr id="9" name="Text 4"/>
          <p:cNvSpPr/>
          <p:nvPr/>
        </p:nvSpPr>
        <p:spPr>
          <a:xfrm>
            <a:off x="7500342" y="3449806"/>
            <a:ext cx="452878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Engagement Metric Visualizations</a:t>
            </a:r>
            <a:endParaRPr lang="en-US" sz="2160" dirty="0"/>
          </a:p>
        </p:txBody>
      </p:sp>
      <p:sp>
        <p:nvSpPr>
          <p:cNvPr id="10" name="Text 5"/>
          <p:cNvSpPr/>
          <p:nvPr/>
        </p:nvSpPr>
        <p:spPr>
          <a:xfrm>
            <a:off x="7500342" y="3893862"/>
            <a:ext cx="5808702" cy="956020"/>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Visualized distributions of engagement metrics to identify patterns and trends.</a:t>
            </a:r>
            <a:endParaRPr lang="en-US" sz="1944" dirty="0"/>
          </a:p>
        </p:txBody>
      </p:sp>
      <p:sp>
        <p:nvSpPr>
          <p:cNvPr id="11" name="Shape 0">
            <a:extLst>
              <a:ext uri="{FF2B5EF4-FFF2-40B4-BE49-F238E27FC236}">
                <a16:creationId xmlns:a16="http://schemas.microsoft.com/office/drawing/2014/main" id="{DEF6E24D-D6A7-4FD8-AEC7-FBE14189D82A}"/>
              </a:ext>
            </a:extLst>
          </p:cNvPr>
          <p:cNvSpPr/>
          <p:nvPr/>
        </p:nvSpPr>
        <p:spPr>
          <a:xfrm>
            <a:off x="0" y="0"/>
            <a:ext cx="14630400" cy="8229600"/>
          </a:xfrm>
          <a:prstGeom prst="rect">
            <a:avLst/>
          </a:prstGeom>
          <a:solidFill>
            <a:srgbClr val="0B0C23">
              <a:alpha val="75000"/>
            </a:srgbClr>
          </a:solidFill>
          <a:ln/>
        </p:spPr>
        <p:txBody>
          <a:bodyPr/>
          <a:lstStyle/>
          <a:p>
            <a:endParaRPr lang="en-IN"/>
          </a:p>
        </p:txBody>
      </p:sp>
      <p:sp>
        <p:nvSpPr>
          <p:cNvPr id="12" name="Text 2">
            <a:extLst>
              <a:ext uri="{FF2B5EF4-FFF2-40B4-BE49-F238E27FC236}">
                <a16:creationId xmlns:a16="http://schemas.microsoft.com/office/drawing/2014/main" id="{E0B7B989-921A-4D0E-D732-B1E18D8E8CCF}"/>
              </a:ext>
            </a:extLst>
          </p:cNvPr>
          <p:cNvSpPr/>
          <p:nvPr/>
        </p:nvSpPr>
        <p:spPr>
          <a:xfrm>
            <a:off x="1321356" y="3449925"/>
            <a:ext cx="274320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Dataset Inspection</a:t>
            </a:r>
            <a:endParaRPr lang="en-US" sz="2160" dirty="0"/>
          </a:p>
        </p:txBody>
      </p:sp>
      <p:sp>
        <p:nvSpPr>
          <p:cNvPr id="13" name="Text 3">
            <a:extLst>
              <a:ext uri="{FF2B5EF4-FFF2-40B4-BE49-F238E27FC236}">
                <a16:creationId xmlns:a16="http://schemas.microsoft.com/office/drawing/2014/main" id="{46CA8A05-D2C1-2315-16B1-762205E0254B}"/>
              </a:ext>
            </a:extLst>
          </p:cNvPr>
          <p:cNvSpPr/>
          <p:nvPr/>
        </p:nvSpPr>
        <p:spPr>
          <a:xfrm>
            <a:off x="1321356" y="3893980"/>
            <a:ext cx="5808702" cy="1799623"/>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Conducted a thorough inspection of the dataset's structure and content through descriptive statistics.</a:t>
            </a:r>
            <a:endParaRPr lang="en-US" sz="1944" dirty="0"/>
          </a:p>
        </p:txBody>
      </p:sp>
      <p:sp>
        <p:nvSpPr>
          <p:cNvPr id="14" name="Text 4">
            <a:extLst>
              <a:ext uri="{FF2B5EF4-FFF2-40B4-BE49-F238E27FC236}">
                <a16:creationId xmlns:a16="http://schemas.microsoft.com/office/drawing/2014/main" id="{CB5B5E8E-6DDE-2FF6-9BC2-580536FC718F}"/>
              </a:ext>
            </a:extLst>
          </p:cNvPr>
          <p:cNvSpPr/>
          <p:nvPr/>
        </p:nvSpPr>
        <p:spPr>
          <a:xfrm>
            <a:off x="7500342" y="3449925"/>
            <a:ext cx="4528780" cy="414909"/>
          </a:xfrm>
          <a:prstGeom prst="rect">
            <a:avLst/>
          </a:prstGeom>
          <a:noFill/>
          <a:ln/>
        </p:spPr>
        <p:txBody>
          <a:bodyPr wrap="none" rtlCol="0" anchor="t"/>
          <a:lstStyle/>
          <a:p>
            <a:pPr marL="0" indent="0" algn="l">
              <a:lnSpc>
                <a:spcPts val="2700"/>
              </a:lnSpc>
              <a:buNone/>
            </a:pPr>
            <a:r>
              <a:rPr lang="en-US" sz="2160" dirty="0">
                <a:solidFill>
                  <a:srgbClr val="DAD8E9"/>
                </a:solidFill>
                <a:latin typeface="Prompt" pitchFamily="34" charset="0"/>
                <a:ea typeface="Prompt" pitchFamily="34" charset="-122"/>
                <a:cs typeface="Prompt" pitchFamily="34" charset="-120"/>
              </a:rPr>
              <a:t>Engagement Metric Visualizations</a:t>
            </a:r>
            <a:endParaRPr lang="en-US" sz="2160" dirty="0"/>
          </a:p>
        </p:txBody>
      </p:sp>
      <p:sp>
        <p:nvSpPr>
          <p:cNvPr id="15" name="Text 5">
            <a:extLst>
              <a:ext uri="{FF2B5EF4-FFF2-40B4-BE49-F238E27FC236}">
                <a16:creationId xmlns:a16="http://schemas.microsoft.com/office/drawing/2014/main" id="{35F08958-695D-6F60-1BB8-DF86DCC2CD80}"/>
              </a:ext>
            </a:extLst>
          </p:cNvPr>
          <p:cNvSpPr/>
          <p:nvPr/>
        </p:nvSpPr>
        <p:spPr>
          <a:xfrm>
            <a:off x="7500342" y="3893981"/>
            <a:ext cx="5808702" cy="956020"/>
          </a:xfrm>
          <a:prstGeom prst="rect">
            <a:avLst/>
          </a:prstGeom>
          <a:noFill/>
          <a:ln/>
        </p:spPr>
        <p:txBody>
          <a:bodyPr wrap="square" rtlCol="0" anchor="t"/>
          <a:lstStyle/>
          <a:p>
            <a:pPr marL="0" indent="0" algn="l">
              <a:lnSpc>
                <a:spcPts val="3110"/>
              </a:lnSpc>
              <a:buNone/>
            </a:pPr>
            <a:r>
              <a:rPr lang="en-US" sz="1944" dirty="0">
                <a:solidFill>
                  <a:srgbClr val="DAD8E9"/>
                </a:solidFill>
                <a:latin typeface="Mukta" pitchFamily="34" charset="0"/>
                <a:ea typeface="Mukta" pitchFamily="34" charset="-122"/>
                <a:cs typeface="Mukta" pitchFamily="34" charset="-120"/>
              </a:rPr>
              <a:t>Visualized distributions of engagement metrics to identify patterns and trends.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150864"/>
            <a:ext cx="4869061" cy="3927753"/>
          </a:xfrm>
          <a:prstGeom prst="rect">
            <a:avLst/>
          </a:prstGeom>
        </p:spPr>
      </p:pic>
      <p:sp>
        <p:nvSpPr>
          <p:cNvPr id="6" name="Text 1"/>
          <p:cNvSpPr/>
          <p:nvPr/>
        </p:nvSpPr>
        <p:spPr>
          <a:xfrm>
            <a:off x="6350437" y="741283"/>
            <a:ext cx="7415927" cy="2057400"/>
          </a:xfrm>
          <a:prstGeom prst="rect">
            <a:avLst/>
          </a:prstGeom>
          <a:noFill/>
          <a:ln/>
        </p:spPr>
        <p:txBody>
          <a:bodyPr wrap="squar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Correlation Analysis: Understanding Relationships</a:t>
            </a:r>
            <a:endParaRPr lang="en-US" sz="4320" dirty="0"/>
          </a:p>
        </p:txBody>
      </p:sp>
      <p:sp>
        <p:nvSpPr>
          <p:cNvPr id="7" name="Shape 2"/>
          <p:cNvSpPr/>
          <p:nvPr/>
        </p:nvSpPr>
        <p:spPr>
          <a:xfrm>
            <a:off x="6350437" y="3168967"/>
            <a:ext cx="7415927" cy="2856547"/>
          </a:xfrm>
          <a:prstGeom prst="roundRect">
            <a:avLst>
              <a:gd name="adj" fmla="val 3630"/>
            </a:avLst>
          </a:prstGeom>
          <a:noFill/>
          <a:ln w="15240">
            <a:solidFill>
              <a:srgbClr val="FFFFFF">
                <a:alpha val="24000"/>
              </a:srgbClr>
            </a:solidFill>
            <a:prstDash val="solid"/>
          </a:ln>
        </p:spPr>
        <p:txBody>
          <a:bodyPr/>
          <a:lstStyle/>
          <a:p>
            <a:endParaRPr lang="en-IN"/>
          </a:p>
        </p:txBody>
      </p:sp>
      <p:sp>
        <p:nvSpPr>
          <p:cNvPr id="8" name="Shape 3"/>
          <p:cNvSpPr/>
          <p:nvPr/>
        </p:nvSpPr>
        <p:spPr>
          <a:xfrm>
            <a:off x="6365677" y="3184207"/>
            <a:ext cx="7385447" cy="706517"/>
          </a:xfrm>
          <a:prstGeom prst="rect">
            <a:avLst/>
          </a:prstGeom>
          <a:solidFill>
            <a:srgbClr val="FFFFFF">
              <a:alpha val="4000"/>
            </a:srgbClr>
          </a:solidFill>
          <a:ln/>
        </p:spPr>
        <p:txBody>
          <a:bodyPr/>
          <a:lstStyle/>
          <a:p>
            <a:endParaRPr lang="en-IN"/>
          </a:p>
        </p:txBody>
      </p:sp>
      <p:sp>
        <p:nvSpPr>
          <p:cNvPr id="9" name="Text 4"/>
          <p:cNvSpPr/>
          <p:nvPr/>
        </p:nvSpPr>
        <p:spPr>
          <a:xfrm>
            <a:off x="6612731" y="3339941"/>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Metric</a:t>
            </a:r>
            <a:endParaRPr lang="en-US" sz="1944" dirty="0"/>
          </a:p>
        </p:txBody>
      </p:sp>
      <p:sp>
        <p:nvSpPr>
          <p:cNvPr id="10" name="Text 5"/>
          <p:cNvSpPr/>
          <p:nvPr/>
        </p:nvSpPr>
        <p:spPr>
          <a:xfrm>
            <a:off x="8462843" y="3339941"/>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Views</a:t>
            </a:r>
            <a:endParaRPr lang="en-US" sz="1944" dirty="0"/>
          </a:p>
        </p:txBody>
      </p:sp>
      <p:sp>
        <p:nvSpPr>
          <p:cNvPr id="11" name="Text 6"/>
          <p:cNvSpPr/>
          <p:nvPr/>
        </p:nvSpPr>
        <p:spPr>
          <a:xfrm>
            <a:off x="10309146" y="3339941"/>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Likes</a:t>
            </a:r>
            <a:endParaRPr lang="en-US" sz="1944" dirty="0"/>
          </a:p>
        </p:txBody>
      </p:sp>
      <p:sp>
        <p:nvSpPr>
          <p:cNvPr id="12" name="Text 7"/>
          <p:cNvSpPr/>
          <p:nvPr/>
        </p:nvSpPr>
        <p:spPr>
          <a:xfrm>
            <a:off x="12155448" y="3339941"/>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Comments</a:t>
            </a:r>
            <a:endParaRPr lang="en-US" sz="1944" dirty="0"/>
          </a:p>
        </p:txBody>
      </p:sp>
      <p:sp>
        <p:nvSpPr>
          <p:cNvPr id="13" name="Shape 8"/>
          <p:cNvSpPr/>
          <p:nvPr/>
        </p:nvSpPr>
        <p:spPr>
          <a:xfrm>
            <a:off x="6365677" y="3890724"/>
            <a:ext cx="7385447" cy="706517"/>
          </a:xfrm>
          <a:prstGeom prst="rect">
            <a:avLst/>
          </a:prstGeom>
          <a:solidFill>
            <a:srgbClr val="000000">
              <a:alpha val="4000"/>
            </a:srgbClr>
          </a:solidFill>
          <a:ln/>
        </p:spPr>
        <p:txBody>
          <a:bodyPr/>
          <a:lstStyle/>
          <a:p>
            <a:endParaRPr lang="en-IN"/>
          </a:p>
        </p:txBody>
      </p:sp>
      <p:sp>
        <p:nvSpPr>
          <p:cNvPr id="14" name="Text 9"/>
          <p:cNvSpPr/>
          <p:nvPr/>
        </p:nvSpPr>
        <p:spPr>
          <a:xfrm>
            <a:off x="6612731" y="4046458"/>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Views</a:t>
            </a:r>
            <a:endParaRPr lang="en-US" sz="1944" dirty="0"/>
          </a:p>
        </p:txBody>
      </p:sp>
      <p:sp>
        <p:nvSpPr>
          <p:cNvPr id="15" name="Text 10"/>
          <p:cNvSpPr/>
          <p:nvPr/>
        </p:nvSpPr>
        <p:spPr>
          <a:xfrm>
            <a:off x="8462843" y="4046458"/>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1.0</a:t>
            </a:r>
            <a:endParaRPr lang="en-US" sz="1944" dirty="0"/>
          </a:p>
        </p:txBody>
      </p:sp>
      <p:sp>
        <p:nvSpPr>
          <p:cNvPr id="16" name="Text 11"/>
          <p:cNvSpPr/>
          <p:nvPr/>
        </p:nvSpPr>
        <p:spPr>
          <a:xfrm>
            <a:off x="10309146" y="4046458"/>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0.65</a:t>
            </a:r>
            <a:endParaRPr lang="en-US" sz="1944" dirty="0"/>
          </a:p>
        </p:txBody>
      </p:sp>
      <p:sp>
        <p:nvSpPr>
          <p:cNvPr id="17" name="Text 12"/>
          <p:cNvSpPr/>
          <p:nvPr/>
        </p:nvSpPr>
        <p:spPr>
          <a:xfrm>
            <a:off x="12155448" y="4046458"/>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0.50</a:t>
            </a:r>
            <a:endParaRPr lang="en-US" sz="1944" dirty="0"/>
          </a:p>
        </p:txBody>
      </p:sp>
      <p:sp>
        <p:nvSpPr>
          <p:cNvPr id="18" name="Shape 13"/>
          <p:cNvSpPr/>
          <p:nvPr/>
        </p:nvSpPr>
        <p:spPr>
          <a:xfrm>
            <a:off x="6365677" y="4597241"/>
            <a:ext cx="7385447" cy="706517"/>
          </a:xfrm>
          <a:prstGeom prst="rect">
            <a:avLst/>
          </a:prstGeom>
          <a:solidFill>
            <a:srgbClr val="FFFFFF">
              <a:alpha val="4000"/>
            </a:srgbClr>
          </a:solidFill>
          <a:ln/>
        </p:spPr>
        <p:txBody>
          <a:bodyPr/>
          <a:lstStyle/>
          <a:p>
            <a:endParaRPr lang="en-IN"/>
          </a:p>
        </p:txBody>
      </p:sp>
      <p:sp>
        <p:nvSpPr>
          <p:cNvPr id="19" name="Text 14"/>
          <p:cNvSpPr/>
          <p:nvPr/>
        </p:nvSpPr>
        <p:spPr>
          <a:xfrm>
            <a:off x="6612731" y="4752975"/>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Likes</a:t>
            </a:r>
            <a:endParaRPr lang="en-US" sz="1944" dirty="0"/>
          </a:p>
        </p:txBody>
      </p:sp>
      <p:sp>
        <p:nvSpPr>
          <p:cNvPr id="20" name="Text 15"/>
          <p:cNvSpPr/>
          <p:nvPr/>
        </p:nvSpPr>
        <p:spPr>
          <a:xfrm>
            <a:off x="8462843" y="4752975"/>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0.65</a:t>
            </a:r>
            <a:endParaRPr lang="en-US" sz="1944" dirty="0"/>
          </a:p>
        </p:txBody>
      </p:sp>
      <p:sp>
        <p:nvSpPr>
          <p:cNvPr id="21" name="Text 16"/>
          <p:cNvSpPr/>
          <p:nvPr/>
        </p:nvSpPr>
        <p:spPr>
          <a:xfrm>
            <a:off x="10309146" y="4752975"/>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1.0</a:t>
            </a:r>
            <a:endParaRPr lang="en-US" sz="1944" dirty="0"/>
          </a:p>
        </p:txBody>
      </p:sp>
      <p:sp>
        <p:nvSpPr>
          <p:cNvPr id="22" name="Text 17"/>
          <p:cNvSpPr/>
          <p:nvPr/>
        </p:nvSpPr>
        <p:spPr>
          <a:xfrm>
            <a:off x="12155448" y="4752975"/>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0.55</a:t>
            </a:r>
            <a:endParaRPr lang="en-US" sz="1944" dirty="0"/>
          </a:p>
        </p:txBody>
      </p:sp>
      <p:sp>
        <p:nvSpPr>
          <p:cNvPr id="23" name="Shape 18"/>
          <p:cNvSpPr/>
          <p:nvPr/>
        </p:nvSpPr>
        <p:spPr>
          <a:xfrm>
            <a:off x="6365677" y="5303758"/>
            <a:ext cx="7385447" cy="706517"/>
          </a:xfrm>
          <a:prstGeom prst="rect">
            <a:avLst/>
          </a:prstGeom>
          <a:solidFill>
            <a:srgbClr val="000000">
              <a:alpha val="4000"/>
            </a:srgbClr>
          </a:solidFill>
          <a:ln/>
        </p:spPr>
        <p:txBody>
          <a:bodyPr/>
          <a:lstStyle/>
          <a:p>
            <a:endParaRPr lang="en-IN"/>
          </a:p>
        </p:txBody>
      </p:sp>
      <p:sp>
        <p:nvSpPr>
          <p:cNvPr id="24" name="Text 19"/>
          <p:cNvSpPr/>
          <p:nvPr/>
        </p:nvSpPr>
        <p:spPr>
          <a:xfrm>
            <a:off x="6612731" y="5459492"/>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Comments</a:t>
            </a:r>
            <a:endParaRPr lang="en-US" sz="1944" dirty="0"/>
          </a:p>
        </p:txBody>
      </p:sp>
      <p:sp>
        <p:nvSpPr>
          <p:cNvPr id="25" name="Text 20"/>
          <p:cNvSpPr/>
          <p:nvPr/>
        </p:nvSpPr>
        <p:spPr>
          <a:xfrm>
            <a:off x="8462843" y="5459492"/>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0.50</a:t>
            </a:r>
            <a:endParaRPr lang="en-US" sz="1944" dirty="0"/>
          </a:p>
        </p:txBody>
      </p:sp>
      <p:sp>
        <p:nvSpPr>
          <p:cNvPr id="26" name="Text 21"/>
          <p:cNvSpPr/>
          <p:nvPr/>
        </p:nvSpPr>
        <p:spPr>
          <a:xfrm>
            <a:off x="10309146" y="5459492"/>
            <a:ext cx="134504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0.55</a:t>
            </a:r>
            <a:endParaRPr lang="en-US" sz="1944" dirty="0"/>
          </a:p>
        </p:txBody>
      </p:sp>
      <p:sp>
        <p:nvSpPr>
          <p:cNvPr id="27" name="Text 22"/>
          <p:cNvSpPr/>
          <p:nvPr/>
        </p:nvSpPr>
        <p:spPr>
          <a:xfrm>
            <a:off x="12155448" y="5459492"/>
            <a:ext cx="1348859"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1.0</a:t>
            </a:r>
            <a:endParaRPr lang="en-US" sz="1944" dirty="0"/>
          </a:p>
        </p:txBody>
      </p:sp>
      <p:sp>
        <p:nvSpPr>
          <p:cNvPr id="28" name="Text 23"/>
          <p:cNvSpPr/>
          <p:nvPr/>
        </p:nvSpPr>
        <p:spPr>
          <a:xfrm>
            <a:off x="6350437" y="6303169"/>
            <a:ext cx="7415927"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This matrix represents the relationships between different engagement metrics. As seen above, there's a strong correlation between views and likes, suggesting that more views can lead to increased likes.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sp>
        <p:nvSpPr>
          <p:cNvPr id="4" name="Text 1"/>
          <p:cNvSpPr/>
          <p:nvPr/>
        </p:nvSpPr>
        <p:spPr>
          <a:xfrm>
            <a:off x="1321356" y="2267307"/>
            <a:ext cx="10199846"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Category Analysis: Trending by Genre</a:t>
            </a:r>
            <a:endParaRPr lang="en-US" sz="4320" dirty="0"/>
          </a:p>
        </p:txBody>
      </p:sp>
      <p:sp>
        <p:nvSpPr>
          <p:cNvPr id="5" name="Text 2"/>
          <p:cNvSpPr/>
          <p:nvPr/>
        </p:nvSpPr>
        <p:spPr>
          <a:xfrm>
            <a:off x="1321356" y="3570208"/>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Video Categories</a:t>
            </a:r>
            <a:endParaRPr lang="en-US" sz="2160" dirty="0"/>
          </a:p>
        </p:txBody>
      </p:sp>
      <p:sp>
        <p:nvSpPr>
          <p:cNvPr id="6" name="Text 3"/>
          <p:cNvSpPr/>
          <p:nvPr/>
        </p:nvSpPr>
        <p:spPr>
          <a:xfrm>
            <a:off x="1321356" y="415992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Analyzed the performance of trending videos categorized into genres like Music, Entertainment, and Education.</a:t>
            </a:r>
            <a:endParaRPr lang="en-US" sz="1944" dirty="0"/>
          </a:p>
        </p:txBody>
      </p:sp>
      <p:sp>
        <p:nvSpPr>
          <p:cNvPr id="7" name="Text 4"/>
          <p:cNvSpPr/>
          <p:nvPr/>
        </p:nvSpPr>
        <p:spPr>
          <a:xfrm>
            <a:off x="5525095" y="3570208"/>
            <a:ext cx="3104555"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Trending Video Counts</a:t>
            </a:r>
            <a:endParaRPr lang="en-US" sz="2160" dirty="0"/>
          </a:p>
        </p:txBody>
      </p:sp>
      <p:sp>
        <p:nvSpPr>
          <p:cNvPr id="8" name="Text 5"/>
          <p:cNvSpPr/>
          <p:nvPr/>
        </p:nvSpPr>
        <p:spPr>
          <a:xfrm>
            <a:off x="5525095" y="4159925"/>
            <a:ext cx="3593902"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Recorded the number of trending videos per category to gauge popularity dynamics.</a:t>
            </a:r>
            <a:endParaRPr lang="en-US" sz="1944" dirty="0"/>
          </a:p>
        </p:txBody>
      </p:sp>
      <p:sp>
        <p:nvSpPr>
          <p:cNvPr id="9" name="Text 6"/>
          <p:cNvSpPr/>
          <p:nvPr/>
        </p:nvSpPr>
        <p:spPr>
          <a:xfrm>
            <a:off x="9728835" y="3570208"/>
            <a:ext cx="3593902" cy="685800"/>
          </a:xfrm>
          <a:prstGeom prst="rect">
            <a:avLst/>
          </a:prstGeom>
          <a:noFill/>
          <a:ln/>
        </p:spPr>
        <p:txBody>
          <a:bodyPr wrap="squar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Average Engagement Metrics</a:t>
            </a:r>
            <a:endParaRPr lang="en-US" sz="2160" dirty="0"/>
          </a:p>
        </p:txBody>
      </p:sp>
      <p:sp>
        <p:nvSpPr>
          <p:cNvPr id="10" name="Text 7"/>
          <p:cNvSpPr/>
          <p:nvPr/>
        </p:nvSpPr>
        <p:spPr>
          <a:xfrm>
            <a:off x="9728835" y="4502825"/>
            <a:ext cx="3593902" cy="118514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Visualized average engagement metrics like views, likes, and comments per video category.</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31148"/>
          </a:xfrm>
          <a:prstGeom prst="rect">
            <a:avLst/>
          </a:prstGeom>
        </p:spPr>
      </p:pic>
      <p:pic>
        <p:nvPicPr>
          <p:cNvPr id="5" name="Image 2" descr="preencoded.png"/>
          <p:cNvPicPr>
            <a:picLocks noChangeAspect="1"/>
          </p:cNvPicPr>
          <p:nvPr/>
        </p:nvPicPr>
        <p:blipFill>
          <a:blip r:embed="rId5"/>
          <a:stretch>
            <a:fillRect/>
          </a:stretch>
        </p:blipFill>
        <p:spPr>
          <a:xfrm>
            <a:off x="284798" y="2345531"/>
            <a:ext cx="4916686" cy="3540085"/>
          </a:xfrm>
          <a:prstGeom prst="rect">
            <a:avLst/>
          </a:prstGeom>
        </p:spPr>
      </p:pic>
      <p:sp>
        <p:nvSpPr>
          <p:cNvPr id="6" name="Text 1"/>
          <p:cNvSpPr/>
          <p:nvPr/>
        </p:nvSpPr>
        <p:spPr>
          <a:xfrm>
            <a:off x="6284000" y="626626"/>
            <a:ext cx="7548801" cy="1266111"/>
          </a:xfrm>
          <a:prstGeom prst="rect">
            <a:avLst/>
          </a:prstGeom>
          <a:noFill/>
          <a:ln/>
        </p:spPr>
        <p:txBody>
          <a:bodyPr wrap="square" rtlCol="0" anchor="t"/>
          <a:lstStyle/>
          <a:p>
            <a:pPr marL="0" indent="0">
              <a:lnSpc>
                <a:spcPts val="4985"/>
              </a:lnSpc>
              <a:buNone/>
            </a:pPr>
            <a:r>
              <a:rPr lang="en-US" sz="3988" dirty="0">
                <a:solidFill>
                  <a:srgbClr val="C6BFEE"/>
                </a:solidFill>
                <a:latin typeface="Prompt" pitchFamily="34" charset="0"/>
                <a:ea typeface="Prompt" pitchFamily="34" charset="-122"/>
                <a:cs typeface="Prompt" pitchFamily="34" charset="-120"/>
              </a:rPr>
              <a:t>Duration Analysis: Impact of Video Length</a:t>
            </a:r>
            <a:endParaRPr lang="en-US" sz="3988" dirty="0"/>
          </a:p>
        </p:txBody>
      </p:sp>
      <p:sp>
        <p:nvSpPr>
          <p:cNvPr id="7" name="Shape 2"/>
          <p:cNvSpPr/>
          <p:nvPr/>
        </p:nvSpPr>
        <p:spPr>
          <a:xfrm>
            <a:off x="6610588" y="2234565"/>
            <a:ext cx="30480" cy="5369957"/>
          </a:xfrm>
          <a:prstGeom prst="roundRect">
            <a:avLst>
              <a:gd name="adj" fmla="val 314031"/>
            </a:avLst>
          </a:prstGeom>
          <a:solidFill>
            <a:srgbClr val="6D4562"/>
          </a:solidFill>
          <a:ln/>
        </p:spPr>
        <p:txBody>
          <a:bodyPr/>
          <a:lstStyle/>
          <a:p>
            <a:endParaRPr lang="en-IN"/>
          </a:p>
        </p:txBody>
      </p:sp>
      <p:sp>
        <p:nvSpPr>
          <p:cNvPr id="8" name="Shape 3"/>
          <p:cNvSpPr/>
          <p:nvPr/>
        </p:nvSpPr>
        <p:spPr>
          <a:xfrm>
            <a:off x="6851690" y="2732008"/>
            <a:ext cx="797600" cy="30480"/>
          </a:xfrm>
          <a:prstGeom prst="roundRect">
            <a:avLst>
              <a:gd name="adj" fmla="val 314031"/>
            </a:avLst>
          </a:prstGeom>
          <a:solidFill>
            <a:srgbClr val="6D4562"/>
          </a:solidFill>
          <a:ln/>
        </p:spPr>
        <p:txBody>
          <a:bodyPr/>
          <a:lstStyle/>
          <a:p>
            <a:endParaRPr lang="en-IN"/>
          </a:p>
        </p:txBody>
      </p:sp>
      <p:sp>
        <p:nvSpPr>
          <p:cNvPr id="9" name="Shape 4"/>
          <p:cNvSpPr/>
          <p:nvPr/>
        </p:nvSpPr>
        <p:spPr>
          <a:xfrm>
            <a:off x="6369487" y="2490907"/>
            <a:ext cx="512683" cy="512683"/>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0" name="Text 5"/>
          <p:cNvSpPr/>
          <p:nvPr/>
        </p:nvSpPr>
        <p:spPr>
          <a:xfrm>
            <a:off x="6568916" y="2595324"/>
            <a:ext cx="113705" cy="303848"/>
          </a:xfrm>
          <a:prstGeom prst="rect">
            <a:avLst/>
          </a:prstGeom>
          <a:noFill/>
          <a:ln/>
        </p:spPr>
        <p:txBody>
          <a:bodyPr wrap="none" rtlCol="0" anchor="t"/>
          <a:lstStyle/>
          <a:p>
            <a:pPr marL="0" indent="0" algn="ctr">
              <a:lnSpc>
                <a:spcPts val="2393"/>
              </a:lnSpc>
              <a:buNone/>
            </a:pPr>
            <a:r>
              <a:rPr lang="en-US" sz="2393" dirty="0">
                <a:solidFill>
                  <a:srgbClr val="DAD8E9"/>
                </a:solidFill>
                <a:latin typeface="Prompt" pitchFamily="34" charset="0"/>
                <a:ea typeface="Prompt" pitchFamily="34" charset="-122"/>
                <a:cs typeface="Prompt" pitchFamily="34" charset="-120"/>
              </a:rPr>
              <a:t>1</a:t>
            </a:r>
            <a:endParaRPr lang="en-US" sz="2393" dirty="0"/>
          </a:p>
        </p:txBody>
      </p:sp>
      <p:sp>
        <p:nvSpPr>
          <p:cNvPr id="11" name="Text 6"/>
          <p:cNvSpPr/>
          <p:nvPr/>
        </p:nvSpPr>
        <p:spPr>
          <a:xfrm>
            <a:off x="7879199" y="2462451"/>
            <a:ext cx="2532102" cy="316468"/>
          </a:xfrm>
          <a:prstGeom prst="rect">
            <a:avLst/>
          </a:prstGeom>
          <a:noFill/>
          <a:ln/>
        </p:spPr>
        <p:txBody>
          <a:bodyPr wrap="none" rtlCol="0" anchor="t"/>
          <a:lstStyle/>
          <a:p>
            <a:pPr marL="0" indent="0" algn="l">
              <a:lnSpc>
                <a:spcPts val="2492"/>
              </a:lnSpc>
              <a:buNone/>
            </a:pPr>
            <a:r>
              <a:rPr lang="en-US" sz="1994" dirty="0">
                <a:solidFill>
                  <a:srgbClr val="DAD8E9"/>
                </a:solidFill>
                <a:latin typeface="Prompt" pitchFamily="34" charset="0"/>
                <a:ea typeface="Prompt" pitchFamily="34" charset="-122"/>
                <a:cs typeface="Prompt" pitchFamily="34" charset="-120"/>
              </a:rPr>
              <a:t>Length Conversion</a:t>
            </a:r>
            <a:endParaRPr lang="en-US" sz="1994" dirty="0"/>
          </a:p>
        </p:txBody>
      </p:sp>
      <p:sp>
        <p:nvSpPr>
          <p:cNvPr id="12" name="Text 7"/>
          <p:cNvSpPr/>
          <p:nvPr/>
        </p:nvSpPr>
        <p:spPr>
          <a:xfrm>
            <a:off x="7879199" y="2915603"/>
            <a:ext cx="5953601" cy="729139"/>
          </a:xfrm>
          <a:prstGeom prst="rect">
            <a:avLst/>
          </a:prstGeom>
          <a:noFill/>
          <a:ln/>
        </p:spPr>
        <p:txBody>
          <a:bodyPr wrap="square" rtlCol="0" anchor="t"/>
          <a:lstStyle/>
          <a:p>
            <a:pPr marL="0" indent="0" algn="l">
              <a:lnSpc>
                <a:spcPts val="2871"/>
              </a:lnSpc>
              <a:buNone/>
            </a:pPr>
            <a:r>
              <a:rPr lang="en-US" sz="1794" dirty="0">
                <a:solidFill>
                  <a:srgbClr val="DAD8E9"/>
                </a:solidFill>
                <a:latin typeface="Mukta" pitchFamily="34" charset="0"/>
                <a:ea typeface="Mukta" pitchFamily="34" charset="-122"/>
                <a:cs typeface="Mukta" pitchFamily="34" charset="-120"/>
              </a:rPr>
              <a:t>Converted video durations into seconds to facilitate a more direct analysis of length.</a:t>
            </a:r>
            <a:endParaRPr lang="en-US" sz="1794" dirty="0"/>
          </a:p>
        </p:txBody>
      </p:sp>
      <p:sp>
        <p:nvSpPr>
          <p:cNvPr id="13" name="Shape 8"/>
          <p:cNvSpPr/>
          <p:nvPr/>
        </p:nvSpPr>
        <p:spPr>
          <a:xfrm>
            <a:off x="6851690" y="4597956"/>
            <a:ext cx="797600" cy="30480"/>
          </a:xfrm>
          <a:prstGeom prst="roundRect">
            <a:avLst>
              <a:gd name="adj" fmla="val 314031"/>
            </a:avLst>
          </a:prstGeom>
          <a:solidFill>
            <a:srgbClr val="6D4562"/>
          </a:solidFill>
          <a:ln/>
        </p:spPr>
        <p:txBody>
          <a:bodyPr/>
          <a:lstStyle/>
          <a:p>
            <a:endParaRPr lang="en-IN"/>
          </a:p>
        </p:txBody>
      </p:sp>
      <p:sp>
        <p:nvSpPr>
          <p:cNvPr id="14" name="Shape 9"/>
          <p:cNvSpPr/>
          <p:nvPr/>
        </p:nvSpPr>
        <p:spPr>
          <a:xfrm>
            <a:off x="6369487" y="4356854"/>
            <a:ext cx="512683" cy="512683"/>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15" name="Text 10"/>
          <p:cNvSpPr/>
          <p:nvPr/>
        </p:nvSpPr>
        <p:spPr>
          <a:xfrm>
            <a:off x="6536888" y="4461272"/>
            <a:ext cx="177760" cy="303848"/>
          </a:xfrm>
          <a:prstGeom prst="rect">
            <a:avLst/>
          </a:prstGeom>
          <a:noFill/>
          <a:ln/>
        </p:spPr>
        <p:txBody>
          <a:bodyPr wrap="none" rtlCol="0" anchor="t"/>
          <a:lstStyle/>
          <a:p>
            <a:pPr marL="0" indent="0" algn="ctr">
              <a:lnSpc>
                <a:spcPts val="2393"/>
              </a:lnSpc>
              <a:buNone/>
            </a:pPr>
            <a:r>
              <a:rPr lang="en-US" sz="2393" dirty="0">
                <a:solidFill>
                  <a:srgbClr val="DAD8E9"/>
                </a:solidFill>
                <a:latin typeface="Prompt" pitchFamily="34" charset="0"/>
                <a:ea typeface="Prompt" pitchFamily="34" charset="-122"/>
                <a:cs typeface="Prompt" pitchFamily="34" charset="-120"/>
              </a:rPr>
              <a:t>2</a:t>
            </a:r>
            <a:endParaRPr lang="en-US" sz="2393" dirty="0"/>
          </a:p>
        </p:txBody>
      </p:sp>
      <p:sp>
        <p:nvSpPr>
          <p:cNvPr id="16" name="Text 11"/>
          <p:cNvSpPr/>
          <p:nvPr/>
        </p:nvSpPr>
        <p:spPr>
          <a:xfrm>
            <a:off x="7879199" y="4328398"/>
            <a:ext cx="2532102" cy="316468"/>
          </a:xfrm>
          <a:prstGeom prst="rect">
            <a:avLst/>
          </a:prstGeom>
          <a:noFill/>
          <a:ln/>
        </p:spPr>
        <p:txBody>
          <a:bodyPr wrap="none" rtlCol="0" anchor="t"/>
          <a:lstStyle/>
          <a:p>
            <a:pPr marL="0" indent="0" algn="l">
              <a:lnSpc>
                <a:spcPts val="2492"/>
              </a:lnSpc>
              <a:buNone/>
            </a:pPr>
            <a:r>
              <a:rPr lang="en-US" sz="1994" dirty="0">
                <a:solidFill>
                  <a:srgbClr val="DAD8E9"/>
                </a:solidFill>
                <a:latin typeface="Prompt" pitchFamily="34" charset="0"/>
                <a:ea typeface="Prompt" pitchFamily="34" charset="-122"/>
                <a:cs typeface="Prompt" pitchFamily="34" charset="-120"/>
              </a:rPr>
              <a:t>Duration Ranges</a:t>
            </a:r>
            <a:endParaRPr lang="en-US" sz="1994" dirty="0"/>
          </a:p>
        </p:txBody>
      </p:sp>
      <p:sp>
        <p:nvSpPr>
          <p:cNvPr id="17" name="Text 12"/>
          <p:cNvSpPr/>
          <p:nvPr/>
        </p:nvSpPr>
        <p:spPr>
          <a:xfrm>
            <a:off x="7879199" y="4781550"/>
            <a:ext cx="5953601" cy="729139"/>
          </a:xfrm>
          <a:prstGeom prst="rect">
            <a:avLst/>
          </a:prstGeom>
          <a:noFill/>
          <a:ln/>
        </p:spPr>
        <p:txBody>
          <a:bodyPr wrap="square" rtlCol="0" anchor="t"/>
          <a:lstStyle/>
          <a:p>
            <a:pPr marL="0" indent="0" algn="l">
              <a:lnSpc>
                <a:spcPts val="2871"/>
              </a:lnSpc>
              <a:buNone/>
            </a:pPr>
            <a:r>
              <a:rPr lang="en-US" sz="1794" dirty="0">
                <a:solidFill>
                  <a:srgbClr val="DAD8E9"/>
                </a:solidFill>
                <a:latin typeface="Mukta" pitchFamily="34" charset="0"/>
                <a:ea typeface="Mukta" pitchFamily="34" charset="-122"/>
                <a:cs typeface="Mukta" pitchFamily="34" charset="-120"/>
              </a:rPr>
              <a:t>Categorized videos into different duration ranges to better understand performance.</a:t>
            </a:r>
            <a:endParaRPr lang="en-US" sz="1794" dirty="0"/>
          </a:p>
        </p:txBody>
      </p:sp>
      <p:sp>
        <p:nvSpPr>
          <p:cNvPr id="18" name="Shape 13"/>
          <p:cNvSpPr/>
          <p:nvPr/>
        </p:nvSpPr>
        <p:spPr>
          <a:xfrm>
            <a:off x="6851690" y="6463903"/>
            <a:ext cx="797600" cy="30480"/>
          </a:xfrm>
          <a:prstGeom prst="roundRect">
            <a:avLst>
              <a:gd name="adj" fmla="val 314031"/>
            </a:avLst>
          </a:prstGeom>
          <a:solidFill>
            <a:srgbClr val="6D4562"/>
          </a:solidFill>
          <a:ln/>
        </p:spPr>
        <p:txBody>
          <a:bodyPr/>
          <a:lstStyle/>
          <a:p>
            <a:endParaRPr lang="en-IN"/>
          </a:p>
        </p:txBody>
      </p:sp>
      <p:sp>
        <p:nvSpPr>
          <p:cNvPr id="19" name="Shape 14"/>
          <p:cNvSpPr/>
          <p:nvPr/>
        </p:nvSpPr>
        <p:spPr>
          <a:xfrm>
            <a:off x="6369487" y="6222802"/>
            <a:ext cx="512683" cy="512683"/>
          </a:xfrm>
          <a:prstGeom prst="roundRect">
            <a:avLst>
              <a:gd name="adj" fmla="val 18670"/>
            </a:avLst>
          </a:prstGeom>
          <a:solidFill>
            <a:srgbClr val="542C49"/>
          </a:solidFill>
          <a:ln w="7620">
            <a:solidFill>
              <a:srgbClr val="6D4562"/>
            </a:solidFill>
            <a:prstDash val="solid"/>
          </a:ln>
        </p:spPr>
        <p:txBody>
          <a:bodyPr/>
          <a:lstStyle/>
          <a:p>
            <a:endParaRPr lang="en-IN"/>
          </a:p>
        </p:txBody>
      </p:sp>
      <p:sp>
        <p:nvSpPr>
          <p:cNvPr id="20" name="Text 15"/>
          <p:cNvSpPr/>
          <p:nvPr/>
        </p:nvSpPr>
        <p:spPr>
          <a:xfrm>
            <a:off x="6537722" y="6327219"/>
            <a:ext cx="176212" cy="303848"/>
          </a:xfrm>
          <a:prstGeom prst="rect">
            <a:avLst/>
          </a:prstGeom>
          <a:noFill/>
          <a:ln/>
        </p:spPr>
        <p:txBody>
          <a:bodyPr wrap="none" rtlCol="0" anchor="t"/>
          <a:lstStyle/>
          <a:p>
            <a:pPr marL="0" indent="0" algn="ctr">
              <a:lnSpc>
                <a:spcPts val="2393"/>
              </a:lnSpc>
              <a:buNone/>
            </a:pPr>
            <a:r>
              <a:rPr lang="en-US" sz="2393" dirty="0">
                <a:solidFill>
                  <a:srgbClr val="DAD8E9"/>
                </a:solidFill>
                <a:latin typeface="Prompt" pitchFamily="34" charset="0"/>
                <a:ea typeface="Prompt" pitchFamily="34" charset="-122"/>
                <a:cs typeface="Prompt" pitchFamily="34" charset="-120"/>
              </a:rPr>
              <a:t>3</a:t>
            </a:r>
            <a:endParaRPr lang="en-US" sz="2393" dirty="0"/>
          </a:p>
        </p:txBody>
      </p:sp>
      <p:sp>
        <p:nvSpPr>
          <p:cNvPr id="21" name="Text 16"/>
          <p:cNvSpPr/>
          <p:nvPr/>
        </p:nvSpPr>
        <p:spPr>
          <a:xfrm>
            <a:off x="7879199" y="6194346"/>
            <a:ext cx="2865715" cy="316468"/>
          </a:xfrm>
          <a:prstGeom prst="rect">
            <a:avLst/>
          </a:prstGeom>
          <a:noFill/>
          <a:ln/>
        </p:spPr>
        <p:txBody>
          <a:bodyPr wrap="none" rtlCol="0" anchor="t"/>
          <a:lstStyle/>
          <a:p>
            <a:pPr marL="0" indent="0" algn="l">
              <a:lnSpc>
                <a:spcPts val="2492"/>
              </a:lnSpc>
              <a:buNone/>
            </a:pPr>
            <a:r>
              <a:rPr lang="en-US" sz="1994" dirty="0">
                <a:solidFill>
                  <a:srgbClr val="DAD8E9"/>
                </a:solidFill>
                <a:latin typeface="Prompt" pitchFamily="34" charset="0"/>
                <a:ea typeface="Prompt" pitchFamily="34" charset="-122"/>
                <a:cs typeface="Prompt" pitchFamily="34" charset="-120"/>
              </a:rPr>
              <a:t>Length vs Engagement</a:t>
            </a:r>
            <a:endParaRPr lang="en-US" sz="1994" dirty="0"/>
          </a:p>
        </p:txBody>
      </p:sp>
      <p:sp>
        <p:nvSpPr>
          <p:cNvPr id="22" name="Text 17"/>
          <p:cNvSpPr/>
          <p:nvPr/>
        </p:nvSpPr>
        <p:spPr>
          <a:xfrm>
            <a:off x="7879199" y="6647498"/>
            <a:ext cx="5953601" cy="729139"/>
          </a:xfrm>
          <a:prstGeom prst="rect">
            <a:avLst/>
          </a:prstGeom>
          <a:noFill/>
          <a:ln/>
        </p:spPr>
        <p:txBody>
          <a:bodyPr wrap="square" rtlCol="0" anchor="t"/>
          <a:lstStyle/>
          <a:p>
            <a:pPr marL="0" indent="0" algn="l">
              <a:lnSpc>
                <a:spcPts val="2871"/>
              </a:lnSpc>
              <a:buNone/>
            </a:pPr>
            <a:r>
              <a:rPr lang="en-US" sz="1794" dirty="0">
                <a:solidFill>
                  <a:srgbClr val="DAD8E9"/>
                </a:solidFill>
                <a:latin typeface="Mukta" pitchFamily="34" charset="0"/>
                <a:ea typeface="Mukta" pitchFamily="34" charset="-122"/>
                <a:cs typeface="Mukta" pitchFamily="34" charset="-120"/>
              </a:rPr>
              <a:t>Analyzed how video length affects engagement metrics, revealing trends in viewer behavior.</a:t>
            </a:r>
            <a:endParaRPr lang="en-US" sz="179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893219"/>
          </a:xfrm>
          <a:prstGeom prst="rect">
            <a:avLst/>
          </a:prstGeom>
        </p:spPr>
      </p:pic>
      <p:sp>
        <p:nvSpPr>
          <p:cNvPr id="5" name="Text 1"/>
          <p:cNvSpPr/>
          <p:nvPr/>
        </p:nvSpPr>
        <p:spPr>
          <a:xfrm>
            <a:off x="1695926" y="3529727"/>
            <a:ext cx="10455831" cy="642938"/>
          </a:xfrm>
          <a:prstGeom prst="rect">
            <a:avLst/>
          </a:prstGeom>
          <a:noFill/>
          <a:ln/>
        </p:spPr>
        <p:txBody>
          <a:bodyPr wrap="none" rtlCol="0" anchor="t"/>
          <a:lstStyle/>
          <a:p>
            <a:pPr marL="0" indent="0">
              <a:lnSpc>
                <a:spcPts val="5063"/>
              </a:lnSpc>
              <a:buNone/>
            </a:pPr>
            <a:r>
              <a:rPr lang="en-US" sz="4050" dirty="0">
                <a:solidFill>
                  <a:srgbClr val="C6BFEE"/>
                </a:solidFill>
                <a:latin typeface="Prompt" pitchFamily="34" charset="0"/>
                <a:ea typeface="Prompt" pitchFamily="34" charset="-122"/>
                <a:cs typeface="Prompt" pitchFamily="34" charset="-120"/>
              </a:rPr>
              <a:t>Tags Analysis: Exploring Metadata Impact</a:t>
            </a:r>
            <a:endParaRPr lang="en-US" sz="4050" dirty="0"/>
          </a:p>
        </p:txBody>
      </p:sp>
      <p:pic>
        <p:nvPicPr>
          <p:cNvPr id="6" name="Image 2" descr="preencoded.png"/>
          <p:cNvPicPr>
            <a:picLocks noChangeAspect="1"/>
          </p:cNvPicPr>
          <p:nvPr/>
        </p:nvPicPr>
        <p:blipFill>
          <a:blip r:embed="rId5"/>
          <a:stretch>
            <a:fillRect/>
          </a:stretch>
        </p:blipFill>
        <p:spPr>
          <a:xfrm>
            <a:off x="1695926" y="4519851"/>
            <a:ext cx="3746183" cy="925830"/>
          </a:xfrm>
          <a:prstGeom prst="rect">
            <a:avLst/>
          </a:prstGeom>
        </p:spPr>
      </p:pic>
      <p:sp>
        <p:nvSpPr>
          <p:cNvPr id="7" name="Text 2"/>
          <p:cNvSpPr/>
          <p:nvPr/>
        </p:nvSpPr>
        <p:spPr>
          <a:xfrm>
            <a:off x="1927384" y="5792867"/>
            <a:ext cx="2571750" cy="321469"/>
          </a:xfrm>
          <a:prstGeom prst="rect">
            <a:avLst/>
          </a:prstGeom>
          <a:noFill/>
          <a:ln/>
        </p:spPr>
        <p:txBody>
          <a:bodyPr wrap="none" rtlCol="0" anchor="t"/>
          <a:lstStyle/>
          <a:p>
            <a:pPr marL="0" indent="0" algn="l">
              <a:lnSpc>
                <a:spcPts val="2531"/>
              </a:lnSpc>
              <a:buNone/>
            </a:pPr>
            <a:r>
              <a:rPr lang="en-US" sz="2025" dirty="0">
                <a:solidFill>
                  <a:srgbClr val="DAD8E9"/>
                </a:solidFill>
                <a:latin typeface="Prompt" pitchFamily="34" charset="0"/>
                <a:ea typeface="Prompt" pitchFamily="34" charset="-122"/>
                <a:cs typeface="Prompt" pitchFamily="34" charset="-120"/>
              </a:rPr>
              <a:t>Tags Examination</a:t>
            </a:r>
            <a:endParaRPr lang="en-US" sz="2025" dirty="0"/>
          </a:p>
        </p:txBody>
      </p:sp>
      <p:sp>
        <p:nvSpPr>
          <p:cNvPr id="8" name="Text 3"/>
          <p:cNvSpPr/>
          <p:nvPr/>
        </p:nvSpPr>
        <p:spPr>
          <a:xfrm>
            <a:off x="1927384" y="6253163"/>
            <a:ext cx="3283268" cy="1110853"/>
          </a:xfrm>
          <a:prstGeom prst="rect">
            <a:avLst/>
          </a:prstGeom>
          <a:noFill/>
          <a:ln/>
        </p:spPr>
        <p:txBody>
          <a:bodyPr wrap="square" rtlCol="0" anchor="t"/>
          <a:lstStyle/>
          <a:p>
            <a:pPr marL="0" indent="0" algn="l">
              <a:lnSpc>
                <a:spcPts val="2916"/>
              </a:lnSpc>
              <a:buNone/>
            </a:pPr>
            <a:r>
              <a:rPr lang="en-US" sz="1822" dirty="0">
                <a:solidFill>
                  <a:srgbClr val="DAD8E9"/>
                </a:solidFill>
                <a:latin typeface="Mukta" pitchFamily="34" charset="0"/>
                <a:ea typeface="Mukta" pitchFamily="34" charset="-122"/>
                <a:cs typeface="Mukta" pitchFamily="34" charset="-120"/>
              </a:rPr>
              <a:t>Investigated how the number of tags associated with a video relates to its view count.</a:t>
            </a:r>
            <a:endParaRPr lang="en-US" sz="1822" dirty="0"/>
          </a:p>
        </p:txBody>
      </p:sp>
      <p:pic>
        <p:nvPicPr>
          <p:cNvPr id="9" name="Image 3" descr="preencoded.png"/>
          <p:cNvPicPr>
            <a:picLocks noChangeAspect="1"/>
          </p:cNvPicPr>
          <p:nvPr/>
        </p:nvPicPr>
        <p:blipFill>
          <a:blip r:embed="rId6"/>
          <a:stretch>
            <a:fillRect/>
          </a:stretch>
        </p:blipFill>
        <p:spPr>
          <a:xfrm>
            <a:off x="5442109" y="4519851"/>
            <a:ext cx="3746183" cy="925830"/>
          </a:xfrm>
          <a:prstGeom prst="rect">
            <a:avLst/>
          </a:prstGeom>
        </p:spPr>
      </p:pic>
      <p:sp>
        <p:nvSpPr>
          <p:cNvPr id="10" name="Text 4"/>
          <p:cNvSpPr/>
          <p:nvPr/>
        </p:nvSpPr>
        <p:spPr>
          <a:xfrm>
            <a:off x="5673566" y="5792867"/>
            <a:ext cx="2571750" cy="321469"/>
          </a:xfrm>
          <a:prstGeom prst="rect">
            <a:avLst/>
          </a:prstGeom>
          <a:noFill/>
          <a:ln/>
        </p:spPr>
        <p:txBody>
          <a:bodyPr wrap="none" rtlCol="0" anchor="t"/>
          <a:lstStyle/>
          <a:p>
            <a:pPr marL="0" indent="0" algn="l">
              <a:lnSpc>
                <a:spcPts val="2531"/>
              </a:lnSpc>
              <a:buNone/>
            </a:pPr>
            <a:r>
              <a:rPr lang="en-US" sz="2025" dirty="0">
                <a:solidFill>
                  <a:srgbClr val="DAD8E9"/>
                </a:solidFill>
                <a:latin typeface="Prompt" pitchFamily="34" charset="0"/>
                <a:ea typeface="Prompt" pitchFamily="34" charset="-122"/>
                <a:cs typeface="Prompt" pitchFamily="34" charset="-120"/>
              </a:rPr>
              <a:t>Viewing Patterns</a:t>
            </a:r>
            <a:endParaRPr lang="en-US" sz="2025" dirty="0"/>
          </a:p>
        </p:txBody>
      </p:sp>
      <p:sp>
        <p:nvSpPr>
          <p:cNvPr id="11" name="Text 5"/>
          <p:cNvSpPr/>
          <p:nvPr/>
        </p:nvSpPr>
        <p:spPr>
          <a:xfrm>
            <a:off x="5673566" y="6253163"/>
            <a:ext cx="3283268" cy="1110853"/>
          </a:xfrm>
          <a:prstGeom prst="rect">
            <a:avLst/>
          </a:prstGeom>
          <a:noFill/>
          <a:ln/>
        </p:spPr>
        <p:txBody>
          <a:bodyPr wrap="square" rtlCol="0" anchor="t"/>
          <a:lstStyle/>
          <a:p>
            <a:pPr marL="0" indent="0" algn="l">
              <a:lnSpc>
                <a:spcPts val="2916"/>
              </a:lnSpc>
              <a:buNone/>
            </a:pPr>
            <a:r>
              <a:rPr lang="en-US" sz="1822" dirty="0">
                <a:solidFill>
                  <a:srgbClr val="DAD8E9"/>
                </a:solidFill>
                <a:latin typeface="Mukta" pitchFamily="34" charset="0"/>
                <a:ea typeface="Mukta" pitchFamily="34" charset="-122"/>
                <a:cs typeface="Mukta" pitchFamily="34" charset="-120"/>
              </a:rPr>
              <a:t>Examined patterns to see if there’s a direct correlation between more tags and higher view counts.</a:t>
            </a:r>
            <a:endParaRPr lang="en-US" sz="1822" dirty="0"/>
          </a:p>
        </p:txBody>
      </p:sp>
      <p:pic>
        <p:nvPicPr>
          <p:cNvPr id="12" name="Image 4" descr="preencoded.png"/>
          <p:cNvPicPr>
            <a:picLocks noChangeAspect="1"/>
          </p:cNvPicPr>
          <p:nvPr/>
        </p:nvPicPr>
        <p:blipFill>
          <a:blip r:embed="rId7"/>
          <a:stretch>
            <a:fillRect/>
          </a:stretch>
        </p:blipFill>
        <p:spPr>
          <a:xfrm>
            <a:off x="9188291" y="4519851"/>
            <a:ext cx="3746183" cy="925830"/>
          </a:xfrm>
          <a:prstGeom prst="rect">
            <a:avLst/>
          </a:prstGeom>
        </p:spPr>
      </p:pic>
      <p:sp>
        <p:nvSpPr>
          <p:cNvPr id="13" name="Text 6"/>
          <p:cNvSpPr/>
          <p:nvPr/>
        </p:nvSpPr>
        <p:spPr>
          <a:xfrm>
            <a:off x="9419749" y="5792867"/>
            <a:ext cx="2571750" cy="321469"/>
          </a:xfrm>
          <a:prstGeom prst="rect">
            <a:avLst/>
          </a:prstGeom>
          <a:noFill/>
          <a:ln/>
        </p:spPr>
        <p:txBody>
          <a:bodyPr wrap="none" rtlCol="0" anchor="t"/>
          <a:lstStyle/>
          <a:p>
            <a:pPr marL="0" indent="0" algn="l">
              <a:lnSpc>
                <a:spcPts val="2531"/>
              </a:lnSpc>
              <a:buNone/>
            </a:pPr>
            <a:r>
              <a:rPr lang="en-US" sz="2025" dirty="0">
                <a:solidFill>
                  <a:srgbClr val="DAD8E9"/>
                </a:solidFill>
                <a:latin typeface="Prompt" pitchFamily="34" charset="0"/>
                <a:ea typeface="Prompt" pitchFamily="34" charset="-122"/>
                <a:cs typeface="Prompt" pitchFamily="34" charset="-120"/>
              </a:rPr>
              <a:t>Optimizing Tags</a:t>
            </a:r>
            <a:endParaRPr lang="en-US" sz="2025" dirty="0"/>
          </a:p>
        </p:txBody>
      </p:sp>
      <p:sp>
        <p:nvSpPr>
          <p:cNvPr id="14" name="Text 7"/>
          <p:cNvSpPr/>
          <p:nvPr/>
        </p:nvSpPr>
        <p:spPr>
          <a:xfrm>
            <a:off x="9419749" y="6253163"/>
            <a:ext cx="3283268" cy="1110853"/>
          </a:xfrm>
          <a:prstGeom prst="rect">
            <a:avLst/>
          </a:prstGeom>
          <a:noFill/>
          <a:ln/>
        </p:spPr>
        <p:txBody>
          <a:bodyPr wrap="square" rtlCol="0" anchor="t"/>
          <a:lstStyle/>
          <a:p>
            <a:pPr marL="0" indent="0" algn="l">
              <a:lnSpc>
                <a:spcPts val="2916"/>
              </a:lnSpc>
              <a:buNone/>
            </a:pPr>
            <a:r>
              <a:rPr lang="en-US" sz="1822" dirty="0">
                <a:solidFill>
                  <a:srgbClr val="DAD8E9"/>
                </a:solidFill>
                <a:latin typeface="Mukta" pitchFamily="34" charset="0"/>
                <a:ea typeface="Mukta" pitchFamily="34" charset="-122"/>
                <a:cs typeface="Mukta" pitchFamily="34" charset="-120"/>
              </a:rPr>
              <a:t>Insights suggest that strategically using tags can enhance visibility and engagement.</a:t>
            </a:r>
            <a:endParaRPr lang="en-US" sz="182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4386" y="2026563"/>
            <a:ext cx="5025509" cy="4176474"/>
          </a:xfrm>
          <a:prstGeom prst="rect">
            <a:avLst/>
          </a:prstGeom>
        </p:spPr>
      </p:pic>
      <p:sp>
        <p:nvSpPr>
          <p:cNvPr id="6" name="Text 1"/>
          <p:cNvSpPr/>
          <p:nvPr/>
        </p:nvSpPr>
        <p:spPr>
          <a:xfrm>
            <a:off x="645319" y="1059299"/>
            <a:ext cx="7231975" cy="512207"/>
          </a:xfrm>
          <a:prstGeom prst="rect">
            <a:avLst/>
          </a:prstGeom>
          <a:noFill/>
          <a:ln/>
        </p:spPr>
        <p:txBody>
          <a:bodyPr wrap="none" rtlCol="0" anchor="t"/>
          <a:lstStyle/>
          <a:p>
            <a:pPr marL="0" indent="0">
              <a:lnSpc>
                <a:spcPts val="4033"/>
              </a:lnSpc>
              <a:buNone/>
            </a:pPr>
            <a:r>
              <a:rPr lang="en-US" sz="3227" dirty="0">
                <a:solidFill>
                  <a:srgbClr val="C6BFEE"/>
                </a:solidFill>
                <a:latin typeface="Prompt" pitchFamily="34" charset="0"/>
                <a:ea typeface="Prompt" pitchFamily="34" charset="-122"/>
                <a:cs typeface="Prompt" pitchFamily="34" charset="-120"/>
              </a:rPr>
              <a:t>Publish Time Analysis: Timing is Key</a:t>
            </a:r>
            <a:endParaRPr lang="en-US" sz="3227" dirty="0"/>
          </a:p>
        </p:txBody>
      </p:sp>
      <p:pic>
        <p:nvPicPr>
          <p:cNvPr id="7" name="Image 3" descr="preencoded.png"/>
          <p:cNvPicPr>
            <a:picLocks noChangeAspect="1"/>
          </p:cNvPicPr>
          <p:nvPr/>
        </p:nvPicPr>
        <p:blipFill>
          <a:blip r:embed="rId6"/>
          <a:stretch>
            <a:fillRect/>
          </a:stretch>
        </p:blipFill>
        <p:spPr>
          <a:xfrm>
            <a:off x="645319" y="1848088"/>
            <a:ext cx="460891" cy="460891"/>
          </a:xfrm>
          <a:prstGeom prst="rect">
            <a:avLst/>
          </a:prstGeom>
        </p:spPr>
      </p:pic>
      <p:sp>
        <p:nvSpPr>
          <p:cNvPr id="8" name="Text 2"/>
          <p:cNvSpPr/>
          <p:nvPr/>
        </p:nvSpPr>
        <p:spPr>
          <a:xfrm>
            <a:off x="645319" y="2493288"/>
            <a:ext cx="2048828" cy="256103"/>
          </a:xfrm>
          <a:prstGeom prst="rect">
            <a:avLst/>
          </a:prstGeom>
          <a:noFill/>
          <a:ln/>
        </p:spPr>
        <p:txBody>
          <a:bodyPr wrap="none" rtlCol="0" anchor="t"/>
          <a:lstStyle/>
          <a:p>
            <a:pPr marL="0" indent="0" algn="l">
              <a:lnSpc>
                <a:spcPts val="2017"/>
              </a:lnSpc>
              <a:buNone/>
            </a:pPr>
            <a:r>
              <a:rPr lang="en-US" sz="1613" dirty="0">
                <a:solidFill>
                  <a:srgbClr val="DAD8E9"/>
                </a:solidFill>
                <a:latin typeface="Prompt" pitchFamily="34" charset="0"/>
                <a:ea typeface="Prompt" pitchFamily="34" charset="-122"/>
                <a:cs typeface="Prompt" pitchFamily="34" charset="-120"/>
              </a:rPr>
              <a:t>Timing Strategy</a:t>
            </a:r>
            <a:endParaRPr lang="en-US" sz="1613" dirty="0"/>
          </a:p>
        </p:txBody>
      </p:sp>
      <p:sp>
        <p:nvSpPr>
          <p:cNvPr id="9" name="Text 3"/>
          <p:cNvSpPr/>
          <p:nvPr/>
        </p:nvSpPr>
        <p:spPr>
          <a:xfrm>
            <a:off x="645319" y="2860000"/>
            <a:ext cx="7853362" cy="295037"/>
          </a:xfrm>
          <a:prstGeom prst="rect">
            <a:avLst/>
          </a:prstGeom>
          <a:noFill/>
          <a:ln/>
        </p:spPr>
        <p:txBody>
          <a:bodyPr wrap="none" rtlCol="0" anchor="t"/>
          <a:lstStyle/>
          <a:p>
            <a:pPr marL="0" indent="0" algn="l">
              <a:lnSpc>
                <a:spcPts val="2323"/>
              </a:lnSpc>
              <a:buNone/>
            </a:pPr>
            <a:r>
              <a:rPr lang="en-US" sz="1452" dirty="0">
                <a:solidFill>
                  <a:srgbClr val="DAD8E9"/>
                </a:solidFill>
                <a:latin typeface="Mukta" pitchFamily="34" charset="0"/>
                <a:ea typeface="Mukta" pitchFamily="34" charset="-122"/>
                <a:cs typeface="Mukta" pitchFamily="34" charset="-120"/>
              </a:rPr>
              <a:t>Analyzed the optimal publish times for maximizing view count, notably between 2 PM and 8 PM.</a:t>
            </a:r>
            <a:endParaRPr lang="en-US" sz="1452" dirty="0"/>
          </a:p>
        </p:txBody>
      </p:sp>
      <p:pic>
        <p:nvPicPr>
          <p:cNvPr id="10" name="Image 4" descr="preencoded.png"/>
          <p:cNvPicPr>
            <a:picLocks noChangeAspect="1"/>
          </p:cNvPicPr>
          <p:nvPr/>
        </p:nvPicPr>
        <p:blipFill>
          <a:blip r:embed="rId7"/>
          <a:stretch>
            <a:fillRect/>
          </a:stretch>
        </p:blipFill>
        <p:spPr>
          <a:xfrm>
            <a:off x="645319" y="3708202"/>
            <a:ext cx="460891" cy="460891"/>
          </a:xfrm>
          <a:prstGeom prst="rect">
            <a:avLst/>
          </a:prstGeom>
        </p:spPr>
      </p:pic>
      <p:sp>
        <p:nvSpPr>
          <p:cNvPr id="11" name="Text 4"/>
          <p:cNvSpPr/>
          <p:nvPr/>
        </p:nvSpPr>
        <p:spPr>
          <a:xfrm>
            <a:off x="645319" y="4353401"/>
            <a:ext cx="2048828" cy="256103"/>
          </a:xfrm>
          <a:prstGeom prst="rect">
            <a:avLst/>
          </a:prstGeom>
          <a:noFill/>
          <a:ln/>
        </p:spPr>
        <p:txBody>
          <a:bodyPr wrap="none" rtlCol="0" anchor="t"/>
          <a:lstStyle/>
          <a:p>
            <a:pPr marL="0" indent="0" algn="l">
              <a:lnSpc>
                <a:spcPts val="2017"/>
              </a:lnSpc>
              <a:buNone/>
            </a:pPr>
            <a:r>
              <a:rPr lang="en-US" sz="1613" dirty="0">
                <a:solidFill>
                  <a:srgbClr val="DAD8E9"/>
                </a:solidFill>
                <a:latin typeface="Prompt" pitchFamily="34" charset="0"/>
                <a:ea typeface="Prompt" pitchFamily="34" charset="-122"/>
                <a:cs typeface="Prompt" pitchFamily="34" charset="-120"/>
              </a:rPr>
              <a:t>Consumer Behavior</a:t>
            </a:r>
            <a:endParaRPr lang="en-US" sz="1613" dirty="0"/>
          </a:p>
        </p:txBody>
      </p:sp>
      <p:sp>
        <p:nvSpPr>
          <p:cNvPr id="12" name="Text 5"/>
          <p:cNvSpPr/>
          <p:nvPr/>
        </p:nvSpPr>
        <p:spPr>
          <a:xfrm>
            <a:off x="645319" y="4720114"/>
            <a:ext cx="7853362" cy="295037"/>
          </a:xfrm>
          <a:prstGeom prst="rect">
            <a:avLst/>
          </a:prstGeom>
          <a:noFill/>
          <a:ln/>
        </p:spPr>
        <p:txBody>
          <a:bodyPr wrap="none" rtlCol="0" anchor="t"/>
          <a:lstStyle/>
          <a:p>
            <a:pPr marL="0" indent="0" algn="l">
              <a:lnSpc>
                <a:spcPts val="2323"/>
              </a:lnSpc>
              <a:buNone/>
            </a:pPr>
            <a:r>
              <a:rPr lang="en-US" sz="1452" dirty="0">
                <a:solidFill>
                  <a:srgbClr val="DAD8E9"/>
                </a:solidFill>
                <a:latin typeface="Mukta" pitchFamily="34" charset="0"/>
                <a:ea typeface="Mukta" pitchFamily="34" charset="-122"/>
                <a:cs typeface="Mukta" pitchFamily="34" charset="-120"/>
              </a:rPr>
              <a:t>Insights suggested that publishing during peak hours significantly enhances initial engagement.</a:t>
            </a:r>
            <a:endParaRPr lang="en-US" sz="1452" dirty="0"/>
          </a:p>
        </p:txBody>
      </p:sp>
      <p:pic>
        <p:nvPicPr>
          <p:cNvPr id="13" name="Image 5" descr="preencoded.png"/>
          <p:cNvPicPr>
            <a:picLocks noChangeAspect="1"/>
          </p:cNvPicPr>
          <p:nvPr/>
        </p:nvPicPr>
        <p:blipFill>
          <a:blip r:embed="rId8"/>
          <a:stretch>
            <a:fillRect/>
          </a:stretch>
        </p:blipFill>
        <p:spPr>
          <a:xfrm>
            <a:off x="645319" y="5568315"/>
            <a:ext cx="460891" cy="460891"/>
          </a:xfrm>
          <a:prstGeom prst="rect">
            <a:avLst/>
          </a:prstGeom>
        </p:spPr>
      </p:pic>
      <p:sp>
        <p:nvSpPr>
          <p:cNvPr id="14" name="Text 6"/>
          <p:cNvSpPr/>
          <p:nvPr/>
        </p:nvSpPr>
        <p:spPr>
          <a:xfrm>
            <a:off x="645319" y="6213515"/>
            <a:ext cx="2062877" cy="256103"/>
          </a:xfrm>
          <a:prstGeom prst="rect">
            <a:avLst/>
          </a:prstGeom>
          <a:noFill/>
          <a:ln/>
        </p:spPr>
        <p:txBody>
          <a:bodyPr wrap="none" rtlCol="0" anchor="t"/>
          <a:lstStyle/>
          <a:p>
            <a:pPr marL="0" indent="0" algn="l">
              <a:lnSpc>
                <a:spcPts val="2017"/>
              </a:lnSpc>
              <a:buNone/>
            </a:pPr>
            <a:r>
              <a:rPr lang="en-US" sz="1613" dirty="0">
                <a:solidFill>
                  <a:srgbClr val="DAD8E9"/>
                </a:solidFill>
                <a:latin typeface="Prompt" pitchFamily="34" charset="0"/>
                <a:ea typeface="Prompt" pitchFamily="34" charset="-122"/>
                <a:cs typeface="Prompt" pitchFamily="34" charset="-120"/>
              </a:rPr>
              <a:t>Engagement Metrics</a:t>
            </a:r>
            <a:endParaRPr lang="en-US" sz="1613" dirty="0"/>
          </a:p>
        </p:txBody>
      </p:sp>
      <p:sp>
        <p:nvSpPr>
          <p:cNvPr id="15" name="Text 7"/>
          <p:cNvSpPr/>
          <p:nvPr/>
        </p:nvSpPr>
        <p:spPr>
          <a:xfrm>
            <a:off x="645319" y="6580227"/>
            <a:ext cx="7853362" cy="590074"/>
          </a:xfrm>
          <a:prstGeom prst="rect">
            <a:avLst/>
          </a:prstGeom>
          <a:noFill/>
          <a:ln/>
        </p:spPr>
        <p:txBody>
          <a:bodyPr wrap="square" rtlCol="0" anchor="t"/>
          <a:lstStyle/>
          <a:p>
            <a:pPr marL="0" indent="0" algn="l">
              <a:lnSpc>
                <a:spcPts val="2323"/>
              </a:lnSpc>
              <a:buNone/>
            </a:pPr>
            <a:r>
              <a:rPr lang="en-US" sz="1452" dirty="0">
                <a:solidFill>
                  <a:srgbClr val="DAD8E9"/>
                </a:solidFill>
                <a:latin typeface="Mukta" pitchFamily="34" charset="0"/>
                <a:ea typeface="Mukta" pitchFamily="34" charset="-122"/>
                <a:cs typeface="Mukta" pitchFamily="34" charset="-120"/>
              </a:rPr>
              <a:t>Engagement rates were noticeably higher when videos were shared around peak times, affirming strategic timing.</a:t>
            </a:r>
            <a:endParaRPr lang="en-US" sz="145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675</Words>
  <Application>Microsoft Office PowerPoint</Application>
  <PresentationFormat>Custom</PresentationFormat>
  <Paragraphs>99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Waheed Niralagi</cp:lastModifiedBy>
  <cp:revision>3</cp:revision>
  <dcterms:created xsi:type="dcterms:W3CDTF">2024-08-01T06:28:01Z</dcterms:created>
  <dcterms:modified xsi:type="dcterms:W3CDTF">2024-08-01T06:51:18Z</dcterms:modified>
</cp:coreProperties>
</file>