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2" r:id="rId9"/>
    <p:sldId id="263" r:id="rId10"/>
    <p:sldId id="270" r:id="rId11"/>
    <p:sldId id="265" r:id="rId12"/>
    <p:sldId id="266" r:id="rId13"/>
    <p:sldId id="268" r:id="rId14"/>
    <p:sldId id="267"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7416B-F73C-499F-BDCB-286298E01FC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9E718883-B472-47CF-BF38-D7331F0B4063}">
      <dgm:prSet phldrT="[Text]"/>
      <dgm:spPr/>
      <dgm:t>
        <a:bodyPr/>
        <a:lstStyle/>
        <a:p>
          <a:r>
            <a:rPr lang="en-US" dirty="0" smtClean="0"/>
            <a:t>Model building</a:t>
          </a:r>
          <a:endParaRPr lang="en-US" dirty="0"/>
        </a:p>
      </dgm:t>
    </dgm:pt>
    <dgm:pt modelId="{87CDDB07-4274-487F-8F58-9D37FB1F00E6}" type="parTrans" cxnId="{A207A4D8-C7C5-46D4-A8C3-64BABA8C4DEA}">
      <dgm:prSet/>
      <dgm:spPr/>
      <dgm:t>
        <a:bodyPr/>
        <a:lstStyle/>
        <a:p>
          <a:endParaRPr lang="en-US"/>
        </a:p>
      </dgm:t>
    </dgm:pt>
    <dgm:pt modelId="{27342085-68CD-472D-B676-2DFD872DD25C}" type="sibTrans" cxnId="{A207A4D8-C7C5-46D4-A8C3-64BABA8C4DEA}">
      <dgm:prSet/>
      <dgm:spPr/>
      <dgm:t>
        <a:bodyPr/>
        <a:lstStyle/>
        <a:p>
          <a:endParaRPr lang="en-US"/>
        </a:p>
      </dgm:t>
    </dgm:pt>
    <dgm:pt modelId="{FB9A095D-169B-49A7-8FED-56ACA5CAE81F}">
      <dgm:prSet phldrT="[Text]"/>
      <dgm:spPr/>
      <dgm:t>
        <a:bodyPr/>
        <a:lstStyle/>
        <a:p>
          <a:r>
            <a:rPr lang="en-US" dirty="0" smtClean="0"/>
            <a:t>deployment</a:t>
          </a:r>
          <a:endParaRPr lang="en-US" dirty="0" smtClean="0"/>
        </a:p>
        <a:p>
          <a:r>
            <a:rPr lang="en-US" dirty="0" smtClean="0"/>
            <a:t>STREAMLIT</a:t>
          </a:r>
          <a:endParaRPr lang="en-US" dirty="0"/>
        </a:p>
      </dgm:t>
    </dgm:pt>
    <dgm:pt modelId="{09B73608-3630-40A3-9C6A-E33DE2D6F3F8}" type="parTrans" cxnId="{48274C81-E3EE-45BB-A27F-F7341979F160}">
      <dgm:prSet/>
      <dgm:spPr/>
      <dgm:t>
        <a:bodyPr/>
        <a:lstStyle/>
        <a:p>
          <a:endParaRPr lang="en-US"/>
        </a:p>
      </dgm:t>
    </dgm:pt>
    <dgm:pt modelId="{5DC3C92D-2F75-4E1D-B0BF-C686B76C3CA6}" type="sibTrans" cxnId="{48274C81-E3EE-45BB-A27F-F7341979F160}">
      <dgm:prSet/>
      <dgm:spPr/>
      <dgm:t>
        <a:bodyPr/>
        <a:lstStyle/>
        <a:p>
          <a:endParaRPr lang="en-US"/>
        </a:p>
      </dgm:t>
    </dgm:pt>
    <dgm:pt modelId="{A745113B-313D-491E-B4AC-C6C640FE502A}">
      <dgm:prSet/>
      <dgm:spPr/>
      <dgm:t>
        <a:bodyPr/>
        <a:lstStyle/>
        <a:p>
          <a:r>
            <a:rPr lang="en-US" dirty="0" err="1" smtClean="0"/>
            <a:t>Finalise</a:t>
          </a:r>
          <a:r>
            <a:rPr lang="en-US" dirty="0" smtClean="0"/>
            <a:t> the model</a:t>
          </a:r>
          <a:endParaRPr lang="en-US" dirty="0"/>
        </a:p>
      </dgm:t>
    </dgm:pt>
    <dgm:pt modelId="{6F0EC39E-7BD8-429F-BC85-8A5EC9EC1C45}" type="parTrans" cxnId="{7A7348F4-D189-4843-ADDF-617878039118}">
      <dgm:prSet/>
      <dgm:spPr/>
      <dgm:t>
        <a:bodyPr/>
        <a:lstStyle/>
        <a:p>
          <a:endParaRPr lang="en-US"/>
        </a:p>
      </dgm:t>
    </dgm:pt>
    <dgm:pt modelId="{95FBBF78-79B5-4348-AC62-62BD1423AEBA}" type="sibTrans" cxnId="{7A7348F4-D189-4843-ADDF-617878039118}">
      <dgm:prSet/>
      <dgm:spPr/>
      <dgm:t>
        <a:bodyPr/>
        <a:lstStyle/>
        <a:p>
          <a:endParaRPr lang="en-US"/>
        </a:p>
      </dgm:t>
    </dgm:pt>
    <dgm:pt modelId="{09BA6640-1DC0-47FE-B3A0-7588EC23D8A6}">
      <dgm:prSet phldrT="[Text]"/>
      <dgm:spPr/>
      <dgm:t>
        <a:bodyPr/>
        <a:lstStyle/>
        <a:p>
          <a:r>
            <a:rPr lang="en-US" dirty="0" smtClean="0"/>
            <a:t>Data cleaning</a:t>
          </a:r>
          <a:endParaRPr lang="en-US" dirty="0"/>
        </a:p>
      </dgm:t>
    </dgm:pt>
    <dgm:pt modelId="{1E87E8AF-FC4B-41F9-B8A3-0A23D7656403}" type="sibTrans" cxnId="{A586F533-C490-4051-BBDE-3BE37FF7DCD1}">
      <dgm:prSet/>
      <dgm:spPr/>
      <dgm:t>
        <a:bodyPr/>
        <a:lstStyle/>
        <a:p>
          <a:endParaRPr lang="en-US"/>
        </a:p>
      </dgm:t>
    </dgm:pt>
    <dgm:pt modelId="{64AF085C-DE41-4C02-92C4-45DAB7D93A47}" type="parTrans" cxnId="{A586F533-C490-4051-BBDE-3BE37FF7DCD1}">
      <dgm:prSet/>
      <dgm:spPr/>
      <dgm:t>
        <a:bodyPr/>
        <a:lstStyle/>
        <a:p>
          <a:endParaRPr lang="en-US"/>
        </a:p>
      </dgm:t>
    </dgm:pt>
    <dgm:pt modelId="{9A8C02F8-F4A3-4905-A33F-998ACF0588D3}">
      <dgm:prSet/>
      <dgm:spPr/>
      <dgm:t>
        <a:bodyPr/>
        <a:lstStyle/>
        <a:p>
          <a:r>
            <a:rPr lang="en-US" dirty="0" smtClean="0"/>
            <a:t> dataset details and collections</a:t>
          </a:r>
          <a:endParaRPr lang="en-US" dirty="0"/>
        </a:p>
      </dgm:t>
    </dgm:pt>
    <dgm:pt modelId="{033A6244-2BD0-461D-8BBD-3B6111375873}" type="parTrans" cxnId="{953E292E-B415-4F82-BE55-F5E853282CCE}">
      <dgm:prSet/>
      <dgm:spPr/>
      <dgm:t>
        <a:bodyPr/>
        <a:lstStyle/>
        <a:p>
          <a:endParaRPr lang="en-US"/>
        </a:p>
      </dgm:t>
    </dgm:pt>
    <dgm:pt modelId="{8C7C43A1-DEB9-4868-9AE6-D436C583930B}" type="sibTrans" cxnId="{953E292E-B415-4F82-BE55-F5E853282CCE}">
      <dgm:prSet/>
      <dgm:spPr/>
      <dgm:t>
        <a:bodyPr/>
        <a:lstStyle/>
        <a:p>
          <a:endParaRPr lang="en-US"/>
        </a:p>
      </dgm:t>
    </dgm:pt>
    <dgm:pt modelId="{70BCA311-670C-490B-B5DB-BAA675277FA2}">
      <dgm:prSet/>
      <dgm:spPr/>
      <dgm:t>
        <a:bodyPr/>
        <a:lstStyle/>
        <a:p>
          <a:r>
            <a:rPr lang="en-US" dirty="0" smtClean="0"/>
            <a:t>Actual vs predicted</a:t>
          </a:r>
          <a:endParaRPr lang="en-US" dirty="0"/>
        </a:p>
      </dgm:t>
    </dgm:pt>
    <dgm:pt modelId="{EC89E3E7-BA80-4BF5-840B-CAE6FA026D94}" type="parTrans" cxnId="{06E39B4F-5CA3-4B93-B7B5-B2D1C6EDE5F7}">
      <dgm:prSet/>
      <dgm:spPr/>
      <dgm:t>
        <a:bodyPr/>
        <a:lstStyle/>
        <a:p>
          <a:endParaRPr lang="en-US"/>
        </a:p>
      </dgm:t>
    </dgm:pt>
    <dgm:pt modelId="{51FB5F5A-5A3F-4138-94A5-3BE748629B07}" type="sibTrans" cxnId="{06E39B4F-5CA3-4B93-B7B5-B2D1C6EDE5F7}">
      <dgm:prSet/>
      <dgm:spPr/>
      <dgm:t>
        <a:bodyPr/>
        <a:lstStyle/>
        <a:p>
          <a:endParaRPr lang="en-US"/>
        </a:p>
      </dgm:t>
    </dgm:pt>
    <dgm:pt modelId="{10413C45-3FDC-4BDF-B732-35109E8005CB}">
      <dgm:prSet phldrT="[Text]"/>
      <dgm:spPr/>
      <dgm:t>
        <a:bodyPr/>
        <a:lstStyle/>
        <a:p>
          <a:r>
            <a:rPr lang="en-US" dirty="0" smtClean="0"/>
            <a:t>Data analysis</a:t>
          </a:r>
          <a:endParaRPr lang="en-US" dirty="0"/>
        </a:p>
      </dgm:t>
    </dgm:pt>
    <dgm:pt modelId="{5785E43C-BC22-426B-8EFA-E0BB69CF67FB}" type="sibTrans" cxnId="{CCB0B017-9AA4-4FF6-BABA-9F77860D2345}">
      <dgm:prSet/>
      <dgm:spPr/>
      <dgm:t>
        <a:bodyPr/>
        <a:lstStyle/>
        <a:p>
          <a:endParaRPr lang="en-US"/>
        </a:p>
      </dgm:t>
    </dgm:pt>
    <dgm:pt modelId="{83565779-48AF-40B6-8742-0DF303AD06EE}" type="parTrans" cxnId="{CCB0B017-9AA4-4FF6-BABA-9F77860D2345}">
      <dgm:prSet/>
      <dgm:spPr/>
      <dgm:t>
        <a:bodyPr/>
        <a:lstStyle/>
        <a:p>
          <a:endParaRPr lang="en-US"/>
        </a:p>
      </dgm:t>
    </dgm:pt>
    <dgm:pt modelId="{788C9AE9-435F-42B3-9EDE-DB02151EE8EB}" type="pres">
      <dgm:prSet presAssocID="{2CA7416B-F73C-499F-BDCB-286298E01FC9}" presName="diagram" presStyleCnt="0">
        <dgm:presLayoutVars>
          <dgm:dir/>
          <dgm:resizeHandles val="exact"/>
        </dgm:presLayoutVars>
      </dgm:prSet>
      <dgm:spPr/>
      <dgm:t>
        <a:bodyPr/>
        <a:lstStyle/>
        <a:p>
          <a:endParaRPr lang="en-US"/>
        </a:p>
      </dgm:t>
    </dgm:pt>
    <dgm:pt modelId="{C97D28B9-C0D7-4320-AE81-26CB02595D56}" type="pres">
      <dgm:prSet presAssocID="{9A8C02F8-F4A3-4905-A33F-998ACF0588D3}" presName="node" presStyleLbl="node1" presStyleIdx="0" presStyleCnt="7">
        <dgm:presLayoutVars>
          <dgm:bulletEnabled val="1"/>
        </dgm:presLayoutVars>
      </dgm:prSet>
      <dgm:spPr/>
      <dgm:t>
        <a:bodyPr/>
        <a:lstStyle/>
        <a:p>
          <a:endParaRPr lang="en-US"/>
        </a:p>
      </dgm:t>
    </dgm:pt>
    <dgm:pt modelId="{0D183243-681E-478A-8E0D-19CB94988537}" type="pres">
      <dgm:prSet presAssocID="{8C7C43A1-DEB9-4868-9AE6-D436C583930B}" presName="sibTrans" presStyleCnt="0"/>
      <dgm:spPr/>
    </dgm:pt>
    <dgm:pt modelId="{A2F0E627-A5F4-42C7-AD4F-B0DBA67E41DB}" type="pres">
      <dgm:prSet presAssocID="{09BA6640-1DC0-47FE-B3A0-7588EC23D8A6}" presName="node" presStyleLbl="node1" presStyleIdx="1" presStyleCnt="7">
        <dgm:presLayoutVars>
          <dgm:bulletEnabled val="1"/>
        </dgm:presLayoutVars>
      </dgm:prSet>
      <dgm:spPr/>
      <dgm:t>
        <a:bodyPr/>
        <a:lstStyle/>
        <a:p>
          <a:endParaRPr lang="en-US"/>
        </a:p>
      </dgm:t>
    </dgm:pt>
    <dgm:pt modelId="{A4ACDDD8-20B4-46EF-8ECC-2F03D46C7911}" type="pres">
      <dgm:prSet presAssocID="{1E87E8AF-FC4B-41F9-B8A3-0A23D7656403}" presName="sibTrans" presStyleCnt="0"/>
      <dgm:spPr/>
    </dgm:pt>
    <dgm:pt modelId="{F63249BE-3D4B-4912-AE54-A18401034E43}" type="pres">
      <dgm:prSet presAssocID="{10413C45-3FDC-4BDF-B732-35109E8005CB}" presName="node" presStyleLbl="node1" presStyleIdx="2" presStyleCnt="7">
        <dgm:presLayoutVars>
          <dgm:bulletEnabled val="1"/>
        </dgm:presLayoutVars>
      </dgm:prSet>
      <dgm:spPr/>
      <dgm:t>
        <a:bodyPr/>
        <a:lstStyle/>
        <a:p>
          <a:endParaRPr lang="en-US"/>
        </a:p>
      </dgm:t>
    </dgm:pt>
    <dgm:pt modelId="{4B4828C9-2B7D-4519-9061-2FDC44862873}" type="pres">
      <dgm:prSet presAssocID="{5785E43C-BC22-426B-8EFA-E0BB69CF67FB}" presName="sibTrans" presStyleCnt="0"/>
      <dgm:spPr/>
    </dgm:pt>
    <dgm:pt modelId="{583D2D4C-7FAB-4B1F-BE15-56A25D5B4E6B}" type="pres">
      <dgm:prSet presAssocID="{9E718883-B472-47CF-BF38-D7331F0B4063}" presName="node" presStyleLbl="node1" presStyleIdx="3" presStyleCnt="7">
        <dgm:presLayoutVars>
          <dgm:bulletEnabled val="1"/>
        </dgm:presLayoutVars>
      </dgm:prSet>
      <dgm:spPr/>
      <dgm:t>
        <a:bodyPr/>
        <a:lstStyle/>
        <a:p>
          <a:endParaRPr lang="en-US"/>
        </a:p>
      </dgm:t>
    </dgm:pt>
    <dgm:pt modelId="{87F793E8-8ABF-47B0-A03D-013A0C43B71D}" type="pres">
      <dgm:prSet presAssocID="{27342085-68CD-472D-B676-2DFD872DD25C}" presName="sibTrans" presStyleCnt="0"/>
      <dgm:spPr/>
    </dgm:pt>
    <dgm:pt modelId="{4298E919-7890-4864-BA9F-486C988E7804}" type="pres">
      <dgm:prSet presAssocID="{A745113B-313D-491E-B4AC-C6C640FE502A}" presName="node" presStyleLbl="node1" presStyleIdx="4" presStyleCnt="7" custLinFactX="5631" custLinFactNeighborX="100000" custLinFactNeighborY="7943">
        <dgm:presLayoutVars>
          <dgm:bulletEnabled val="1"/>
        </dgm:presLayoutVars>
      </dgm:prSet>
      <dgm:spPr/>
      <dgm:t>
        <a:bodyPr/>
        <a:lstStyle/>
        <a:p>
          <a:endParaRPr lang="en-US"/>
        </a:p>
      </dgm:t>
    </dgm:pt>
    <dgm:pt modelId="{9C038458-2A0B-4391-BAA1-EE07454B9B0F}" type="pres">
      <dgm:prSet presAssocID="{95FBBF78-79B5-4348-AC62-62BD1423AEBA}" presName="sibTrans" presStyleCnt="0"/>
      <dgm:spPr/>
    </dgm:pt>
    <dgm:pt modelId="{5B9D83F7-6F39-4687-AEC4-54EA00F21D81}" type="pres">
      <dgm:prSet presAssocID="{70BCA311-670C-490B-B5DB-BAA675277FA2}" presName="node" presStyleLbl="node1" presStyleIdx="5" presStyleCnt="7" custLinFactX="-29382" custLinFactNeighborX="-100000" custLinFactNeighborY="7943">
        <dgm:presLayoutVars>
          <dgm:bulletEnabled val="1"/>
        </dgm:presLayoutVars>
      </dgm:prSet>
      <dgm:spPr/>
      <dgm:t>
        <a:bodyPr/>
        <a:lstStyle/>
        <a:p>
          <a:endParaRPr lang="en-US"/>
        </a:p>
      </dgm:t>
    </dgm:pt>
    <dgm:pt modelId="{14CB3866-3C96-4516-9348-9575A8F587AF}" type="pres">
      <dgm:prSet presAssocID="{51FB5F5A-5A3F-4138-94A5-3BE748629B07}" presName="sibTrans" presStyleCnt="0"/>
      <dgm:spPr/>
    </dgm:pt>
    <dgm:pt modelId="{44BCCEBA-1970-43FD-9468-F59982EB1598}" type="pres">
      <dgm:prSet presAssocID="{FB9A095D-169B-49A7-8FED-56ACA5CAE81F}" presName="node" presStyleLbl="node1" presStyleIdx="6" presStyleCnt="7" custLinFactNeighborY="10591">
        <dgm:presLayoutVars>
          <dgm:bulletEnabled val="1"/>
        </dgm:presLayoutVars>
      </dgm:prSet>
      <dgm:spPr/>
      <dgm:t>
        <a:bodyPr/>
        <a:lstStyle/>
        <a:p>
          <a:endParaRPr lang="en-US"/>
        </a:p>
      </dgm:t>
    </dgm:pt>
  </dgm:ptLst>
  <dgm:cxnLst>
    <dgm:cxn modelId="{D56518C0-1B49-4D03-9B81-709ACC42A8C3}" type="presOf" srcId="{9E718883-B472-47CF-BF38-D7331F0B4063}" destId="{583D2D4C-7FAB-4B1F-BE15-56A25D5B4E6B}" srcOrd="0" destOrd="0" presId="urn:microsoft.com/office/officeart/2005/8/layout/default"/>
    <dgm:cxn modelId="{6C66D6CA-D6D0-4472-BFEF-3DC73B98A35C}" type="presOf" srcId="{9A8C02F8-F4A3-4905-A33F-998ACF0588D3}" destId="{C97D28B9-C0D7-4320-AE81-26CB02595D56}" srcOrd="0" destOrd="0" presId="urn:microsoft.com/office/officeart/2005/8/layout/default"/>
    <dgm:cxn modelId="{D742F465-C76D-4D91-9E56-5DFEC8C699CA}" type="presOf" srcId="{2CA7416B-F73C-499F-BDCB-286298E01FC9}" destId="{788C9AE9-435F-42B3-9EDE-DB02151EE8EB}" srcOrd="0" destOrd="0" presId="urn:microsoft.com/office/officeart/2005/8/layout/default"/>
    <dgm:cxn modelId="{11245680-D80F-471B-A836-D2D676CA8D80}" type="presOf" srcId="{10413C45-3FDC-4BDF-B732-35109E8005CB}" destId="{F63249BE-3D4B-4912-AE54-A18401034E43}" srcOrd="0" destOrd="0" presId="urn:microsoft.com/office/officeart/2005/8/layout/default"/>
    <dgm:cxn modelId="{953E292E-B415-4F82-BE55-F5E853282CCE}" srcId="{2CA7416B-F73C-499F-BDCB-286298E01FC9}" destId="{9A8C02F8-F4A3-4905-A33F-998ACF0588D3}" srcOrd="0" destOrd="0" parTransId="{033A6244-2BD0-461D-8BBD-3B6111375873}" sibTransId="{8C7C43A1-DEB9-4868-9AE6-D436C583930B}"/>
    <dgm:cxn modelId="{7A7348F4-D189-4843-ADDF-617878039118}" srcId="{2CA7416B-F73C-499F-BDCB-286298E01FC9}" destId="{A745113B-313D-491E-B4AC-C6C640FE502A}" srcOrd="4" destOrd="0" parTransId="{6F0EC39E-7BD8-429F-BC85-8A5EC9EC1C45}" sibTransId="{95FBBF78-79B5-4348-AC62-62BD1423AEBA}"/>
    <dgm:cxn modelId="{7B027873-44BB-49CC-82A5-40AAD9DE14F2}" type="presOf" srcId="{70BCA311-670C-490B-B5DB-BAA675277FA2}" destId="{5B9D83F7-6F39-4687-AEC4-54EA00F21D81}" srcOrd="0" destOrd="0" presId="urn:microsoft.com/office/officeart/2005/8/layout/default"/>
    <dgm:cxn modelId="{12492621-9A7F-47AB-97FF-16323AF71E78}" type="presOf" srcId="{FB9A095D-169B-49A7-8FED-56ACA5CAE81F}" destId="{44BCCEBA-1970-43FD-9468-F59982EB1598}" srcOrd="0" destOrd="0" presId="urn:microsoft.com/office/officeart/2005/8/layout/default"/>
    <dgm:cxn modelId="{A586F533-C490-4051-BBDE-3BE37FF7DCD1}" srcId="{2CA7416B-F73C-499F-BDCB-286298E01FC9}" destId="{09BA6640-1DC0-47FE-B3A0-7588EC23D8A6}" srcOrd="1" destOrd="0" parTransId="{64AF085C-DE41-4C02-92C4-45DAB7D93A47}" sibTransId="{1E87E8AF-FC4B-41F9-B8A3-0A23D7656403}"/>
    <dgm:cxn modelId="{06E39B4F-5CA3-4B93-B7B5-B2D1C6EDE5F7}" srcId="{2CA7416B-F73C-499F-BDCB-286298E01FC9}" destId="{70BCA311-670C-490B-B5DB-BAA675277FA2}" srcOrd="5" destOrd="0" parTransId="{EC89E3E7-BA80-4BF5-840B-CAE6FA026D94}" sibTransId="{51FB5F5A-5A3F-4138-94A5-3BE748629B07}"/>
    <dgm:cxn modelId="{48274C81-E3EE-45BB-A27F-F7341979F160}" srcId="{2CA7416B-F73C-499F-BDCB-286298E01FC9}" destId="{FB9A095D-169B-49A7-8FED-56ACA5CAE81F}" srcOrd="6" destOrd="0" parTransId="{09B73608-3630-40A3-9C6A-E33DE2D6F3F8}" sibTransId="{5DC3C92D-2F75-4E1D-B0BF-C686B76C3CA6}"/>
    <dgm:cxn modelId="{CCB0B017-9AA4-4FF6-BABA-9F77860D2345}" srcId="{2CA7416B-F73C-499F-BDCB-286298E01FC9}" destId="{10413C45-3FDC-4BDF-B732-35109E8005CB}" srcOrd="2" destOrd="0" parTransId="{83565779-48AF-40B6-8742-0DF303AD06EE}" sibTransId="{5785E43C-BC22-426B-8EFA-E0BB69CF67FB}"/>
    <dgm:cxn modelId="{076DFD21-3843-4A47-932B-DB6BEC3B145D}" type="presOf" srcId="{09BA6640-1DC0-47FE-B3A0-7588EC23D8A6}" destId="{A2F0E627-A5F4-42C7-AD4F-B0DBA67E41DB}" srcOrd="0" destOrd="0" presId="urn:microsoft.com/office/officeart/2005/8/layout/default"/>
    <dgm:cxn modelId="{A207A4D8-C7C5-46D4-A8C3-64BABA8C4DEA}" srcId="{2CA7416B-F73C-499F-BDCB-286298E01FC9}" destId="{9E718883-B472-47CF-BF38-D7331F0B4063}" srcOrd="3" destOrd="0" parTransId="{87CDDB07-4274-487F-8F58-9D37FB1F00E6}" sibTransId="{27342085-68CD-472D-B676-2DFD872DD25C}"/>
    <dgm:cxn modelId="{2C976F36-F639-4E23-A9CF-519F25E4C9DF}" type="presOf" srcId="{A745113B-313D-491E-B4AC-C6C640FE502A}" destId="{4298E919-7890-4864-BA9F-486C988E7804}" srcOrd="0" destOrd="0" presId="urn:microsoft.com/office/officeart/2005/8/layout/default"/>
    <dgm:cxn modelId="{0F334C0F-EF0D-4A87-B555-0A6A2AB2EFE2}" type="presParOf" srcId="{788C9AE9-435F-42B3-9EDE-DB02151EE8EB}" destId="{C97D28B9-C0D7-4320-AE81-26CB02595D56}" srcOrd="0" destOrd="0" presId="urn:microsoft.com/office/officeart/2005/8/layout/default"/>
    <dgm:cxn modelId="{80B46FC2-7B9C-4897-AD94-48B9C44498B2}" type="presParOf" srcId="{788C9AE9-435F-42B3-9EDE-DB02151EE8EB}" destId="{0D183243-681E-478A-8E0D-19CB94988537}" srcOrd="1" destOrd="0" presId="urn:microsoft.com/office/officeart/2005/8/layout/default"/>
    <dgm:cxn modelId="{98BA2F86-4F33-4EBD-9F0F-33793F932DC9}" type="presParOf" srcId="{788C9AE9-435F-42B3-9EDE-DB02151EE8EB}" destId="{A2F0E627-A5F4-42C7-AD4F-B0DBA67E41DB}" srcOrd="2" destOrd="0" presId="urn:microsoft.com/office/officeart/2005/8/layout/default"/>
    <dgm:cxn modelId="{01F25D2B-1167-4CAE-A2F7-B250DAD5917E}" type="presParOf" srcId="{788C9AE9-435F-42B3-9EDE-DB02151EE8EB}" destId="{A4ACDDD8-20B4-46EF-8ECC-2F03D46C7911}" srcOrd="3" destOrd="0" presId="urn:microsoft.com/office/officeart/2005/8/layout/default"/>
    <dgm:cxn modelId="{D88A34FA-E70F-423F-B481-F37DCDA86C52}" type="presParOf" srcId="{788C9AE9-435F-42B3-9EDE-DB02151EE8EB}" destId="{F63249BE-3D4B-4912-AE54-A18401034E43}" srcOrd="4" destOrd="0" presId="urn:microsoft.com/office/officeart/2005/8/layout/default"/>
    <dgm:cxn modelId="{D034BACB-3270-4D77-B16B-285DB8A93E18}" type="presParOf" srcId="{788C9AE9-435F-42B3-9EDE-DB02151EE8EB}" destId="{4B4828C9-2B7D-4519-9061-2FDC44862873}" srcOrd="5" destOrd="0" presId="urn:microsoft.com/office/officeart/2005/8/layout/default"/>
    <dgm:cxn modelId="{15DFFC18-437B-4447-9EB3-5AF940A2A295}" type="presParOf" srcId="{788C9AE9-435F-42B3-9EDE-DB02151EE8EB}" destId="{583D2D4C-7FAB-4B1F-BE15-56A25D5B4E6B}" srcOrd="6" destOrd="0" presId="urn:microsoft.com/office/officeart/2005/8/layout/default"/>
    <dgm:cxn modelId="{4EAAB851-7945-4C63-AB6B-9D4514B48B23}" type="presParOf" srcId="{788C9AE9-435F-42B3-9EDE-DB02151EE8EB}" destId="{87F793E8-8ABF-47B0-A03D-013A0C43B71D}" srcOrd="7" destOrd="0" presId="urn:microsoft.com/office/officeart/2005/8/layout/default"/>
    <dgm:cxn modelId="{15C8BF94-C809-451E-8AC5-3046C5A6FE4A}" type="presParOf" srcId="{788C9AE9-435F-42B3-9EDE-DB02151EE8EB}" destId="{4298E919-7890-4864-BA9F-486C988E7804}" srcOrd="8" destOrd="0" presId="urn:microsoft.com/office/officeart/2005/8/layout/default"/>
    <dgm:cxn modelId="{4C792B33-A44C-4FA9-BD5E-763F6209E9C7}" type="presParOf" srcId="{788C9AE9-435F-42B3-9EDE-DB02151EE8EB}" destId="{9C038458-2A0B-4391-BAA1-EE07454B9B0F}" srcOrd="9" destOrd="0" presId="urn:microsoft.com/office/officeart/2005/8/layout/default"/>
    <dgm:cxn modelId="{C8BBD1DF-454E-4921-80DC-7016EE92B600}" type="presParOf" srcId="{788C9AE9-435F-42B3-9EDE-DB02151EE8EB}" destId="{5B9D83F7-6F39-4687-AEC4-54EA00F21D81}" srcOrd="10" destOrd="0" presId="urn:microsoft.com/office/officeart/2005/8/layout/default"/>
    <dgm:cxn modelId="{C73E4E10-07F9-4D12-B1E3-6B70369071F9}" type="presParOf" srcId="{788C9AE9-435F-42B3-9EDE-DB02151EE8EB}" destId="{14CB3866-3C96-4516-9348-9575A8F587AF}" srcOrd="11" destOrd="0" presId="urn:microsoft.com/office/officeart/2005/8/layout/default"/>
    <dgm:cxn modelId="{96428BED-90CC-4EFC-B9E9-CD5DC7E85A27}" type="presParOf" srcId="{788C9AE9-435F-42B3-9EDE-DB02151EE8EB}" destId="{44BCCEBA-1970-43FD-9468-F59982EB159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D28B9-C0D7-4320-AE81-26CB02595D56}">
      <dsp:nvSpPr>
        <dsp:cNvPr id="0" name=""/>
        <dsp:cNvSpPr/>
      </dsp:nvSpPr>
      <dsp:spPr>
        <a:xfrm>
          <a:off x="2902" y="274315"/>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 dataset details and collections</a:t>
          </a:r>
          <a:endParaRPr lang="en-US" sz="3000" kern="1200" dirty="0"/>
        </a:p>
      </dsp:txBody>
      <dsp:txXfrm>
        <a:off x="2902" y="274315"/>
        <a:ext cx="2302370" cy="1381422"/>
      </dsp:txXfrm>
    </dsp:sp>
    <dsp:sp modelId="{A2F0E627-A5F4-42C7-AD4F-B0DBA67E41DB}">
      <dsp:nvSpPr>
        <dsp:cNvPr id="0" name=""/>
        <dsp:cNvSpPr/>
      </dsp:nvSpPr>
      <dsp:spPr>
        <a:xfrm>
          <a:off x="2535510" y="274315"/>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Data cleaning</a:t>
          </a:r>
          <a:endParaRPr lang="en-US" sz="3000" kern="1200" dirty="0"/>
        </a:p>
      </dsp:txBody>
      <dsp:txXfrm>
        <a:off x="2535510" y="274315"/>
        <a:ext cx="2302370" cy="1381422"/>
      </dsp:txXfrm>
    </dsp:sp>
    <dsp:sp modelId="{F63249BE-3D4B-4912-AE54-A18401034E43}">
      <dsp:nvSpPr>
        <dsp:cNvPr id="0" name=""/>
        <dsp:cNvSpPr/>
      </dsp:nvSpPr>
      <dsp:spPr>
        <a:xfrm>
          <a:off x="5068118" y="274315"/>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Data analysis</a:t>
          </a:r>
          <a:endParaRPr lang="en-US" sz="3000" kern="1200" dirty="0"/>
        </a:p>
      </dsp:txBody>
      <dsp:txXfrm>
        <a:off x="5068118" y="274315"/>
        <a:ext cx="2302370" cy="1381422"/>
      </dsp:txXfrm>
    </dsp:sp>
    <dsp:sp modelId="{583D2D4C-7FAB-4B1F-BE15-56A25D5B4E6B}">
      <dsp:nvSpPr>
        <dsp:cNvPr id="0" name=""/>
        <dsp:cNvSpPr/>
      </dsp:nvSpPr>
      <dsp:spPr>
        <a:xfrm>
          <a:off x="7600725" y="274315"/>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Model building</a:t>
          </a:r>
          <a:endParaRPr lang="en-US" sz="3000" kern="1200" dirty="0"/>
        </a:p>
      </dsp:txBody>
      <dsp:txXfrm>
        <a:off x="7600725" y="274315"/>
        <a:ext cx="2302370" cy="1381422"/>
      </dsp:txXfrm>
    </dsp:sp>
    <dsp:sp modelId="{4298E919-7890-4864-BA9F-486C988E7804}">
      <dsp:nvSpPr>
        <dsp:cNvPr id="0" name=""/>
        <dsp:cNvSpPr/>
      </dsp:nvSpPr>
      <dsp:spPr>
        <a:xfrm>
          <a:off x="3701223" y="1995701"/>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err="1" smtClean="0"/>
            <a:t>Finalise</a:t>
          </a:r>
          <a:r>
            <a:rPr lang="en-US" sz="3000" kern="1200" dirty="0" smtClean="0"/>
            <a:t> the model</a:t>
          </a:r>
          <a:endParaRPr lang="en-US" sz="3000" kern="1200" dirty="0"/>
        </a:p>
      </dsp:txBody>
      <dsp:txXfrm>
        <a:off x="3701223" y="1995701"/>
        <a:ext cx="2302370" cy="1381422"/>
      </dsp:txXfrm>
    </dsp:sp>
    <dsp:sp modelId="{5B9D83F7-6F39-4687-AEC4-54EA00F21D81}">
      <dsp:nvSpPr>
        <dsp:cNvPr id="0" name=""/>
        <dsp:cNvSpPr/>
      </dsp:nvSpPr>
      <dsp:spPr>
        <a:xfrm>
          <a:off x="822960" y="1995701"/>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Actual vs predicted</a:t>
          </a:r>
          <a:endParaRPr lang="en-US" sz="3000" kern="1200" dirty="0"/>
        </a:p>
      </dsp:txBody>
      <dsp:txXfrm>
        <a:off x="822960" y="1995701"/>
        <a:ext cx="2302370" cy="1381422"/>
      </dsp:txXfrm>
    </dsp:sp>
    <dsp:sp modelId="{44BCCEBA-1970-43FD-9468-F59982EB1598}">
      <dsp:nvSpPr>
        <dsp:cNvPr id="0" name=""/>
        <dsp:cNvSpPr/>
      </dsp:nvSpPr>
      <dsp:spPr>
        <a:xfrm>
          <a:off x="6334422" y="2032282"/>
          <a:ext cx="2302370" cy="1381422"/>
        </a:xfrm>
        <a:prstGeom prst="rect">
          <a:avLst/>
        </a:prstGeom>
        <a:gradFill rotWithShape="0">
          <a:gsLst>
            <a:gs pos="0">
              <a:schemeClr val="accent1">
                <a:hueOff val="0"/>
                <a:satOff val="0"/>
                <a:lumOff val="0"/>
                <a:alphaOff val="0"/>
                <a:tint val="58000"/>
                <a:satMod val="108000"/>
                <a:lumMod val="110000"/>
              </a:schemeClr>
            </a:gs>
            <a:gs pos="100000">
              <a:schemeClr val="accent1">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deployment</a:t>
          </a:r>
          <a:endParaRPr lang="en-US" sz="3000" kern="1200" dirty="0" smtClean="0"/>
        </a:p>
        <a:p>
          <a:pPr lvl="0" algn="ctr" defTabSz="1333500">
            <a:lnSpc>
              <a:spcPct val="90000"/>
            </a:lnSpc>
            <a:spcBef>
              <a:spcPct val="0"/>
            </a:spcBef>
            <a:spcAft>
              <a:spcPct val="35000"/>
            </a:spcAft>
          </a:pPr>
          <a:r>
            <a:rPr lang="en-US" sz="3000" kern="1200" dirty="0" smtClean="0"/>
            <a:t>STREAMLIT</a:t>
          </a:r>
          <a:endParaRPr lang="en-US" sz="3000" kern="1200" dirty="0"/>
        </a:p>
      </dsp:txBody>
      <dsp:txXfrm>
        <a:off x="6334422" y="2032282"/>
        <a:ext cx="2302370" cy="13814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56616"/>
            <a:ext cx="8858632" cy="1536192"/>
          </a:xfrm>
        </p:spPr>
        <p:txBody>
          <a:bodyPr>
            <a:normAutofit/>
          </a:bodyPr>
          <a:lstStyle/>
          <a:p>
            <a:r>
              <a:rPr lang="en-US" dirty="0" smtClean="0">
                <a:solidFill>
                  <a:schemeClr val="accent3">
                    <a:lumMod val="50000"/>
                  </a:schemeClr>
                </a:solidFill>
              </a:rPr>
              <a:t>Forecasting –gold price predictions </a:t>
            </a:r>
            <a:endParaRPr lang="en-US" dirty="0">
              <a:solidFill>
                <a:schemeClr val="accent3">
                  <a:lumMod val="50000"/>
                </a:schemeClr>
              </a:solidFill>
            </a:endParaRPr>
          </a:p>
        </p:txBody>
      </p:sp>
      <p:sp>
        <p:nvSpPr>
          <p:cNvPr id="3" name="Subtitle 2"/>
          <p:cNvSpPr>
            <a:spLocks noGrp="1"/>
          </p:cNvSpPr>
          <p:nvPr>
            <p:ph type="subTitle" idx="1"/>
          </p:nvPr>
        </p:nvSpPr>
        <p:spPr>
          <a:xfrm>
            <a:off x="1371600" y="2523046"/>
            <a:ext cx="9214103" cy="3420554"/>
          </a:xfrm>
        </p:spPr>
        <p:txBody>
          <a:bodyPr>
            <a:normAutofit fontScale="92500" lnSpcReduction="20000"/>
          </a:bodyPr>
          <a:lstStyle/>
          <a:p>
            <a:r>
              <a:rPr lang="en-US" sz="2400" dirty="0" smtClean="0">
                <a:solidFill>
                  <a:srgbClr val="FF0000"/>
                </a:solidFill>
              </a:rPr>
              <a:t>team </a:t>
            </a:r>
          </a:p>
          <a:p>
            <a:r>
              <a:rPr lang="en-US" sz="2400" dirty="0" err="1" smtClean="0">
                <a:solidFill>
                  <a:schemeClr val="accent3">
                    <a:lumMod val="50000"/>
                  </a:schemeClr>
                </a:solidFill>
              </a:rPr>
              <a:t>Anavadhya</a:t>
            </a:r>
            <a:r>
              <a:rPr lang="en-US" sz="2400" dirty="0" smtClean="0">
                <a:solidFill>
                  <a:schemeClr val="accent3">
                    <a:lumMod val="50000"/>
                  </a:schemeClr>
                </a:solidFill>
              </a:rPr>
              <a:t> . C</a:t>
            </a:r>
          </a:p>
          <a:p>
            <a:r>
              <a:rPr lang="en-US" sz="2400" dirty="0" smtClean="0">
                <a:solidFill>
                  <a:schemeClr val="accent3">
                    <a:lumMod val="50000"/>
                  </a:schemeClr>
                </a:solidFill>
              </a:rPr>
              <a:t>Naveen </a:t>
            </a:r>
            <a:r>
              <a:rPr lang="en-US" sz="2400" dirty="0" err="1" smtClean="0">
                <a:solidFill>
                  <a:schemeClr val="accent3">
                    <a:lumMod val="50000"/>
                  </a:schemeClr>
                </a:solidFill>
              </a:rPr>
              <a:t>basavaraj</a:t>
            </a:r>
            <a:r>
              <a:rPr lang="en-US" sz="2400" dirty="0" smtClean="0">
                <a:solidFill>
                  <a:schemeClr val="accent3">
                    <a:lumMod val="50000"/>
                  </a:schemeClr>
                </a:solidFill>
              </a:rPr>
              <a:t> </a:t>
            </a:r>
            <a:r>
              <a:rPr lang="en-US" sz="2400" dirty="0" err="1" smtClean="0">
                <a:solidFill>
                  <a:schemeClr val="accent3">
                    <a:lumMod val="50000"/>
                  </a:schemeClr>
                </a:solidFill>
              </a:rPr>
              <a:t>akki</a:t>
            </a:r>
            <a:r>
              <a:rPr lang="en-US" sz="2400" dirty="0" smtClean="0">
                <a:solidFill>
                  <a:schemeClr val="accent3">
                    <a:lumMod val="50000"/>
                  </a:schemeClr>
                </a:solidFill>
              </a:rPr>
              <a:t> </a:t>
            </a:r>
          </a:p>
          <a:p>
            <a:r>
              <a:rPr lang="en-US" sz="2400" dirty="0" smtClean="0">
                <a:solidFill>
                  <a:schemeClr val="accent3">
                    <a:lumMod val="50000"/>
                  </a:schemeClr>
                </a:solidFill>
              </a:rPr>
              <a:t>Vinod s </a:t>
            </a:r>
          </a:p>
          <a:p>
            <a:r>
              <a:rPr lang="en-US" sz="2400" dirty="0" err="1" smtClean="0">
                <a:solidFill>
                  <a:schemeClr val="accent3">
                    <a:lumMod val="50000"/>
                  </a:schemeClr>
                </a:solidFill>
              </a:rPr>
              <a:t>Basanagouda</a:t>
            </a:r>
            <a:r>
              <a:rPr lang="en-US" sz="2400" dirty="0" smtClean="0">
                <a:solidFill>
                  <a:schemeClr val="accent3">
                    <a:lumMod val="50000"/>
                  </a:schemeClr>
                </a:solidFill>
              </a:rPr>
              <a:t> </a:t>
            </a:r>
            <a:r>
              <a:rPr lang="en-US" sz="2400" dirty="0" err="1" smtClean="0">
                <a:solidFill>
                  <a:schemeClr val="accent3">
                    <a:lumMod val="50000"/>
                  </a:schemeClr>
                </a:solidFill>
              </a:rPr>
              <a:t>sb</a:t>
            </a:r>
            <a:r>
              <a:rPr lang="en-US" sz="2400" dirty="0" smtClean="0">
                <a:solidFill>
                  <a:schemeClr val="accent3">
                    <a:lumMod val="50000"/>
                  </a:schemeClr>
                </a:solidFill>
              </a:rPr>
              <a:t> </a:t>
            </a:r>
          </a:p>
          <a:p>
            <a:r>
              <a:rPr lang="en-US" sz="2400" dirty="0" err="1" smtClean="0">
                <a:solidFill>
                  <a:schemeClr val="accent3">
                    <a:lumMod val="50000"/>
                  </a:schemeClr>
                </a:solidFill>
              </a:rPr>
              <a:t>Lalit</a:t>
            </a:r>
            <a:r>
              <a:rPr lang="en-US" sz="2400" dirty="0" smtClean="0">
                <a:solidFill>
                  <a:schemeClr val="accent3">
                    <a:lumMod val="50000"/>
                  </a:schemeClr>
                </a:solidFill>
              </a:rPr>
              <a:t> </a:t>
            </a:r>
            <a:r>
              <a:rPr lang="en-US" sz="2400" dirty="0" err="1" smtClean="0">
                <a:solidFill>
                  <a:schemeClr val="accent3">
                    <a:lumMod val="50000"/>
                  </a:schemeClr>
                </a:solidFill>
              </a:rPr>
              <a:t>pawar</a:t>
            </a:r>
            <a:endParaRPr lang="en-US" sz="2400" dirty="0" smtClean="0">
              <a:solidFill>
                <a:schemeClr val="accent3">
                  <a:lumMod val="50000"/>
                </a:schemeClr>
              </a:solidFill>
            </a:endParaRPr>
          </a:p>
          <a:p>
            <a:r>
              <a:rPr lang="en-US" sz="2400" dirty="0" smtClean="0"/>
              <a:t>                                                              </a:t>
            </a:r>
            <a:endParaRPr lang="en-US" sz="2800" dirty="0" smtClean="0"/>
          </a:p>
        </p:txBody>
      </p:sp>
    </p:spTree>
    <p:extLst>
      <p:ext uri="{BB962C8B-B14F-4D97-AF65-F5344CB8AC3E}">
        <p14:creationId xmlns:p14="http://schemas.microsoft.com/office/powerpoint/2010/main" val="1187650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ADFULLER TEST</a:t>
            </a:r>
            <a:br>
              <a:rPr lang="en-US" dirty="0" smtClean="0"/>
            </a:br>
            <a:endParaRPr lang="en-US" dirty="0"/>
          </a:p>
        </p:txBody>
      </p:sp>
      <p:sp>
        <p:nvSpPr>
          <p:cNvPr id="5" name="Content Placeholder 4"/>
          <p:cNvSpPr>
            <a:spLocks noGrp="1"/>
          </p:cNvSpPr>
          <p:nvPr>
            <p:ph idx="1"/>
          </p:nvPr>
        </p:nvSpPr>
        <p:spPr>
          <a:xfrm>
            <a:off x="914400" y="2551175"/>
            <a:ext cx="10133011" cy="3240025"/>
          </a:xfrm>
        </p:spPr>
        <p:txBody>
          <a:bodyPr/>
          <a:lstStyle/>
          <a:p>
            <a:r>
              <a:rPr lang="en-US" dirty="0" smtClean="0"/>
              <a:t>We perform </a:t>
            </a:r>
            <a:r>
              <a:rPr lang="en-US" dirty="0" err="1" smtClean="0"/>
              <a:t>adafuller</a:t>
            </a:r>
            <a:r>
              <a:rPr lang="en-US" dirty="0" smtClean="0"/>
              <a:t> test and come to know that series is not stationary  as the p value is grater than 0.05 so null hypothesis is accepted</a:t>
            </a:r>
          </a:p>
          <a:p>
            <a:r>
              <a:rPr lang="en-US" dirty="0" smtClean="0"/>
              <a:t>Data is not stationary so we go for first order </a:t>
            </a:r>
            <a:r>
              <a:rPr lang="en-US" dirty="0" err="1" smtClean="0"/>
              <a:t>differncing</a:t>
            </a:r>
            <a:r>
              <a:rPr lang="en-US" dirty="0" smtClean="0"/>
              <a:t> and after that we again tested weather the data stationary or not</a:t>
            </a:r>
            <a:endParaRPr lang="en-US" dirty="0"/>
          </a:p>
        </p:txBody>
      </p:sp>
      <p:sp>
        <p:nvSpPr>
          <p:cNvPr id="7" name="Rectangle 6"/>
          <p:cNvSpPr/>
          <p:nvPr/>
        </p:nvSpPr>
        <p:spPr>
          <a:xfrm>
            <a:off x="1682496" y="1499616"/>
            <a:ext cx="7891272"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 value 0.9241 , so data is non stationary </a:t>
            </a:r>
            <a:endParaRPr lang="en-US" sz="3200" dirty="0"/>
          </a:p>
        </p:txBody>
      </p:sp>
    </p:spTree>
    <p:extLst>
      <p:ext uri="{BB962C8B-B14F-4D97-AF65-F5344CB8AC3E}">
        <p14:creationId xmlns:p14="http://schemas.microsoft.com/office/powerpoint/2010/main" val="363959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205420" y="2249487"/>
            <a:ext cx="9905999" cy="3541714"/>
          </a:xfrm>
        </p:spPr>
        <p:txBody>
          <a:bodyPr/>
          <a:lstStyle/>
          <a:p>
            <a:endParaRPr lang="en-US" dirty="0" smtClean="0"/>
          </a:p>
          <a:p>
            <a:endParaRPr lang="en-US" dirty="0"/>
          </a:p>
          <a:p>
            <a:endParaRPr lang="en-US" dirty="0" smtClean="0"/>
          </a:p>
          <a:p>
            <a:endParaRPr lang="en-US" dirty="0"/>
          </a:p>
        </p:txBody>
      </p:sp>
      <p:sp>
        <p:nvSpPr>
          <p:cNvPr id="4" name="Rectangle 3"/>
          <p:cNvSpPr/>
          <p:nvPr/>
        </p:nvSpPr>
        <p:spPr>
          <a:xfrm>
            <a:off x="1728216" y="850392"/>
            <a:ext cx="8979408" cy="85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DIFFERNCING WE AGAIN PERFORM ADFULLER TEST, NOW P VALUE BECOME IS ZERO HENCE THE DATA IS STATIONANRY </a:t>
            </a:r>
            <a:endParaRPr lang="en-US" dirty="0"/>
          </a:p>
        </p:txBody>
      </p:sp>
      <p:sp>
        <p:nvSpPr>
          <p:cNvPr id="5" name="Rounded Rectangle 4"/>
          <p:cNvSpPr/>
          <p:nvPr/>
        </p:nvSpPr>
        <p:spPr>
          <a:xfrm>
            <a:off x="2327084" y="1862327"/>
            <a:ext cx="7534656" cy="914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t>                          P VALUE IS 0.00 SO DATA IS STATIONARY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059" y="3161066"/>
            <a:ext cx="9589721" cy="3252693"/>
          </a:xfrm>
          <a:prstGeom prst="rect">
            <a:avLst/>
          </a:prstGeom>
        </p:spPr>
      </p:pic>
    </p:spTree>
    <p:extLst>
      <p:ext uri="{BB962C8B-B14F-4D97-AF65-F5344CB8AC3E}">
        <p14:creationId xmlns:p14="http://schemas.microsoft.com/office/powerpoint/2010/main" val="2025731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ACF AND PACF AFTER STATIONARY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7" y="1751140"/>
            <a:ext cx="5997984" cy="34929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283" y="1709992"/>
            <a:ext cx="6090718" cy="3575240"/>
          </a:xfrm>
          <a:prstGeom prst="rect">
            <a:avLst/>
          </a:prstGeom>
        </p:spPr>
      </p:pic>
    </p:spTree>
    <p:extLst>
      <p:ext uri="{BB962C8B-B14F-4D97-AF65-F5344CB8AC3E}">
        <p14:creationId xmlns:p14="http://schemas.microsoft.com/office/powerpoint/2010/main" val="2846423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Forecast vs actual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636" y="1920304"/>
            <a:ext cx="8331651" cy="3931856"/>
          </a:xfrm>
        </p:spPr>
      </p:pic>
    </p:spTree>
    <p:extLst>
      <p:ext uri="{BB962C8B-B14F-4D97-AF65-F5344CB8AC3E}">
        <p14:creationId xmlns:p14="http://schemas.microsoft.com/office/powerpoint/2010/main" val="1483522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FINALISING THE MODEL WITH ARIMA</a:t>
            </a:r>
            <a:endParaRPr lang="en-US" dirty="0"/>
          </a:p>
        </p:txBody>
      </p:sp>
      <p:sp>
        <p:nvSpPr>
          <p:cNvPr id="3" name="Content Placeholder 2"/>
          <p:cNvSpPr>
            <a:spLocks noGrp="1"/>
          </p:cNvSpPr>
          <p:nvPr>
            <p:ph idx="1"/>
          </p:nvPr>
        </p:nvSpPr>
        <p:spPr/>
        <p:txBody>
          <a:bodyPr/>
          <a:lstStyle/>
          <a:p>
            <a:r>
              <a:rPr lang="en-US" dirty="0" smtClean="0"/>
              <a:t>We used ARIMA model for forecasting because, we are getting least error value compare to the other models </a:t>
            </a:r>
          </a:p>
          <a:p>
            <a:r>
              <a:rPr lang="en-US" dirty="0" smtClean="0"/>
              <a:t>MAPE(mean absolute percentage error)  value (1.763158)</a:t>
            </a:r>
          </a:p>
          <a:p>
            <a:endParaRPr lang="en-US" dirty="0" smtClean="0"/>
          </a:p>
          <a:p>
            <a:endParaRPr lang="en-US" dirty="0" smtClean="0"/>
          </a:p>
          <a:p>
            <a:endParaRPr lang="en-US" dirty="0"/>
          </a:p>
        </p:txBody>
      </p:sp>
    </p:spTree>
    <p:extLst>
      <p:ext uri="{BB962C8B-B14F-4D97-AF65-F5344CB8AC3E}">
        <p14:creationId xmlns:p14="http://schemas.microsoft.com/office/powerpoint/2010/main" val="3216669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Research on history of gold </a:t>
            </a:r>
          </a:p>
          <a:p>
            <a:pPr>
              <a:buFont typeface="Wingdings" panose="05000000000000000000" pitchFamily="2" charset="2"/>
              <a:buChar char="v"/>
            </a:pPr>
            <a:r>
              <a:rPr lang="en-US" dirty="0" smtClean="0"/>
              <a:t>Deciding model building techniques</a:t>
            </a:r>
            <a:endParaRPr lang="en-US" dirty="0"/>
          </a:p>
        </p:txBody>
      </p:sp>
    </p:spTree>
    <p:extLst>
      <p:ext uri="{BB962C8B-B14F-4D97-AF65-F5344CB8AC3E}">
        <p14:creationId xmlns:p14="http://schemas.microsoft.com/office/powerpoint/2010/main" val="20760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Deployment(Using </a:t>
            </a:r>
            <a:r>
              <a:rPr lang="en-US" dirty="0" err="1" smtClean="0"/>
              <a:t>streamlit</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18" y="2097088"/>
            <a:ext cx="11656718" cy="4160520"/>
          </a:xfrm>
        </p:spPr>
      </p:pic>
    </p:spTree>
    <p:extLst>
      <p:ext uri="{BB962C8B-B14F-4D97-AF65-F5344CB8AC3E}">
        <p14:creationId xmlns:p14="http://schemas.microsoft.com/office/powerpoint/2010/main" val="2017159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534" y="2097088"/>
            <a:ext cx="9616146" cy="4139120"/>
          </a:xfrm>
        </p:spPr>
      </p:pic>
    </p:spTree>
    <p:extLst>
      <p:ext uri="{BB962C8B-B14F-4D97-AF65-F5344CB8AC3E}">
        <p14:creationId xmlns:p14="http://schemas.microsoft.com/office/powerpoint/2010/main" val="485609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335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p:txBody>
          <a:bodyPr/>
          <a:lstStyle/>
          <a:p>
            <a:r>
              <a:rPr lang="en-US" dirty="0" smtClean="0"/>
              <a:t>Data provided us related to gold price. objective is understand under laying structure in dataset and come up with suitable forecasting model which can efficiently forecast the gold price for the next 30 days</a:t>
            </a:r>
          </a:p>
          <a:p>
            <a:r>
              <a:rPr lang="en-US" dirty="0"/>
              <a:t>This forecast model will be used by gold exporting by gold importing companies to understand the metal price moments and accordingly set there revenue expectations</a:t>
            </a:r>
          </a:p>
          <a:p>
            <a:endParaRPr lang="en-US" dirty="0"/>
          </a:p>
        </p:txBody>
      </p:sp>
    </p:spTree>
    <p:extLst>
      <p:ext uri="{BB962C8B-B14F-4D97-AF65-F5344CB8AC3E}">
        <p14:creationId xmlns:p14="http://schemas.microsoft.com/office/powerpoint/2010/main" val="2645805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3970"/>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618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COLLECTION AND CLEANING</a:t>
            </a:r>
            <a:endParaRPr lang="en-US" dirty="0"/>
          </a:p>
        </p:txBody>
      </p:sp>
      <p:sp>
        <p:nvSpPr>
          <p:cNvPr id="5" name="Content Placeholder 4"/>
          <p:cNvSpPr>
            <a:spLocks noGrp="1"/>
          </p:cNvSpPr>
          <p:nvPr>
            <p:ph idx="1"/>
          </p:nvPr>
        </p:nvSpPr>
        <p:spPr/>
        <p:txBody>
          <a:bodyPr/>
          <a:lstStyle/>
          <a:p>
            <a:r>
              <a:rPr lang="en-US" dirty="0" smtClean="0"/>
              <a:t>2182rows and 2 columns</a:t>
            </a:r>
          </a:p>
          <a:p>
            <a:r>
              <a:rPr lang="en-US" dirty="0" smtClean="0"/>
              <a:t>Year range 2016/01/01 to 2021/12/21</a:t>
            </a:r>
          </a:p>
          <a:p>
            <a:r>
              <a:rPr lang="en-US" dirty="0" smtClean="0"/>
              <a:t>Unique date 2182  and price 1876</a:t>
            </a:r>
          </a:p>
          <a:p>
            <a:r>
              <a:rPr lang="en-US" dirty="0" smtClean="0"/>
              <a:t>Null  values is zero</a:t>
            </a:r>
          </a:p>
          <a:p>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317" y="1947736"/>
            <a:ext cx="3673156" cy="4343336"/>
          </a:xfrm>
          <a:prstGeom prst="rect">
            <a:avLst/>
          </a:prstGeom>
        </p:spPr>
      </p:pic>
    </p:spTree>
    <p:extLst>
      <p:ext uri="{BB962C8B-B14F-4D97-AF65-F5344CB8AC3E}">
        <p14:creationId xmlns:p14="http://schemas.microsoft.com/office/powerpoint/2010/main" val="3445807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a:xfrm>
            <a:off x="1141412" y="1545336"/>
            <a:ext cx="9905999" cy="4928616"/>
          </a:xfrm>
        </p:spPr>
        <p:txBody>
          <a:bodyPr/>
          <a:lstStyle/>
          <a:p>
            <a:pPr marL="0" indent="0">
              <a:buNone/>
            </a:pPr>
            <a:endParaRPr lang="en-US" dirty="0"/>
          </a:p>
          <a:p>
            <a:r>
              <a:rPr lang="en-US" dirty="0" smtClean="0"/>
              <a:t>the line plot which gives the information of the growth (weather the data is increasing , decreasing , or constant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96" y="3023906"/>
            <a:ext cx="8823960" cy="3678421"/>
          </a:xfrm>
          <a:prstGeom prst="rect">
            <a:avLst/>
          </a:prstGeom>
        </p:spPr>
      </p:pic>
    </p:spTree>
    <p:extLst>
      <p:ext uri="{BB962C8B-B14F-4D97-AF65-F5344CB8AC3E}">
        <p14:creationId xmlns:p14="http://schemas.microsoft.com/office/powerpoint/2010/main" val="1962646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plot</a:t>
            </a:r>
            <a:endParaRPr lang="en-US" dirty="0"/>
          </a:p>
        </p:txBody>
      </p:sp>
      <p:sp>
        <p:nvSpPr>
          <p:cNvPr id="5" name="Content Placeholder 4"/>
          <p:cNvSpPr>
            <a:spLocks noGrp="1"/>
          </p:cNvSpPr>
          <p:nvPr>
            <p:ph idx="1"/>
          </p:nvPr>
        </p:nvSpPr>
        <p:spPr/>
        <p:txBody>
          <a:bodyPr/>
          <a:lstStyle/>
          <a:p>
            <a:r>
              <a:rPr lang="en-US" dirty="0" smtClean="0"/>
              <a:t>Here the dataset is not normally distributed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779840"/>
            <a:ext cx="6619848" cy="3541712"/>
          </a:xfrm>
          <a:prstGeom prst="rect">
            <a:avLst/>
          </a:prstGeom>
        </p:spPr>
      </p:pic>
    </p:spTree>
    <p:extLst>
      <p:ext uri="{BB962C8B-B14F-4D97-AF65-F5344CB8AC3E}">
        <p14:creationId xmlns:p14="http://schemas.microsoft.com/office/powerpoint/2010/main" val="4254537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 with price variations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8225664" cy="3541712"/>
          </a:xfrm>
        </p:spPr>
      </p:pic>
    </p:spTree>
    <p:extLst>
      <p:ext uri="{BB962C8B-B14F-4D97-AF65-F5344CB8AC3E}">
        <p14:creationId xmlns:p14="http://schemas.microsoft.com/office/powerpoint/2010/main" val="531142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TIME </a:t>
            </a:r>
            <a:r>
              <a:rPr lang="en-US" sz="4400" dirty="0" smtClean="0"/>
              <a:t>SERIES </a:t>
            </a:r>
            <a:r>
              <a:rPr lang="en-US" sz="4400" dirty="0"/>
              <a:t>DECOMPOSTION PLOT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957" y="1896561"/>
            <a:ext cx="8791074" cy="4283379"/>
          </a:xfrm>
          <a:prstGeom prst="rect">
            <a:avLst/>
          </a:prstGeom>
        </p:spPr>
      </p:pic>
    </p:spTree>
    <p:extLst>
      <p:ext uri="{BB962C8B-B14F-4D97-AF65-F5344CB8AC3E}">
        <p14:creationId xmlns:p14="http://schemas.microsoft.com/office/powerpoint/2010/main" val="1810948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t>
            </a:r>
            <a:endParaRPr lang="en-US" dirty="0"/>
          </a:p>
        </p:txBody>
      </p:sp>
      <p:sp>
        <p:nvSpPr>
          <p:cNvPr id="3" name="Content Placeholder 2"/>
          <p:cNvSpPr>
            <a:spLocks noGrp="1"/>
          </p:cNvSpPr>
          <p:nvPr>
            <p:ph idx="1"/>
          </p:nvPr>
        </p:nvSpPr>
        <p:spPr>
          <a:xfrm>
            <a:off x="1141412" y="2249487"/>
            <a:ext cx="10104104" cy="4263608"/>
          </a:xfrm>
        </p:spPr>
        <p:txBody>
          <a:bodyPr>
            <a:normAutofit/>
          </a:bodyPr>
          <a:lstStyle/>
          <a:p>
            <a:r>
              <a:rPr lang="en-US" dirty="0" smtClean="0"/>
              <a:t>Simple exponential model </a:t>
            </a:r>
          </a:p>
          <a:p>
            <a:r>
              <a:rPr lang="en-US" dirty="0" smtClean="0"/>
              <a:t>Double or holt exponential model </a:t>
            </a:r>
          </a:p>
          <a:p>
            <a:r>
              <a:rPr lang="en-US" dirty="0" smtClean="0"/>
              <a:t>Triple or holt winter exponential  model (‘seasonal additive, trend additive , seasonal multiplicative ,trend multiplicative ,seasonal additive trend multiplicative </a:t>
            </a:r>
            <a:r>
              <a:rPr lang="en-US" dirty="0" err="1" smtClean="0"/>
              <a:t>seonal</a:t>
            </a:r>
            <a:r>
              <a:rPr lang="en-US" dirty="0" smtClean="0"/>
              <a:t> multiplicative trend additive’ )</a:t>
            </a:r>
          </a:p>
          <a:p>
            <a:r>
              <a:rPr lang="en-US" dirty="0" smtClean="0"/>
              <a:t>ARIMA </a:t>
            </a:r>
          </a:p>
          <a:p>
            <a:r>
              <a:rPr lang="en-US" dirty="0" smtClean="0"/>
              <a:t>SARIMA </a:t>
            </a:r>
          </a:p>
          <a:p>
            <a:endParaRPr lang="en-US" dirty="0" smtClean="0"/>
          </a:p>
          <a:p>
            <a:endParaRPr lang="en-US" dirty="0"/>
          </a:p>
        </p:txBody>
      </p:sp>
    </p:spTree>
    <p:extLst>
      <p:ext uri="{BB962C8B-B14F-4D97-AF65-F5344CB8AC3E}">
        <p14:creationId xmlns:p14="http://schemas.microsoft.com/office/powerpoint/2010/main" val="1402825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439</TotalTime>
  <Words>354</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Tw Cen MT</vt:lpstr>
      <vt:lpstr>Wingdings</vt:lpstr>
      <vt:lpstr>Circuit</vt:lpstr>
      <vt:lpstr>Forecasting –gold price predictions </vt:lpstr>
      <vt:lpstr>Objective </vt:lpstr>
      <vt:lpstr>Project architecture</vt:lpstr>
      <vt:lpstr>DATA SET COLLECTION AND CLEANING</vt:lpstr>
      <vt:lpstr>EXPLORATORY DATA ANALYSIS</vt:lpstr>
      <vt:lpstr>Distribution plot</vt:lpstr>
      <vt:lpstr>Box plot with price variations</vt:lpstr>
      <vt:lpstr>TIME SERIES DECOMPOSTION PLOT</vt:lpstr>
      <vt:lpstr>Model building </vt:lpstr>
      <vt:lpstr>ADFULLER TEST </vt:lpstr>
      <vt:lpstr> </vt:lpstr>
      <vt:lpstr>ACF AND PACF AFTER STATIONARY </vt:lpstr>
      <vt:lpstr>Forecast vs actual </vt:lpstr>
      <vt:lpstr>FINALISING THE MODEL WITH ARIMA</vt:lpstr>
      <vt:lpstr>Challenges faced</vt:lpstr>
      <vt:lpstr>Deployment(Using streamlit)</vt:lpstr>
      <vt:lpstr>Deployment graph</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–gold price predictions</dc:title>
  <dc:creator>Microsoft account</dc:creator>
  <cp:lastModifiedBy>Microsoft account</cp:lastModifiedBy>
  <cp:revision>31</cp:revision>
  <dcterms:created xsi:type="dcterms:W3CDTF">2022-07-31T09:03:39Z</dcterms:created>
  <dcterms:modified xsi:type="dcterms:W3CDTF">2022-08-01T04:07:16Z</dcterms:modified>
</cp:coreProperties>
</file>