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0" r:id="rId13"/>
    <p:sldId id="271"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t>11/2/2022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Book Recommendation System</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sz="quarter" idx="13"/>
          </p:nvPr>
        </p:nvSpPr>
        <p:spPr/>
        <p:txBody>
          <a:bodyPr>
            <a:normAutofit/>
          </a:bodyPr>
          <a:lstStyle/>
          <a:p>
            <a:r>
              <a:rPr lang="en-US" dirty="0" smtClean="0"/>
              <a:t>Here we will use the nearest neighbors algorithm which is the same as K nearest which is used for clustering based on </a:t>
            </a:r>
            <a:r>
              <a:rPr lang="en-US" dirty="0" err="1" smtClean="0"/>
              <a:t>euclidian</a:t>
            </a:r>
            <a:r>
              <a:rPr lang="en-US" dirty="0" smtClean="0"/>
              <a:t> distance.</a:t>
            </a:r>
          </a:p>
          <a:p>
            <a:r>
              <a:rPr lang="en-US" b="1" dirty="0" smtClean="0"/>
              <a:t>Euclidean </a:t>
            </a:r>
            <a:r>
              <a:rPr lang="en-US" b="1" dirty="0"/>
              <a:t>Distance </a:t>
            </a:r>
            <a:r>
              <a:rPr lang="en-US" dirty="0"/>
              <a:t>– This distance is the most widely used one as it is the default metric that </a:t>
            </a:r>
            <a:r>
              <a:rPr lang="en-US" dirty="0" smtClean="0"/>
              <a:t>SK-learn </a:t>
            </a:r>
            <a:r>
              <a:rPr lang="en-US" dirty="0"/>
              <a:t>library of Python uses for K-Nearest </a:t>
            </a:r>
            <a:r>
              <a:rPr lang="en-US" dirty="0" err="1"/>
              <a:t>Neighbour</a:t>
            </a:r>
            <a:r>
              <a:rPr lang="en-US" dirty="0"/>
              <a:t>. It is a measure of the true straight line distance between two points in Euclidean </a:t>
            </a:r>
            <a:r>
              <a:rPr lang="en-US" dirty="0" smtClean="0"/>
              <a:t>space</a:t>
            </a:r>
          </a:p>
          <a:p>
            <a:r>
              <a:rPr lang="en-US" dirty="0"/>
              <a:t>But here in the pivot table, we have lots of zero values and on clustering, this computing power will increase to calculate the distance of zero values so we will convert the pivot table to the sparse matrix and then feed it to the model</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a:xfrm>
            <a:off x="2671508" y="2033016"/>
            <a:ext cx="8915400" cy="3777622"/>
          </a:xfrm>
        </p:spPr>
        <p:txBody>
          <a:bodyPr>
            <a:normAutofit/>
          </a:bodyPr>
          <a:lstStyle/>
          <a:p>
            <a:r>
              <a:rPr lang="en-US" dirty="0"/>
              <a:t>Now we will train the nearest neighbors algorithm. here we need to specify an algorithm which is brute means find the distance of every point to every other point.</a:t>
            </a:r>
          </a:p>
          <a:p>
            <a:r>
              <a:rPr lang="en-US" dirty="0" smtClean="0"/>
              <a:t>Let’s </a:t>
            </a:r>
            <a:r>
              <a:rPr lang="en-US" dirty="0"/>
              <a:t>make a prediction and see whether it is suggesting books or not. we will find the nearest neighbors to the input book id and after that, we will print the top 5 books which are closer to those books. It will provide us distance and book id at that distance.</a:t>
            </a:r>
            <a:endParaRPr lang="en-US" dirty="0" smtClean="0"/>
          </a:p>
          <a:p>
            <a:r>
              <a:rPr lang="en-US" dirty="0"/>
              <a:t>Successfully we built a book recommendation system.</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78974"/>
            <a:ext cx="8911687" cy="1280890"/>
          </a:xfrm>
        </p:spPr>
        <p:txBody>
          <a:bodyPr/>
          <a:lstStyle/>
          <a:p>
            <a:pPr algn="ctr"/>
            <a:r>
              <a:rPr lang="en-US" dirty="0" err="1"/>
              <a:t>D</a:t>
            </a:r>
            <a:r>
              <a:rPr lang="en-US" dirty="0" err="1" smtClean="0"/>
              <a:t>eployement</a:t>
            </a:r>
            <a:endParaRPr lang="en-US" dirty="0"/>
          </a:p>
        </p:txBody>
      </p:sp>
      <p:pic>
        <p:nvPicPr>
          <p:cNvPr id="6" name="Content Placeholder 5" descr="Screenshot (192)"/>
          <p:cNvPicPr>
            <a:picLocks noGrp="1" noChangeAspect="1"/>
          </p:cNvPicPr>
          <p:nvPr>
            <p:ph sz="quarter" idx="13"/>
          </p:nvPr>
        </p:nvPicPr>
        <p:blipFill>
          <a:blip r:embed="rId2"/>
          <a:stretch>
            <a:fillRect/>
          </a:stretch>
        </p:blipFill>
        <p:spPr>
          <a:xfrm>
            <a:off x="2714355" y="1525778"/>
            <a:ext cx="8661400" cy="46189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p:cNvSpPr>
            <a:spLocks noGrp="1"/>
          </p:cNvSpPr>
          <p:nvPr>
            <p:ph sz="quarter" idx="13"/>
          </p:nvPr>
        </p:nvSpPr>
        <p:spPr/>
        <p:txBody>
          <a:bodyPr>
            <a:normAutofit lnSpcReduction="10000"/>
          </a:bodyPr>
          <a:lstStyle/>
          <a:p>
            <a:r>
              <a:rPr lang="en-US" dirty="0"/>
              <a:t>All of our systems– purely content-based, purely collaborative-filtering, and hybrid– performed quite well</a:t>
            </a:r>
            <a:r>
              <a:rPr lang="en-US" dirty="0" smtClean="0"/>
              <a:t>.</a:t>
            </a:r>
          </a:p>
          <a:p>
            <a:r>
              <a:rPr lang="en-US" dirty="0" smtClean="0"/>
              <a:t> </a:t>
            </a:r>
            <a:r>
              <a:rPr lang="en-US" dirty="0"/>
              <a:t>Looking back on the project, one thing that we might have chosen to do differently in retrospect would have been to spend more time searching for a dataset of ratings with a higher rating variance per user. </a:t>
            </a:r>
            <a:endParaRPr lang="en-US" dirty="0" smtClean="0"/>
          </a:p>
          <a:p>
            <a:r>
              <a:rPr lang="en-US" dirty="0" smtClean="0"/>
              <a:t>Then we had been </a:t>
            </a:r>
            <a:r>
              <a:rPr lang="en-US" dirty="0"/>
              <a:t>able to find such a dataset, our implementations of algorithms would have been tested on data that would have been more representative of what a typical commercial recommendation system could access in creating its predictions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67092"/>
            <a:ext cx="10364451" cy="1596177"/>
          </a:xfrm>
        </p:spPr>
        <p:txBody>
          <a:bodyPr/>
          <a:lstStyle/>
          <a:p>
            <a:r>
              <a:rPr lang="en-US" b="1" dirty="0" err="1" smtClean="0"/>
              <a:t>tHANKYOU</a:t>
            </a:r>
            <a:endParaRPr lang="en-US" b="1" dirty="0"/>
          </a:p>
        </p:txBody>
      </p:sp>
      <p:sp>
        <p:nvSpPr>
          <p:cNvPr id="3" name="Content Placeholder 2"/>
          <p:cNvSpPr>
            <a:spLocks noGrp="1"/>
          </p:cNvSpPr>
          <p:nvPr>
            <p:ph sz="quarter" idx="13"/>
          </p:nvPr>
        </p:nvSpPr>
        <p:spPr>
          <a:xfrm>
            <a:off x="914399" y="3574100"/>
            <a:ext cx="10363826" cy="3424107"/>
          </a:xfrm>
        </p:spPr>
        <p:txBody>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 and mentor</a:t>
            </a:r>
            <a:endParaRPr lang="en-US" dirty="0"/>
          </a:p>
        </p:txBody>
      </p:sp>
      <p:sp>
        <p:nvSpPr>
          <p:cNvPr id="3" name="Content Placeholder 2"/>
          <p:cNvSpPr>
            <a:spLocks noGrp="1"/>
          </p:cNvSpPr>
          <p:nvPr>
            <p:ph sz="quarter" idx="13"/>
          </p:nvPr>
        </p:nvSpPr>
        <p:spPr/>
        <p:txBody>
          <a:bodyPr/>
          <a:lstStyle/>
          <a:p>
            <a:r>
              <a:rPr lang="en-US" dirty="0" err="1" smtClean="0"/>
              <a:t>Tharun</a:t>
            </a:r>
            <a:r>
              <a:rPr lang="en-US" dirty="0" smtClean="0"/>
              <a:t> </a:t>
            </a:r>
            <a:r>
              <a:rPr lang="en-US" dirty="0" err="1" smtClean="0"/>
              <a:t>kumar</a:t>
            </a:r>
            <a:r>
              <a:rPr lang="en-US" dirty="0" smtClean="0"/>
              <a:t> p   </a:t>
            </a:r>
          </a:p>
          <a:p>
            <a:r>
              <a:rPr lang="en-US" dirty="0" err="1" smtClean="0"/>
              <a:t>Prasanthi</a:t>
            </a:r>
            <a:r>
              <a:rPr lang="en-US" dirty="0" smtClean="0"/>
              <a:t> r</a:t>
            </a:r>
          </a:p>
          <a:p>
            <a:r>
              <a:rPr lang="en-US" dirty="0" err="1" smtClean="0"/>
              <a:t>Basanagouda</a:t>
            </a:r>
            <a:r>
              <a:rPr lang="en-US" dirty="0" smtClean="0"/>
              <a:t> </a:t>
            </a:r>
            <a:r>
              <a:rPr lang="en-US" dirty="0" err="1" smtClean="0"/>
              <a:t>sb</a:t>
            </a:r>
            <a:endParaRPr lang="en-US" dirty="0" smtClean="0"/>
          </a:p>
          <a:p>
            <a:r>
              <a:rPr lang="en-US" dirty="0" smtClean="0"/>
              <a:t>Pooja </a:t>
            </a:r>
            <a:r>
              <a:rPr lang="en-US" dirty="0" err="1" smtClean="0"/>
              <a:t>ravindra</a:t>
            </a:r>
            <a:r>
              <a:rPr lang="en-US" dirty="0" smtClean="0"/>
              <a:t> </a:t>
            </a:r>
            <a:r>
              <a:rPr lang="en-US" dirty="0" err="1" smtClean="0"/>
              <a:t>patil</a:t>
            </a:r>
            <a:r>
              <a:rPr lang="en-US" dirty="0" smtClean="0"/>
              <a:t> </a:t>
            </a:r>
          </a:p>
          <a:p>
            <a:r>
              <a:rPr lang="en-US" dirty="0" err="1" smtClean="0"/>
              <a:t>Aruna</a:t>
            </a:r>
            <a:r>
              <a:rPr lang="en-US" dirty="0" smtClean="0"/>
              <a:t> </a:t>
            </a:r>
            <a:r>
              <a:rPr lang="en-US" dirty="0" err="1" smtClean="0"/>
              <a:t>meesala</a:t>
            </a:r>
            <a:endParaRPr lang="en-US" dirty="0" smtClean="0"/>
          </a:p>
        </p:txBody>
      </p:sp>
      <p:sp>
        <p:nvSpPr>
          <p:cNvPr id="5" name="Rectangle 4"/>
          <p:cNvSpPr/>
          <p:nvPr/>
        </p:nvSpPr>
        <p:spPr>
          <a:xfrm>
            <a:off x="7872984" y="2523744"/>
            <a:ext cx="2542032" cy="475488"/>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NEHA GUPTA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 System</a:t>
            </a:r>
            <a:endParaRPr lang="en-US" dirty="0"/>
          </a:p>
        </p:txBody>
      </p:sp>
      <p:sp>
        <p:nvSpPr>
          <p:cNvPr id="3" name="Content Placeholder 2"/>
          <p:cNvSpPr>
            <a:spLocks noGrp="1"/>
          </p:cNvSpPr>
          <p:nvPr>
            <p:ph sz="quarter" idx="13"/>
          </p:nvPr>
        </p:nvSpPr>
        <p:spPr/>
        <p:txBody>
          <a:bodyPr/>
          <a:lstStyle/>
          <a:p>
            <a:r>
              <a:rPr lang="en-US" dirty="0"/>
              <a:t>A recommendation engine is a class of machine learning which offers relevant suggestions to the customer.  Before the recommendation system, the major tendency to buy was to take a suggestion from friends. But Now Google </a:t>
            </a:r>
            <a:r>
              <a:rPr lang="en-US" dirty="0" smtClean="0"/>
              <a:t>knows </a:t>
            </a:r>
            <a:r>
              <a:rPr lang="en-US" dirty="0"/>
              <a:t>what news you will </a:t>
            </a:r>
            <a:r>
              <a:rPr lang="en-US" dirty="0" smtClean="0"/>
              <a:t>read.</a:t>
            </a:r>
          </a:p>
          <a:p>
            <a:r>
              <a:rPr lang="en-US" dirty="0"/>
              <a:t>A recommendation system is one of the top applications of data science. Every consumer Internet company requires a recommendation system like Netflix, </a:t>
            </a:r>
            <a:r>
              <a:rPr lang="en-US" dirty="0" err="1"/>
              <a:t>Youtube</a:t>
            </a:r>
            <a:r>
              <a:rPr lang="en-US" dirty="0"/>
              <a:t>, a </a:t>
            </a:r>
            <a:r>
              <a:rPr lang="en-US" dirty="0" smtClean="0"/>
              <a:t>news feeds, amazon </a:t>
            </a:r>
            <a:r>
              <a:rPr lang="en-US" dirty="0"/>
              <a:t>etc.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Recommendation </a:t>
            </a:r>
            <a:r>
              <a:rPr lang="en-US" dirty="0"/>
              <a:t>system</a:t>
            </a:r>
            <a:br>
              <a:rPr lang="en-US" dirty="0"/>
            </a:br>
            <a:endParaRPr lang="en-US" dirty="0"/>
          </a:p>
        </p:txBody>
      </p:sp>
      <p:sp>
        <p:nvSpPr>
          <p:cNvPr id="3" name="Content Placeholder 2"/>
          <p:cNvSpPr>
            <a:spLocks noGrp="1"/>
          </p:cNvSpPr>
          <p:nvPr>
            <p:ph sz="quarter" idx="13"/>
          </p:nvPr>
        </p:nvSpPr>
        <p:spPr/>
        <p:txBody>
          <a:bodyPr/>
          <a:lstStyle/>
          <a:p>
            <a:pPr>
              <a:buAutoNum type="arabicParenR"/>
            </a:pPr>
            <a:r>
              <a:rPr lang="en-US" dirty="0" smtClean="0"/>
              <a:t>Content-Based Filtering</a:t>
            </a:r>
          </a:p>
          <a:p>
            <a:pPr>
              <a:buFont typeface="Wingdings 3" panose="05040102010807070707" charset="2"/>
              <a:buAutoNum type="arabicParenR"/>
            </a:pPr>
            <a:r>
              <a:rPr lang="en-US" dirty="0"/>
              <a:t>Collaborative-based Filtering</a:t>
            </a:r>
          </a:p>
          <a:p>
            <a:pPr>
              <a:buFont typeface="Wingdings 3" panose="05040102010807070707" charset="2"/>
              <a:buAutoNum type="arabicParenR"/>
            </a:pPr>
            <a:r>
              <a:rPr lang="en-US" dirty="0"/>
              <a:t>Hybrid Filtering Method</a:t>
            </a:r>
          </a:p>
          <a:p>
            <a:pPr>
              <a:buFont typeface="Wingdings 3" panose="05040102010807070707" charset="2"/>
              <a:buAutoNum type="arabicParenR"/>
            </a:pPr>
            <a:r>
              <a:rPr lang="en-US" dirty="0"/>
              <a:t>Hybrid Filtering Method</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Recommendation</a:t>
            </a:r>
            <a:endParaRPr lang="en-US" dirty="0"/>
          </a:p>
        </p:txBody>
      </p:sp>
      <p:sp>
        <p:nvSpPr>
          <p:cNvPr id="3" name="Content Placeholder 2"/>
          <p:cNvSpPr>
            <a:spLocks noGrp="1"/>
          </p:cNvSpPr>
          <p:nvPr>
            <p:ph sz="quarter" idx="13"/>
          </p:nvPr>
        </p:nvSpPr>
        <p:spPr/>
        <p:txBody>
          <a:bodyPr/>
          <a:lstStyle/>
          <a:p>
            <a:r>
              <a:rPr lang="en-US" dirty="0"/>
              <a:t>A book recommendation system is a type of recommendation system where we have to recommend similar books to the reader based on his interest</a:t>
            </a:r>
            <a:r>
              <a:rPr lang="en-US" dirty="0" smtClean="0"/>
              <a:t>.</a:t>
            </a:r>
          </a:p>
          <a:p>
            <a:r>
              <a:rPr lang="en-US" dirty="0"/>
              <a:t>The books recommendation system is used by online websites which provide </a:t>
            </a:r>
            <a:r>
              <a:rPr lang="en-US" dirty="0" err="1"/>
              <a:t>ebooks</a:t>
            </a:r>
            <a:r>
              <a:rPr lang="en-US" dirty="0"/>
              <a:t> like google play books, open library, good Read’s, etc</a:t>
            </a:r>
            <a:r>
              <a:rPr lang="en-US" dirty="0" smtClean="0"/>
              <a:t>.</a:t>
            </a:r>
          </a:p>
          <a:p>
            <a:r>
              <a:rPr lang="en-US" dirty="0" smtClean="0"/>
              <a:t>Now here we </a:t>
            </a:r>
            <a:r>
              <a:rPr lang="en-US" dirty="0"/>
              <a:t>will use the Collaborative based filtering method to build a book recommender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92925" y="1749552"/>
            <a:ext cx="8078123" cy="4509865"/>
          </a:xfrm>
          <a:prstGeom prst="rect">
            <a:avLst/>
          </a:prstGeom>
          <a:ln w="88900" cap="sq" cmpd="thickThin">
            <a:solidFill>
              <a:schemeClr val="accent2">
                <a:lumMod val="60000"/>
                <a:lumOff val="40000"/>
              </a:schemeClr>
            </a:solidFill>
            <a:prstDash val="solid"/>
            <a:miter lim="800000"/>
            <a:headEnd/>
            <a:tailEnd/>
          </a:ln>
          <a:effectLst>
            <a:innerShdw blurRad="76200">
              <a:srgbClr val="000000"/>
            </a:innerShdw>
          </a:effectLst>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br>
              <a:rPr lang="en-US" dirty="0"/>
            </a:br>
            <a:endParaRPr lang="en-US" dirty="0"/>
          </a:p>
        </p:txBody>
      </p:sp>
      <p:sp>
        <p:nvSpPr>
          <p:cNvPr id="3" name="Content Placeholder 2"/>
          <p:cNvSpPr>
            <a:spLocks noGrp="1"/>
          </p:cNvSpPr>
          <p:nvPr>
            <p:ph sz="quarter" idx="13"/>
          </p:nvPr>
        </p:nvSpPr>
        <p:spPr>
          <a:xfrm>
            <a:off x="2589212" y="1612392"/>
            <a:ext cx="8915400" cy="3777622"/>
          </a:xfrm>
        </p:spPr>
        <p:txBody>
          <a:bodyPr>
            <a:normAutofit/>
          </a:bodyPr>
          <a:lstStyle/>
          <a:p>
            <a:pPr marL="0" indent="0">
              <a:buNone/>
            </a:pPr>
            <a:r>
              <a:rPr lang="en-US" dirty="0"/>
              <a:t>we have 3 files in our dataset which is extracted from some books selling websites</a:t>
            </a:r>
            <a:r>
              <a:rPr lang="en-US" dirty="0" smtClean="0"/>
              <a:t>.</a:t>
            </a:r>
          </a:p>
          <a:p>
            <a:pPr>
              <a:buFont typeface="Wingdings" panose="05000000000000000000" pitchFamily="2" charset="2"/>
              <a:buChar char="v"/>
            </a:pPr>
            <a:r>
              <a:rPr lang="en-US" dirty="0"/>
              <a:t>Books – first are about books which contain all the information related to books like an author, title, publication year, etc.</a:t>
            </a:r>
          </a:p>
          <a:p>
            <a:pPr>
              <a:buFont typeface="Wingdings" panose="05000000000000000000" pitchFamily="2" charset="2"/>
              <a:buChar char="v"/>
            </a:pPr>
            <a:r>
              <a:rPr lang="en-US" dirty="0"/>
              <a:t>Users – The second file contains registered user’s information like user id, </a:t>
            </a:r>
            <a:r>
              <a:rPr lang="en-US" dirty="0" smtClean="0"/>
              <a:t>location.</a:t>
            </a:r>
          </a:p>
          <a:p>
            <a:pPr>
              <a:buFont typeface="Wingdings" panose="05000000000000000000" pitchFamily="2" charset="2"/>
              <a:buChar char="v"/>
            </a:pPr>
            <a:r>
              <a:rPr lang="en-US" dirty="0"/>
              <a:t>R</a:t>
            </a:r>
            <a:r>
              <a:rPr lang="en-US" dirty="0" smtClean="0"/>
              <a:t>atings </a:t>
            </a:r>
            <a:r>
              <a:rPr lang="en-US" dirty="0"/>
              <a:t>–  Ratings contain information like which user has given how much rating to which book.</a:t>
            </a:r>
          </a:p>
          <a:p>
            <a:pPr>
              <a:buFont typeface="Wingdings" panose="05000000000000000000" pitchFamily="2" charset="2"/>
              <a:buChar char="v"/>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a:t>
            </a:r>
            <a:r>
              <a:rPr lang="en-US" dirty="0" smtClean="0"/>
              <a:t>Dataset</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dirty="0" smtClean="0"/>
              <a:t>Importing libraries and datasets.</a:t>
            </a:r>
          </a:p>
          <a:p>
            <a:r>
              <a:rPr lang="en-US" dirty="0" smtClean="0"/>
              <a:t>Pre-processing data: </a:t>
            </a:r>
            <a:r>
              <a:rPr lang="en-US" dirty="0"/>
              <a:t> we have some extra columns which are not required for our task like </a:t>
            </a:r>
            <a:r>
              <a:rPr lang="en-US" dirty="0" smtClean="0"/>
              <a:t>images and URLS . </a:t>
            </a:r>
            <a:r>
              <a:rPr lang="en-US" dirty="0"/>
              <a:t>And we will rename the columns of each file as the name of the column contains space, and uppercase letters so we will correct as to make it easy to </a:t>
            </a:r>
            <a:r>
              <a:rPr lang="en-US" dirty="0" smtClean="0"/>
              <a:t>use.</a:t>
            </a:r>
          </a:p>
          <a:p>
            <a:r>
              <a:rPr lang="en-US" dirty="0" err="1" smtClean="0"/>
              <a:t>EDA:Exploratory</a:t>
            </a:r>
            <a:r>
              <a:rPr lang="en-US" dirty="0" smtClean="0"/>
              <a:t> data analysis.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3" name="Content Placeholder 2"/>
          <p:cNvSpPr>
            <a:spLocks noGrp="1"/>
          </p:cNvSpPr>
          <p:nvPr>
            <p:ph sz="quarter" idx="13"/>
          </p:nvPr>
        </p:nvSpPr>
        <p:spPr>
          <a:xfrm>
            <a:off x="2592924" y="1563624"/>
            <a:ext cx="8911687" cy="4347598"/>
          </a:xfrm>
        </p:spPr>
        <p:txBody>
          <a:bodyPr/>
          <a:lstStyle/>
          <a:p>
            <a:pPr>
              <a:buFont typeface="+mj-lt"/>
              <a:buAutoNum type="arabicPeriod"/>
            </a:pPr>
            <a:r>
              <a:rPr lang="en-US" dirty="0"/>
              <a:t>Extract users and ratings </a:t>
            </a:r>
            <a:r>
              <a:rPr lang="en-US" dirty="0" smtClean="0"/>
              <a:t>.</a:t>
            </a:r>
          </a:p>
          <a:p>
            <a:pPr>
              <a:buFont typeface="+mj-lt"/>
              <a:buAutoNum type="arabicPeriod"/>
            </a:pPr>
            <a:r>
              <a:rPr lang="en-US" dirty="0"/>
              <a:t>Extract</a:t>
            </a:r>
            <a:r>
              <a:rPr lang="en-US" b="1" dirty="0"/>
              <a:t> </a:t>
            </a:r>
            <a:r>
              <a:rPr lang="en-US" dirty="0"/>
              <a:t>users and ratings </a:t>
            </a:r>
            <a:r>
              <a:rPr lang="en-US" dirty="0" smtClean="0"/>
              <a:t>.</a:t>
            </a:r>
          </a:p>
          <a:p>
            <a:pPr>
              <a:buFont typeface="+mj-lt"/>
              <a:buAutoNum type="arabicPeriod"/>
            </a:pPr>
            <a:r>
              <a:rPr lang="en-US" dirty="0"/>
              <a:t>Extract books that have received more than 50 ratings</a:t>
            </a:r>
            <a:r>
              <a:rPr lang="en-US" b="1" dirty="0" smtClean="0"/>
              <a:t>.</a:t>
            </a:r>
          </a:p>
          <a:p>
            <a:pPr>
              <a:buFont typeface="+mj-lt"/>
              <a:buAutoNum type="arabicPeriod"/>
            </a:pPr>
            <a:r>
              <a:rPr lang="en-US" dirty="0"/>
              <a:t> Create Pivot </a:t>
            </a:r>
            <a:r>
              <a:rPr lang="en-US" dirty="0" smtClean="0"/>
              <a:t>Table</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TotalTime>
  <Words>449</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Wingdings</vt:lpstr>
      <vt:lpstr>Wingdings 3</vt:lpstr>
      <vt:lpstr>Droplet</vt:lpstr>
      <vt:lpstr>Book Recommendation System </vt:lpstr>
      <vt:lpstr>Team members and mentor</vt:lpstr>
      <vt:lpstr>Recommendation System</vt:lpstr>
      <vt:lpstr>Types Recommendation system </vt:lpstr>
      <vt:lpstr>Book Recommendation</vt:lpstr>
      <vt:lpstr>System architecture</vt:lpstr>
      <vt:lpstr>Dataset Description </vt:lpstr>
      <vt:lpstr>Load Dataset </vt:lpstr>
      <vt:lpstr>EDA</vt:lpstr>
      <vt:lpstr>Modelling</vt:lpstr>
      <vt:lpstr>PowerPoint Presentation</vt:lpstr>
      <vt:lpstr>Deployement</vt:lpstr>
      <vt:lpstr>Conclusion</vt:lpstr>
      <vt:lpstr>tHANKYOU</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Microsoft account</dc:creator>
  <cp:lastModifiedBy>Microsoft account</cp:lastModifiedBy>
  <cp:revision>13</cp:revision>
  <dcterms:created xsi:type="dcterms:W3CDTF">2022-10-27T06:52:00Z</dcterms:created>
  <dcterms:modified xsi:type="dcterms:W3CDTF">2022-11-02T09:43:16Z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05264ACE6C6E464AAA44CD6B8FC82D26</vt:lpwstr>
  </property>
  <property fmtid="{D5CDD505-2E9C-101B-9397-08002B2CF9AE}" pid="3" name="KSOProductBuildVer">
    <vt:lpwstr>1033-11.2.0.11380</vt:lpwstr>
  </property>
</Properties>
</file>