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6" r:id="rId3"/>
    <p:sldId id="315" r:id="rId4"/>
    <p:sldId id="257" r:id="rId5"/>
    <p:sldId id="258" r:id="rId6"/>
    <p:sldId id="31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12" r:id="rId34"/>
    <p:sldId id="313" r:id="rId35"/>
    <p:sldId id="314" r:id="rId36"/>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678"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134269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321713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09600" y="274639"/>
            <a:ext cx="80264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3214948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57CAFE-CC38-424E-8B2F-B2CC10F4A5B1}" type="slidenum">
              <a:rPr lang="en-US" altLang="zh-CN"/>
              <a:pPr>
                <a:defRPr/>
              </a:pPr>
              <a:t>‹#›</a:t>
            </a:fld>
            <a:endParaRPr lang="en-US" altLang="zh-CN"/>
          </a:p>
        </p:txBody>
      </p:sp>
    </p:spTree>
    <p:extLst>
      <p:ext uri="{BB962C8B-B14F-4D97-AF65-F5344CB8AC3E}">
        <p14:creationId xmlns:p14="http://schemas.microsoft.com/office/powerpoint/2010/main" val="340600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256013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22140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51698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194448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97722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273207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151338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A49ABF6-B3F7-364C-A06B-9D930E91E599}" type="datetimeFigureOut">
              <a:rPr kumimoji="1" lang="zh-CN" altLang="en-US" smtClean="0"/>
              <a:t>2021/10/11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403270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9ABF6-B3F7-364C-A06B-9D930E91E599}" type="datetimeFigureOut">
              <a:rPr kumimoji="1" lang="zh-CN" altLang="en-US" smtClean="0"/>
              <a:t>2021/10/11</a:t>
            </a:fld>
            <a:endParaRPr kumimoji="1"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34AE7-54F2-8A49-BE4C-54DC4CF6BB42}" type="slidenum">
              <a:rPr kumimoji="1" lang="zh-CN" altLang="en-US" smtClean="0"/>
              <a:t>‹#›</a:t>
            </a:fld>
            <a:endParaRPr kumimoji="1" lang="zh-CN" altLang="en-US"/>
          </a:p>
        </p:txBody>
      </p:sp>
    </p:spTree>
    <p:extLst>
      <p:ext uri="{BB962C8B-B14F-4D97-AF65-F5344CB8AC3E}">
        <p14:creationId xmlns:p14="http://schemas.microsoft.com/office/powerpoint/2010/main" val="40952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k:@MSITStore:C:%5CDocuments%20and%20Settings%5CAdministrator%5C%E6%A1%8C%E9%9D%A2%5CEPANET%20backup%5CEN2toolkit%5Ctoolkit.chm::/enrunh.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mk:@MSITStore:C:%5CDocuments%20and%20Settings%5CAdministrator%5C%E6%A1%8C%E9%9D%A2%5CEPANET%20backup%5CEN2toolkit%5Ctoolkit.chm::/enreport.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k:@MSITStore:C:%5CDocuments%20and%20Settings%5CAdministrator%5C%E6%A1%8C%E9%9D%A2%5CEPANET%20backup%5CEN2toolkit%5Ctoolkit.chm::/enstepq.htm" TargetMode="External"/><Relationship Id="rId2" Type="http://schemas.openxmlformats.org/officeDocument/2006/relationships/hyperlink" Target="mk:@MSITStore:C:%5CDocuments%20and%20Settings%5CAdministrator%5C%E6%A1%8C%E9%9D%A2%5CEPANET%20backup%5CEN2toolkit%5Ctoolkit.chm::/enrunq.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k:@MSITStore:C:%5CDocuments%20and%20Settings%5CAdministrator%5C%E6%A1%8C%E9%9D%A2%5CEPANET%20backup%5CEN2toolkit%5Ctoolkit.chm::/hydraulics_fil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0" lang="en-US" altLang="zh-CN" dirty="0"/>
              <a:t>EPANET toolkit</a:t>
            </a:r>
            <a:br>
              <a:rPr kumimoji="0" lang="zh-CN" altLang="en-US" dirty="0"/>
            </a:br>
            <a:endParaRPr kumimoji="1" lang="zh-CN" altLang="en-US" dirty="0"/>
          </a:p>
        </p:txBody>
      </p:sp>
    </p:spTree>
    <p:extLst>
      <p:ext uri="{BB962C8B-B14F-4D97-AF65-F5344CB8AC3E}">
        <p14:creationId xmlns:p14="http://schemas.microsoft.com/office/powerpoint/2010/main" val="124317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sp>
        <p:nvSpPr>
          <p:cNvPr id="55298" name="Text Box 16"/>
          <p:cNvSpPr txBox="1">
            <a:spLocks noChangeArrowheads="1"/>
          </p:cNvSpPr>
          <p:nvPr/>
        </p:nvSpPr>
        <p:spPr bwMode="auto">
          <a:xfrm>
            <a:off x="2209800" y="4038601"/>
            <a:ext cx="7543800" cy="270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sz="1800" b="1"/>
              <a:t>Declaration:</a:t>
            </a:r>
            <a:r>
              <a:rPr kumimoji="0" lang="en-US" altLang="zh-CN" sz="1800"/>
              <a:t> </a:t>
            </a:r>
            <a:br>
              <a:rPr kumimoji="0" lang="en-US" altLang="zh-CN" sz="1800"/>
            </a:br>
            <a:r>
              <a:rPr kumimoji="0" lang="en-US" altLang="zh-CN" sz="1800"/>
              <a:t>int ENgetnodeindex( char* id, int* index ) </a:t>
            </a:r>
            <a:br>
              <a:rPr kumimoji="0" lang="en-US" altLang="zh-CN" sz="1800"/>
            </a:br>
            <a:r>
              <a:rPr kumimoji="0" lang="en-US" altLang="zh-CN" sz="1800" b="1"/>
              <a:t>Description:</a:t>
            </a:r>
            <a:r>
              <a:rPr kumimoji="0" lang="en-US" altLang="zh-CN" sz="1800"/>
              <a:t> </a:t>
            </a:r>
            <a:br>
              <a:rPr kumimoji="0" lang="en-US" altLang="zh-CN" sz="1800"/>
            </a:br>
            <a:r>
              <a:rPr kumimoji="0" lang="en-US" altLang="zh-CN" sz="1800"/>
              <a:t>Retrieves the index of a node with a specified ID. </a:t>
            </a:r>
            <a:br>
              <a:rPr kumimoji="0" lang="en-US" altLang="zh-CN" sz="1800"/>
            </a:br>
            <a:r>
              <a:rPr kumimoji="0" lang="en-US" altLang="zh-CN" sz="1800" b="1"/>
              <a:t>Arguments:</a:t>
            </a:r>
            <a:r>
              <a:rPr kumimoji="0" lang="en-US" altLang="zh-CN" sz="1800"/>
              <a:t> </a:t>
            </a:r>
            <a:br>
              <a:rPr kumimoji="0" lang="en-US" altLang="zh-CN" sz="1800"/>
            </a:br>
            <a:r>
              <a:rPr kumimoji="0" lang="en-US" altLang="zh-CN" sz="1800" i="1"/>
              <a:t>id:</a:t>
            </a:r>
            <a:r>
              <a:rPr kumimoji="0" lang="en-US" altLang="zh-CN" sz="1800"/>
              <a:t> node ID label </a:t>
            </a:r>
            <a:br>
              <a:rPr kumimoji="0" lang="en-US" altLang="zh-CN" sz="1800"/>
            </a:br>
            <a:r>
              <a:rPr kumimoji="0" lang="en-US" altLang="zh-CN" sz="1800" i="1"/>
              <a:t>index:</a:t>
            </a:r>
            <a:r>
              <a:rPr kumimoji="0" lang="en-US" altLang="zh-CN" sz="1800"/>
              <a:t> node index </a:t>
            </a:r>
            <a:br>
              <a:rPr kumimoji="0" lang="en-US" altLang="zh-CN" sz="1800"/>
            </a:br>
            <a:r>
              <a:rPr kumimoji="0" lang="en-US" altLang="zh-CN" sz="1800"/>
              <a:t>[errorcode, node_temp] = calllib('epanet2', 'ENgetnodeid', i,node_temp);</a:t>
            </a:r>
          </a:p>
          <a:p>
            <a:pPr>
              <a:spcBef>
                <a:spcPct val="50000"/>
              </a:spcBef>
            </a:pPr>
            <a:endParaRPr kumimoji="0" lang="zh-CN" altLang="en-US" sz="1800"/>
          </a:p>
        </p:txBody>
      </p:sp>
      <p:graphicFrame>
        <p:nvGraphicFramePr>
          <p:cNvPr id="64578" name="Group 66"/>
          <p:cNvGraphicFramePr>
            <a:graphicFrameLocks noGrp="1"/>
          </p:cNvGraphicFramePr>
          <p:nvPr>
            <p:ph idx="1"/>
          </p:nvPr>
        </p:nvGraphicFramePr>
        <p:xfrm>
          <a:off x="1981200" y="1295400"/>
          <a:ext cx="8229600" cy="25908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row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Verdana" charset="0"/>
                          <a:ea typeface="宋体" charset="0"/>
                          <a:cs typeface="宋体" charset="0"/>
                        </a:rPr>
                        <a:t>Retrieving information about network nodes </a:t>
                      </a:r>
                      <a:br>
                        <a:rPr kumimoji="0" lang="en-US" altLang="zh-CN" sz="2800" b="0" i="0" u="none" strike="noStrike" cap="none" normalizeH="0" baseline="0">
                          <a:ln>
                            <a:noFill/>
                          </a:ln>
                          <a:solidFill>
                            <a:srgbClr val="000000"/>
                          </a:solidFill>
                          <a:effectLst/>
                          <a:latin typeface="Verdana" charset="0"/>
                          <a:ea typeface="宋体" charset="0"/>
                          <a:cs typeface="宋体" charset="0"/>
                        </a:rPr>
                      </a:br>
                      <a:endParaRPr kumimoji="0" lang="zh-CN" altLang="en-US" sz="2800" b="0" i="0" u="none" strike="noStrike" cap="none" normalizeH="0" baseline="0">
                        <a:ln>
                          <a:noFill/>
                        </a:ln>
                        <a:solidFill>
                          <a:srgbClr val="000000"/>
                        </a:solidFill>
                        <a:effectLst/>
                        <a:latin typeface="Verdana"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Verdana" charset="0"/>
                          <a:ea typeface="宋体" charset="0"/>
                          <a:cs typeface="宋体" charset="0"/>
                        </a:rPr>
                        <a:t>ENgetnodeindex </a:t>
                      </a:r>
                      <a:endParaRPr kumimoji="0" lang="zh-CN" altLang="en-US" sz="2800" b="0" i="0" u="none" strike="noStrike" cap="none" normalizeH="0" baseline="0">
                        <a:ln>
                          <a:noFill/>
                        </a:ln>
                        <a:solidFill>
                          <a:srgbClr val="000000"/>
                        </a:solidFill>
                        <a:effectLst/>
                        <a:latin typeface="Verdana"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Arial" charset="0"/>
                          <a:ea typeface="宋体" charset="0"/>
                          <a:cs typeface="宋体" charset="0"/>
                        </a:rPr>
                        <a:t>ENgetnodeid </a:t>
                      </a:r>
                      <a:endParaRPr kumimoji="0" lang="zh-CN" altLang="en-US" sz="28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Arial" charset="0"/>
                          <a:ea typeface="宋体" charset="0"/>
                          <a:cs typeface="宋体" charset="0"/>
                        </a:rPr>
                        <a:t>ENgetnodetype </a:t>
                      </a:r>
                      <a:endParaRPr kumimoji="0" lang="zh-CN" altLang="en-US" sz="28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Arial" charset="0"/>
                          <a:ea typeface="宋体" charset="0"/>
                          <a:cs typeface="宋体" charset="0"/>
                        </a:rPr>
                        <a:t>ENgetnodevalue </a:t>
                      </a:r>
                      <a:endParaRPr kumimoji="0" lang="zh-CN" altLang="en-US" sz="28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704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sp>
        <p:nvSpPr>
          <p:cNvPr id="56322" name="Text Box 3"/>
          <p:cNvSpPr txBox="1">
            <a:spLocks noChangeArrowheads="1"/>
          </p:cNvSpPr>
          <p:nvPr/>
        </p:nvSpPr>
        <p:spPr bwMode="auto">
          <a:xfrm>
            <a:off x="2209800" y="4038601"/>
            <a:ext cx="7543800" cy="228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sz="1800" b="1"/>
              <a:t>Declaration:</a:t>
            </a:r>
            <a:r>
              <a:rPr kumimoji="0" lang="en-US" altLang="zh-CN" sz="1800"/>
              <a:t> </a:t>
            </a:r>
            <a:br>
              <a:rPr kumimoji="0" lang="en-US" altLang="zh-CN" sz="1800"/>
            </a:br>
            <a:r>
              <a:rPr kumimoji="0" lang="en-US" altLang="zh-CN" sz="1800"/>
              <a:t>int ENgetlinkindex( char* id, int* index ) </a:t>
            </a:r>
            <a:br>
              <a:rPr kumimoji="0" lang="en-US" altLang="zh-CN" sz="1800"/>
            </a:br>
            <a:r>
              <a:rPr kumimoji="0" lang="en-US" altLang="zh-CN" sz="1800" b="1"/>
              <a:t>Description:</a:t>
            </a:r>
            <a:r>
              <a:rPr kumimoji="0" lang="en-US" altLang="zh-CN" sz="1800"/>
              <a:t> </a:t>
            </a:r>
            <a:br>
              <a:rPr kumimoji="0" lang="en-US" altLang="zh-CN" sz="1800"/>
            </a:br>
            <a:r>
              <a:rPr kumimoji="0" lang="en-US" altLang="zh-CN" sz="1800"/>
              <a:t>Retrieves the index of a link with a specified ID. </a:t>
            </a:r>
            <a:br>
              <a:rPr kumimoji="0" lang="en-US" altLang="zh-CN" sz="1800"/>
            </a:br>
            <a:r>
              <a:rPr kumimoji="0" lang="en-US" altLang="zh-CN" sz="1800" b="1"/>
              <a:t>Arguments:</a:t>
            </a:r>
            <a:r>
              <a:rPr kumimoji="0" lang="en-US" altLang="zh-CN" sz="1800"/>
              <a:t> </a:t>
            </a:r>
            <a:br>
              <a:rPr kumimoji="0" lang="en-US" altLang="zh-CN" sz="1800"/>
            </a:br>
            <a:r>
              <a:rPr kumimoji="0" lang="en-US" altLang="zh-CN" sz="1800" i="1"/>
              <a:t>id:</a:t>
            </a:r>
            <a:r>
              <a:rPr kumimoji="0" lang="en-US" altLang="zh-CN" sz="1800"/>
              <a:t> link ID label </a:t>
            </a:r>
            <a:br>
              <a:rPr kumimoji="0" lang="en-US" altLang="zh-CN" sz="1800"/>
            </a:br>
            <a:r>
              <a:rPr kumimoji="0" lang="en-US" altLang="zh-CN" sz="1800" i="1"/>
              <a:t>index:</a:t>
            </a:r>
            <a:r>
              <a:rPr kumimoji="0" lang="en-US" altLang="zh-CN" sz="1800"/>
              <a:t> link index </a:t>
            </a:r>
            <a:br>
              <a:rPr kumimoji="0" lang="en-US" altLang="zh-CN" sz="1800"/>
            </a:br>
            <a:endParaRPr kumimoji="0" lang="zh-CN" altLang="en-US" sz="1800"/>
          </a:p>
        </p:txBody>
      </p:sp>
      <p:graphicFrame>
        <p:nvGraphicFramePr>
          <p:cNvPr id="65540" name="Group 4"/>
          <p:cNvGraphicFramePr>
            <a:graphicFrameLocks noGrp="1"/>
          </p:cNvGraphicFramePr>
          <p:nvPr>
            <p:ph idx="1"/>
          </p:nvPr>
        </p:nvGraphicFramePr>
        <p:xfrm>
          <a:off x="1981200" y="1295400"/>
          <a:ext cx="8229600" cy="25908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row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Retrieving information about network links </a:t>
                      </a:r>
                      <a:br>
                        <a:rPr kumimoji="0" lang="en-US" altLang="zh-CN" sz="2800" b="0" i="0" u="none" strike="noStrike" cap="none" normalizeH="0" baseline="0">
                          <a:ln>
                            <a:noFill/>
                          </a:ln>
                          <a:solidFill>
                            <a:srgbClr val="000000"/>
                          </a:solidFill>
                          <a:effectLst/>
                          <a:latin typeface="Verdana" charset="0"/>
                          <a:ea typeface="宋体" charset="0"/>
                          <a:cs typeface="宋体" charset="0"/>
                        </a:rPr>
                      </a:br>
                      <a:endParaRPr kumimoji="0" lang="zh-CN" altLang="en-US" sz="2800" b="0" i="0" u="none" strike="noStrike" cap="none" normalizeH="0" baseline="0">
                        <a:ln>
                          <a:noFill/>
                        </a:ln>
                        <a:solidFill>
                          <a:srgbClr val="000000"/>
                        </a:solidFill>
                        <a:effectLst/>
                        <a:latin typeface="Verdana"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Verdana" charset="0"/>
                          <a:ea typeface="宋体" charset="0"/>
                          <a:cs typeface="宋体" charset="0"/>
                        </a:rPr>
                        <a:t>ENgetlinkindex </a:t>
                      </a:r>
                      <a:endParaRPr kumimoji="0" lang="zh-CN" altLang="en-US" sz="2800" b="0" i="0" u="none" strike="noStrike" cap="none" normalizeH="0" baseline="0">
                        <a:ln>
                          <a:noFill/>
                        </a:ln>
                        <a:solidFill>
                          <a:srgbClr val="000000"/>
                        </a:solidFill>
                        <a:effectLst/>
                        <a:latin typeface="Verdana"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Arial" charset="0"/>
                          <a:ea typeface="宋体" charset="0"/>
                          <a:cs typeface="宋体" charset="0"/>
                        </a:rPr>
                        <a:t>ENgetlinkid </a:t>
                      </a:r>
                      <a:endParaRPr kumimoji="0" lang="zh-CN" altLang="en-US" sz="28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Arial" charset="0"/>
                          <a:ea typeface="宋体" charset="0"/>
                          <a:cs typeface="宋体" charset="0"/>
                        </a:rPr>
                        <a:t>ENgetlinktype </a:t>
                      </a:r>
                      <a:endParaRPr kumimoji="0" lang="zh-CN" altLang="en-US" sz="28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latin typeface="Arial" charset="0"/>
                          <a:ea typeface="宋体" charset="0"/>
                          <a:cs typeface="宋体" charset="0"/>
                        </a:rPr>
                        <a:t>ENgetlinkvalue </a:t>
                      </a:r>
                      <a:endParaRPr kumimoji="0" lang="zh-CN" altLang="en-US" sz="28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234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sp>
        <p:nvSpPr>
          <p:cNvPr id="57346" name="Text Box 3"/>
          <p:cNvSpPr txBox="1">
            <a:spLocks noChangeArrowheads="1"/>
          </p:cNvSpPr>
          <p:nvPr/>
        </p:nvSpPr>
        <p:spPr bwMode="auto">
          <a:xfrm>
            <a:off x="2209800" y="4038600"/>
            <a:ext cx="754380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sz="1800" b="1" dirty="0"/>
              <a:t>Declaration:</a:t>
            </a:r>
            <a:r>
              <a:rPr kumimoji="0" lang="en-US" altLang="zh-CN" sz="1800" dirty="0"/>
              <a:t> </a:t>
            </a:r>
            <a:br>
              <a:rPr kumimoji="0" lang="en-US" altLang="zh-CN" sz="1800" dirty="0"/>
            </a:br>
            <a:r>
              <a:rPr kumimoji="0" lang="en-US" altLang="zh-CN" sz="1800" dirty="0"/>
              <a:t>int </a:t>
            </a:r>
            <a:r>
              <a:rPr kumimoji="0" lang="en-US" altLang="zh-CN" sz="1800" dirty="0" err="1"/>
              <a:t>ENgetpatternid</a:t>
            </a:r>
            <a:r>
              <a:rPr kumimoji="0" lang="en-US" altLang="zh-CN" sz="1800" dirty="0"/>
              <a:t>( int index, char* id )    </a:t>
            </a:r>
            <a:br>
              <a:rPr kumimoji="0" lang="en-US" altLang="zh-CN" sz="1800" dirty="0"/>
            </a:br>
            <a:r>
              <a:rPr kumimoji="0" lang="en-US" altLang="zh-CN" sz="1800" b="1" dirty="0"/>
              <a:t>Description:</a:t>
            </a:r>
            <a:r>
              <a:rPr kumimoji="0" lang="en-US" altLang="zh-CN" sz="1800" dirty="0"/>
              <a:t> Retrieves the ID label of a particular time pattern.  </a:t>
            </a:r>
            <a:br>
              <a:rPr kumimoji="0" lang="en-US" altLang="zh-CN" sz="1800" dirty="0"/>
            </a:br>
            <a:r>
              <a:rPr kumimoji="0" lang="en-US" altLang="zh-CN" sz="1800" b="1" dirty="0"/>
              <a:t>Arguments:</a:t>
            </a:r>
            <a:r>
              <a:rPr kumimoji="0" lang="en-US" altLang="zh-CN" sz="1800" dirty="0"/>
              <a:t> </a:t>
            </a:r>
            <a:br>
              <a:rPr kumimoji="0" lang="en-US" altLang="zh-CN" sz="1800" dirty="0"/>
            </a:br>
            <a:r>
              <a:rPr kumimoji="0" lang="en-US" altLang="zh-CN" sz="1800" i="1" dirty="0"/>
              <a:t>index:</a:t>
            </a:r>
            <a:r>
              <a:rPr kumimoji="0" lang="en-US" altLang="zh-CN" sz="1800" dirty="0"/>
              <a:t> pattern index </a:t>
            </a:r>
            <a:br>
              <a:rPr kumimoji="0" lang="en-US" altLang="zh-CN" sz="1800" dirty="0"/>
            </a:br>
            <a:r>
              <a:rPr kumimoji="0" lang="en-US" altLang="zh-CN" sz="1800" i="1" dirty="0"/>
              <a:t>id:</a:t>
            </a:r>
            <a:r>
              <a:rPr kumimoji="0" lang="en-US" altLang="zh-CN" sz="1800" dirty="0"/>
              <a:t> ID label of pattern </a:t>
            </a:r>
            <a:br>
              <a:rPr kumimoji="0" lang="en-US" altLang="zh-CN" sz="1800" dirty="0"/>
            </a:br>
            <a:endParaRPr kumimoji="0" lang="zh-CN" altLang="en-US" sz="1800" dirty="0"/>
          </a:p>
        </p:txBody>
      </p:sp>
      <p:graphicFrame>
        <p:nvGraphicFramePr>
          <p:cNvPr id="67606" name="Group 22"/>
          <p:cNvGraphicFramePr>
            <a:graphicFrameLocks noGrp="1"/>
          </p:cNvGraphicFramePr>
          <p:nvPr>
            <p:ph idx="1"/>
          </p:nvPr>
        </p:nvGraphicFramePr>
        <p:xfrm>
          <a:off x="1981200" y="1295400"/>
          <a:ext cx="8229600" cy="25908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row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Retrieving information about time patterns </a:t>
                      </a:r>
                      <a:br>
                        <a:rPr kumimoji="0" lang="en-US" altLang="zh-CN" sz="2800" b="0" i="0" u="none" strike="noStrike" cap="none" normalizeH="0" baseline="0">
                          <a:ln>
                            <a:noFill/>
                          </a:ln>
                          <a:solidFill>
                            <a:srgbClr val="000000"/>
                          </a:solidFill>
                          <a:effectLst/>
                          <a:latin typeface="Verdana" charset="0"/>
                          <a:ea typeface="宋体" charset="0"/>
                          <a:cs typeface="宋体" charset="0"/>
                        </a:rPr>
                      </a:br>
                      <a:endParaRPr kumimoji="0" lang="zh-CN" altLang="en-US" sz="2800" b="0" i="0" u="none" strike="noStrike" cap="none" normalizeH="0" baseline="0">
                        <a:ln>
                          <a:noFill/>
                        </a:ln>
                        <a:solidFill>
                          <a:srgbClr val="000000"/>
                        </a:solidFill>
                        <a:effectLst/>
                        <a:latin typeface="Verdana"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ENgetpatternid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ENgetpatternindex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ENgetpatternlen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ENgetpatternvalue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9690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graphicFrame>
        <p:nvGraphicFramePr>
          <p:cNvPr id="68711" name="Group 103"/>
          <p:cNvGraphicFramePr>
            <a:graphicFrameLocks noGrp="1"/>
          </p:cNvGraphicFramePr>
          <p:nvPr>
            <p:ph type="tbl" idx="1"/>
          </p:nvPr>
        </p:nvGraphicFramePr>
        <p:xfrm>
          <a:off x="1981200" y="1447800"/>
          <a:ext cx="8229600" cy="51816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81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rowSpan="9">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Setting new values for network parameters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ENsetcontrol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ENsetnodevalue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ENsetlinkvalue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ENaddpattern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ENsetpattern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ENsetpatternvalue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ENsetqualtype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ENsettimeparam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6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ENsetoption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7108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type="body" idx="1"/>
          </p:nvPr>
        </p:nvSpPr>
        <p:spPr>
          <a:xfrm>
            <a:off x="1524000" y="762000"/>
            <a:ext cx="9144000" cy="5410200"/>
          </a:xfrm>
        </p:spPr>
        <p:txBody>
          <a:bodyPr/>
          <a:lstStyle/>
          <a:p>
            <a:pPr>
              <a:buFontTx/>
              <a:buNone/>
            </a:pPr>
            <a:r>
              <a:rPr lang="en-US" altLang="zh-CN" sz="2000" b="1">
                <a:latin typeface="Arial" charset="0"/>
                <a:ea typeface="宋体" charset="0"/>
              </a:rPr>
              <a:t>Declaration:</a:t>
            </a:r>
            <a:r>
              <a:rPr lang="en-US" altLang="zh-CN" sz="2000">
                <a:latin typeface="Arial" charset="0"/>
                <a:ea typeface="宋体" charset="0"/>
              </a:rPr>
              <a:t> int ENsetnodevalue( int index, int paramcode, float value )</a:t>
            </a:r>
          </a:p>
          <a:p>
            <a:pPr>
              <a:buFontTx/>
              <a:buNone/>
            </a:pPr>
            <a:r>
              <a:rPr lang="en-US" altLang="zh-CN" sz="2000" b="1">
                <a:latin typeface="Arial" charset="0"/>
                <a:ea typeface="宋体" charset="0"/>
              </a:rPr>
              <a:t>Description:</a:t>
            </a:r>
            <a:r>
              <a:rPr lang="en-US" altLang="zh-CN" sz="2000">
                <a:latin typeface="Arial" charset="0"/>
                <a:ea typeface="宋体" charset="0"/>
              </a:rPr>
              <a:t> Sets the value of a parameter for a specific node.  </a:t>
            </a:r>
          </a:p>
          <a:p>
            <a:pPr>
              <a:buFontTx/>
              <a:buNone/>
            </a:pPr>
            <a:r>
              <a:rPr lang="en-US" altLang="zh-CN" sz="2000" b="1">
                <a:latin typeface="Arial" charset="0"/>
                <a:ea typeface="宋体" charset="0"/>
              </a:rPr>
              <a:t>Arguments:</a:t>
            </a:r>
            <a:r>
              <a:rPr lang="en-US" altLang="zh-CN" sz="2000">
                <a:latin typeface="Arial" charset="0"/>
                <a:ea typeface="宋体" charset="0"/>
              </a:rPr>
              <a:t> </a:t>
            </a:r>
            <a:r>
              <a:rPr lang="en-US" altLang="zh-CN" sz="2000" i="1">
                <a:latin typeface="Arial" charset="0"/>
                <a:ea typeface="宋体" charset="0"/>
              </a:rPr>
              <a:t>index:</a:t>
            </a:r>
            <a:r>
              <a:rPr lang="en-US" altLang="zh-CN" sz="2000">
                <a:latin typeface="Arial" charset="0"/>
                <a:ea typeface="宋体" charset="0"/>
              </a:rPr>
              <a:t> node index       </a:t>
            </a:r>
            <a:r>
              <a:rPr lang="en-US" altLang="zh-CN" sz="2000" i="1">
                <a:latin typeface="Arial" charset="0"/>
                <a:ea typeface="宋体" charset="0"/>
              </a:rPr>
              <a:t>paramcode:</a:t>
            </a:r>
            <a:r>
              <a:rPr lang="en-US" altLang="zh-CN" sz="2000">
                <a:latin typeface="Arial" charset="0"/>
                <a:ea typeface="宋体" charset="0"/>
              </a:rPr>
              <a:t> parameter code (see below) ; </a:t>
            </a:r>
            <a:r>
              <a:rPr lang="en-US" altLang="zh-CN" sz="2000" i="1">
                <a:latin typeface="Arial" charset="0"/>
                <a:ea typeface="宋体" charset="0"/>
              </a:rPr>
              <a:t>value:</a:t>
            </a:r>
            <a:r>
              <a:rPr lang="en-US" altLang="zh-CN" sz="2000">
                <a:latin typeface="Arial" charset="0"/>
                <a:ea typeface="宋体" charset="0"/>
              </a:rPr>
              <a:t> parameter value</a:t>
            </a:r>
          </a:p>
          <a:p>
            <a:pPr>
              <a:buFontTx/>
              <a:buNone/>
            </a:pPr>
            <a:r>
              <a:rPr lang="en-US" altLang="zh-CN" sz="2000" b="1">
                <a:latin typeface="Arial" charset="0"/>
                <a:ea typeface="宋体" charset="0"/>
              </a:rPr>
              <a:t>Returns:</a:t>
            </a:r>
            <a:r>
              <a:rPr lang="en-US" altLang="zh-CN" sz="2000">
                <a:latin typeface="Arial" charset="0"/>
                <a:ea typeface="宋体" charset="0"/>
              </a:rPr>
              <a:t> Returns an error code.  </a:t>
            </a:r>
          </a:p>
          <a:p>
            <a:pPr>
              <a:buFontTx/>
              <a:buNone/>
            </a:pPr>
            <a:r>
              <a:rPr lang="en-US" altLang="zh-CN" sz="2000">
                <a:latin typeface="Arial" charset="0"/>
                <a:ea typeface="宋体" charset="0"/>
              </a:rPr>
              <a:t>Node parameter codes consist of the following constants:  </a:t>
            </a:r>
            <a:br>
              <a:rPr lang="en-US" altLang="zh-CN" sz="2000">
                <a:latin typeface="Arial" charset="0"/>
                <a:ea typeface="宋体" charset="0"/>
              </a:rPr>
            </a:br>
            <a:r>
              <a:rPr lang="en-US" altLang="zh-CN" sz="2000">
                <a:latin typeface="Arial" charset="0"/>
                <a:ea typeface="宋体" charset="0"/>
              </a:rPr>
              <a:t>EN_ELEVATION 		0  	Elevation </a:t>
            </a:r>
            <a:br>
              <a:rPr lang="en-US" altLang="zh-CN" sz="2000">
                <a:latin typeface="Arial" charset="0"/>
                <a:ea typeface="宋体" charset="0"/>
              </a:rPr>
            </a:br>
            <a:r>
              <a:rPr lang="en-US" altLang="zh-CN" sz="2000">
                <a:latin typeface="Arial" charset="0"/>
                <a:ea typeface="宋体" charset="0"/>
              </a:rPr>
              <a:t>EN_BASEDEMAND 	1 	Baseline demand</a:t>
            </a:r>
          </a:p>
          <a:p>
            <a:pPr>
              <a:buFontTx/>
              <a:buNone/>
            </a:pPr>
            <a:r>
              <a:rPr lang="en-US" altLang="zh-CN" sz="2000">
                <a:latin typeface="Arial" charset="0"/>
                <a:ea typeface="宋体" charset="0"/>
              </a:rPr>
              <a:t>     EN_PATTERN 	2 	Time pattern index </a:t>
            </a:r>
            <a:br>
              <a:rPr lang="en-US" altLang="zh-CN" sz="2000">
                <a:latin typeface="Arial" charset="0"/>
                <a:ea typeface="宋体" charset="0"/>
              </a:rPr>
            </a:br>
            <a:r>
              <a:rPr lang="en-US" altLang="zh-CN" sz="2000">
                <a:latin typeface="Arial" charset="0"/>
                <a:ea typeface="宋体" charset="0"/>
              </a:rPr>
              <a:t>EN_EMITTER 	3 	Emitter coefficient </a:t>
            </a:r>
            <a:br>
              <a:rPr lang="en-US" altLang="zh-CN" sz="2000">
                <a:latin typeface="Arial" charset="0"/>
                <a:ea typeface="宋体" charset="0"/>
              </a:rPr>
            </a:br>
            <a:r>
              <a:rPr lang="en-US" altLang="zh-CN" sz="2000">
                <a:latin typeface="Arial" charset="0"/>
                <a:ea typeface="宋体" charset="0"/>
              </a:rPr>
              <a:t>EN_INITQUAL 	4 	Initial quality </a:t>
            </a:r>
            <a:br>
              <a:rPr lang="en-US" altLang="zh-CN" sz="2000">
                <a:latin typeface="Arial" charset="0"/>
                <a:ea typeface="宋体" charset="0"/>
              </a:rPr>
            </a:br>
            <a:r>
              <a:rPr lang="en-US" altLang="zh-CN" sz="2000">
                <a:latin typeface="Arial" charset="0"/>
                <a:ea typeface="宋体" charset="0"/>
              </a:rPr>
              <a:t>EN_SOURCEQUAL 	5 	Source quality </a:t>
            </a:r>
            <a:br>
              <a:rPr lang="en-US" altLang="zh-CN" sz="2000">
                <a:latin typeface="Arial" charset="0"/>
                <a:ea typeface="宋体" charset="0"/>
              </a:rPr>
            </a:br>
            <a:r>
              <a:rPr lang="en-US" altLang="zh-CN" sz="2000">
                <a:latin typeface="Arial" charset="0"/>
                <a:ea typeface="宋体" charset="0"/>
              </a:rPr>
              <a:t>EN_SOURCEPAT 	6 	Source pattern </a:t>
            </a:r>
            <a:br>
              <a:rPr lang="en-US" altLang="zh-CN" sz="2000">
                <a:latin typeface="Arial" charset="0"/>
                <a:ea typeface="宋体" charset="0"/>
              </a:rPr>
            </a:br>
            <a:r>
              <a:rPr lang="en-US" altLang="zh-CN" sz="2000">
                <a:latin typeface="Arial" charset="0"/>
                <a:ea typeface="宋体" charset="0"/>
              </a:rPr>
              <a:t>EN_SOURCETYPE 	7 	Source type</a:t>
            </a:r>
            <a:br>
              <a:rPr lang="en-US" altLang="zh-CN" sz="2000">
                <a:latin typeface="Arial" charset="0"/>
                <a:ea typeface="宋体" charset="0"/>
              </a:rPr>
            </a:br>
            <a:r>
              <a:rPr lang="en-US" altLang="zh-CN" sz="2000">
                <a:latin typeface="Arial" charset="0"/>
                <a:ea typeface="宋体" charset="0"/>
              </a:rPr>
              <a:t>EN_TANKLEVEL 	8 	Initial water level in tank  </a:t>
            </a:r>
            <a:endParaRPr lang="zh-CN" altLang="en-US" sz="2000">
              <a:latin typeface="Arial" charset="0"/>
              <a:ea typeface="宋体" charset="0"/>
            </a:endParaRPr>
          </a:p>
        </p:txBody>
      </p:sp>
    </p:spTree>
    <p:extLst>
      <p:ext uri="{BB962C8B-B14F-4D97-AF65-F5344CB8AC3E}">
        <p14:creationId xmlns:p14="http://schemas.microsoft.com/office/powerpoint/2010/main" val="241922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graphicFrame>
        <p:nvGraphicFramePr>
          <p:cNvPr id="69652" name="Group 20"/>
          <p:cNvGraphicFramePr>
            <a:graphicFrameLocks noGrp="1"/>
          </p:cNvGraphicFramePr>
          <p:nvPr>
            <p:ph idx="1"/>
          </p:nvPr>
        </p:nvGraphicFramePr>
        <p:xfrm>
          <a:off x="1981200" y="1600200"/>
          <a:ext cx="8229600" cy="1554378"/>
        </p:xfrm>
        <a:graphic>
          <a:graphicData uri="http://schemas.openxmlformats.org/drawingml/2006/table">
            <a:tbl>
              <a:tblPr/>
              <a:tblGrid>
                <a:gridCol w="5410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Saving and using hydraulic analysis results files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ENsavehydfile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ENusehydfile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0431" name="Text Box 16"/>
          <p:cNvSpPr txBox="1">
            <a:spLocks noChangeArrowheads="1"/>
          </p:cNvSpPr>
          <p:nvPr/>
        </p:nvSpPr>
        <p:spPr bwMode="auto">
          <a:xfrm>
            <a:off x="2209800" y="3352801"/>
            <a:ext cx="7543800" cy="228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sz="1800" b="1"/>
              <a:t>Declaration:</a:t>
            </a:r>
            <a:r>
              <a:rPr kumimoji="0" lang="en-US" altLang="zh-CN" sz="1800"/>
              <a:t> </a:t>
            </a:r>
            <a:br>
              <a:rPr kumimoji="0" lang="en-US" altLang="zh-CN" sz="1800"/>
            </a:br>
            <a:r>
              <a:rPr kumimoji="0" lang="en-US" altLang="zh-CN" sz="1800"/>
              <a:t>int ENsavehydfile( char* fname ) </a:t>
            </a:r>
            <a:br>
              <a:rPr kumimoji="0" lang="en-US" altLang="zh-CN" sz="1800"/>
            </a:br>
            <a:r>
              <a:rPr kumimoji="0" lang="en-US" altLang="zh-CN" sz="1800" b="1"/>
              <a:t>Description:</a:t>
            </a:r>
            <a:r>
              <a:rPr kumimoji="0" lang="en-US" altLang="zh-CN" sz="1800"/>
              <a:t> </a:t>
            </a:r>
            <a:br>
              <a:rPr kumimoji="0" lang="en-US" altLang="zh-CN" sz="1800"/>
            </a:br>
            <a:r>
              <a:rPr kumimoji="0" lang="en-US" altLang="zh-CN" sz="1800"/>
              <a:t>Saves the current contents of the binary hydraulics file to a file.  </a:t>
            </a:r>
            <a:br>
              <a:rPr kumimoji="0" lang="en-US" altLang="zh-CN" sz="1800"/>
            </a:br>
            <a:r>
              <a:rPr kumimoji="0" lang="en-US" altLang="zh-CN" sz="1800" b="1"/>
              <a:t>Arguments:</a:t>
            </a:r>
            <a:r>
              <a:rPr kumimoji="0" lang="en-US" altLang="zh-CN" sz="1800"/>
              <a:t> </a:t>
            </a:r>
            <a:br>
              <a:rPr kumimoji="0" lang="en-US" altLang="zh-CN" sz="1800"/>
            </a:br>
            <a:r>
              <a:rPr kumimoji="0" lang="en-US" altLang="zh-CN" sz="1800" i="1"/>
              <a:t>fname:</a:t>
            </a:r>
            <a:r>
              <a:rPr kumimoji="0" lang="en-US" altLang="zh-CN" sz="1800"/>
              <a:t> </a:t>
            </a:r>
            <a:br>
              <a:rPr kumimoji="0" lang="en-US" altLang="zh-CN" sz="1800"/>
            </a:br>
            <a:r>
              <a:rPr kumimoji="0" lang="en-US" altLang="zh-CN" sz="1800"/>
              <a:t>name of the file where the hydraulics results should be saved. </a:t>
            </a:r>
            <a:br>
              <a:rPr kumimoji="0" lang="en-US" altLang="zh-CN" sz="1800"/>
            </a:br>
            <a:endParaRPr kumimoji="0" lang="zh-CN" altLang="en-US" sz="1800"/>
          </a:p>
        </p:txBody>
      </p:sp>
    </p:spTree>
    <p:extLst>
      <p:ext uri="{BB962C8B-B14F-4D97-AF65-F5344CB8AC3E}">
        <p14:creationId xmlns:p14="http://schemas.microsoft.com/office/powerpoint/2010/main" val="228149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graphicFrame>
        <p:nvGraphicFramePr>
          <p:cNvPr id="63535" name="Group 47"/>
          <p:cNvGraphicFramePr>
            <a:graphicFrameLocks noGrp="1"/>
          </p:cNvGraphicFramePr>
          <p:nvPr>
            <p:ph idx="1"/>
          </p:nvPr>
        </p:nvGraphicFramePr>
        <p:xfrm>
          <a:off x="1981200" y="1752601"/>
          <a:ext cx="8229600" cy="3627435"/>
        </p:xfrm>
        <a:graphic>
          <a:graphicData uri="http://schemas.openxmlformats.org/drawingml/2006/table">
            <a:tbl>
              <a:tblPr/>
              <a:tblGrid>
                <a:gridCol w="4724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5182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05">
                <a:tc rowSpan="6">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Running a hydraulic analysis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ENsolveH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ENopenH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ENinitH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ENrunH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0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ENnextH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ENcloseH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8751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sp>
        <p:nvSpPr>
          <p:cNvPr id="62466" name="Rectangle 3"/>
          <p:cNvSpPr>
            <a:spLocks noGrp="1" noChangeArrowheads="1"/>
          </p:cNvSpPr>
          <p:nvPr>
            <p:ph type="body" idx="1"/>
          </p:nvPr>
        </p:nvSpPr>
        <p:spPr/>
        <p:txBody>
          <a:bodyPr>
            <a:normAutofit/>
          </a:bodyPr>
          <a:lstStyle/>
          <a:p>
            <a:pPr>
              <a:lnSpc>
                <a:spcPct val="80000"/>
              </a:lnSpc>
            </a:pPr>
            <a:r>
              <a:rPr lang="en-US" altLang="zh-CN" sz="1600" b="1">
                <a:latin typeface="Arial" charset="0"/>
                <a:ea typeface="宋体" charset="0"/>
              </a:rPr>
              <a:t>Declaration:</a:t>
            </a:r>
            <a:r>
              <a:rPr lang="en-US" altLang="zh-CN" sz="1600">
                <a:latin typeface="Arial" charset="0"/>
                <a:ea typeface="宋体" charset="0"/>
              </a:rPr>
              <a:t> int ENsolveH( void )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Description:</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Runs a complete hydraulic simulation with results for all time periods written to the binary Hydraulics file.</a:t>
            </a:r>
            <a:r>
              <a:rPr lang="en-US" altLang="zh-CN" sz="1600" i="1">
                <a:latin typeface="Arial" charset="0"/>
                <a:ea typeface="宋体" charset="0"/>
              </a:rPr>
              <a:t> </a:t>
            </a:r>
            <a:r>
              <a:rPr lang="en-US" altLang="zh-CN" sz="1600">
                <a:latin typeface="Arial" charset="0"/>
                <a:ea typeface="宋体" charset="0"/>
              </a:rPr>
              <a:t> </a:t>
            </a:r>
            <a:br>
              <a:rPr lang="en-US" altLang="zh-CN" sz="1600">
                <a:latin typeface="Arial" charset="0"/>
                <a:ea typeface="宋体" charset="0"/>
              </a:rPr>
            </a:br>
            <a:br>
              <a:rPr lang="en-US" altLang="zh-CN" sz="1600">
                <a:latin typeface="Arial" charset="0"/>
                <a:ea typeface="宋体" charset="0"/>
              </a:rPr>
            </a:br>
            <a:r>
              <a:rPr lang="en-US" altLang="zh-CN" sz="1600" b="1">
                <a:latin typeface="Arial" charset="0"/>
                <a:ea typeface="宋体" charset="0"/>
              </a:rPr>
              <a:t>Returns</a:t>
            </a:r>
            <a:br>
              <a:rPr lang="en-US" altLang="zh-CN" sz="1600">
                <a:latin typeface="Arial" charset="0"/>
                <a:ea typeface="宋体" charset="0"/>
              </a:rPr>
            </a:br>
            <a:r>
              <a:rPr lang="en-US" altLang="zh-CN" sz="1600">
                <a:latin typeface="Arial" charset="0"/>
                <a:ea typeface="宋体" charset="0"/>
              </a:rPr>
              <a:t>Returns an error code.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Notes:</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Use ENsolveH to generate a complete hydraulic solution which can stand alone or be used as input to a water quality analysis. It can also be followed by calls to ENsaveH and ENreport to write a report on hydraulic results to the report file. Do not use ENopenH, ENinitH, ENrunH, ENnextH, and ENcloseH in conjunction with ENsolveH.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Example:</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ENopen("net1.inp", "net1.rpt", "");  </a:t>
            </a:r>
            <a:br>
              <a:rPr lang="en-US" altLang="zh-CN" sz="1600">
                <a:latin typeface="Arial" charset="0"/>
                <a:ea typeface="宋体" charset="0"/>
              </a:rPr>
            </a:br>
            <a:r>
              <a:rPr lang="en-US" altLang="zh-CN" sz="1600">
                <a:latin typeface="Arial" charset="0"/>
                <a:ea typeface="宋体" charset="0"/>
              </a:rPr>
              <a:t>ENsolveH();  </a:t>
            </a:r>
            <a:br>
              <a:rPr lang="en-US" altLang="zh-CN" sz="1600">
                <a:latin typeface="Arial" charset="0"/>
                <a:ea typeface="宋体" charset="0"/>
              </a:rPr>
            </a:br>
            <a:r>
              <a:rPr lang="en-US" altLang="zh-CN" sz="1600">
                <a:latin typeface="Arial" charset="0"/>
                <a:ea typeface="宋体" charset="0"/>
              </a:rPr>
              <a:t>ENsolveQ();  </a:t>
            </a:r>
            <a:br>
              <a:rPr lang="en-US" altLang="zh-CN" sz="1600">
                <a:latin typeface="Arial" charset="0"/>
                <a:ea typeface="宋体" charset="0"/>
              </a:rPr>
            </a:br>
            <a:r>
              <a:rPr lang="en-US" altLang="zh-CN" sz="1600">
                <a:latin typeface="Arial" charset="0"/>
                <a:ea typeface="宋体" charset="0"/>
              </a:rPr>
              <a:t>ENreport();  </a:t>
            </a:r>
            <a:br>
              <a:rPr lang="en-US" altLang="zh-CN" sz="1600">
                <a:latin typeface="Arial" charset="0"/>
                <a:ea typeface="宋体" charset="0"/>
              </a:rPr>
            </a:br>
            <a:r>
              <a:rPr lang="en-US" altLang="zh-CN" sz="1600">
                <a:latin typeface="Arial" charset="0"/>
                <a:ea typeface="宋体" charset="0"/>
              </a:rPr>
              <a:t>ENclose();     </a:t>
            </a:r>
            <a:br>
              <a:rPr lang="en-US" altLang="zh-CN" sz="1600">
                <a:latin typeface="Arial" charset="0"/>
                <a:ea typeface="宋体" charset="0"/>
              </a:rPr>
            </a:br>
            <a:endParaRPr lang="zh-CN" altLang="en-US" sz="1600">
              <a:latin typeface="Arial" charset="0"/>
              <a:ea typeface="宋体" charset="0"/>
            </a:endParaRPr>
          </a:p>
        </p:txBody>
      </p:sp>
    </p:spTree>
    <p:extLst>
      <p:ext uri="{BB962C8B-B14F-4D97-AF65-F5344CB8AC3E}">
        <p14:creationId xmlns:p14="http://schemas.microsoft.com/office/powerpoint/2010/main" val="53170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zh-CN" sz="4800" b="1">
                <a:latin typeface="Arial" charset="0"/>
                <a:ea typeface="宋体" charset="0"/>
              </a:rPr>
              <a:t>ENopenH</a:t>
            </a:r>
            <a:endParaRPr lang="zh-CN" altLang="en-US" sz="4800" b="1">
              <a:latin typeface="Arial" charset="0"/>
              <a:ea typeface="宋体" charset="0"/>
            </a:endParaRPr>
          </a:p>
        </p:txBody>
      </p:sp>
      <p:sp>
        <p:nvSpPr>
          <p:cNvPr id="63490" name="Rectangle 3"/>
          <p:cNvSpPr>
            <a:spLocks noGrp="1" noChangeArrowheads="1"/>
          </p:cNvSpPr>
          <p:nvPr>
            <p:ph type="body" idx="1"/>
          </p:nvPr>
        </p:nvSpPr>
        <p:spPr/>
        <p:txBody>
          <a:bodyPr>
            <a:normAutofit/>
          </a:bodyPr>
          <a:lstStyle/>
          <a:p>
            <a:pPr>
              <a:lnSpc>
                <a:spcPct val="80000"/>
              </a:lnSpc>
            </a:pPr>
            <a:r>
              <a:rPr lang="en-US" altLang="zh-CN" sz="1600" b="1">
                <a:latin typeface="Arial" charset="0"/>
                <a:ea typeface="宋体" charset="0"/>
              </a:rPr>
              <a:t>ENopenH </a:t>
            </a:r>
            <a:br>
              <a:rPr lang="en-US" altLang="zh-CN" sz="1600" b="1">
                <a:latin typeface="Arial" charset="0"/>
                <a:ea typeface="宋体" charset="0"/>
              </a:rPr>
            </a:br>
            <a:br>
              <a:rPr lang="en-US" altLang="zh-CN" sz="1600" b="1">
                <a:latin typeface="Arial" charset="0"/>
                <a:ea typeface="宋体" charset="0"/>
              </a:rPr>
            </a:br>
            <a:r>
              <a:rPr lang="en-US" altLang="zh-CN" sz="1600" b="1">
                <a:latin typeface="Arial" charset="0"/>
                <a:ea typeface="宋体" charset="0"/>
              </a:rPr>
              <a:t>Declaration:</a:t>
            </a:r>
            <a:r>
              <a:rPr lang="en-US" altLang="zh-CN" sz="1600">
                <a:latin typeface="Arial" charset="0"/>
                <a:ea typeface="宋体" charset="0"/>
              </a:rPr>
              <a:t> </a:t>
            </a:r>
            <a:br>
              <a:rPr lang="en-US" altLang="zh-CN" sz="1600">
                <a:latin typeface="Arial" charset="0"/>
                <a:ea typeface="宋体" charset="0"/>
              </a:rPr>
            </a:br>
            <a:br>
              <a:rPr lang="en-US" altLang="zh-CN" sz="1600">
                <a:latin typeface="Arial" charset="0"/>
                <a:ea typeface="宋体" charset="0"/>
              </a:rPr>
            </a:br>
            <a:r>
              <a:rPr lang="en-US" altLang="zh-CN" sz="1600">
                <a:latin typeface="Arial" charset="0"/>
                <a:ea typeface="宋体" charset="0"/>
              </a:rPr>
              <a:t>int ENopenH( void )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Description:</a:t>
            </a:r>
            <a:r>
              <a:rPr lang="en-US" altLang="zh-CN" sz="1600">
                <a:latin typeface="Arial" charset="0"/>
                <a:ea typeface="宋体" charset="0"/>
              </a:rPr>
              <a:t> </a:t>
            </a:r>
            <a:br>
              <a:rPr lang="en-US" altLang="zh-CN" sz="1600">
                <a:latin typeface="Arial" charset="0"/>
                <a:ea typeface="宋体" charset="0"/>
              </a:rPr>
            </a:br>
            <a:br>
              <a:rPr lang="en-US" altLang="zh-CN" sz="1600">
                <a:latin typeface="Arial" charset="0"/>
                <a:ea typeface="宋体" charset="0"/>
              </a:rPr>
            </a:br>
            <a:r>
              <a:rPr lang="en-US" altLang="zh-CN" sz="1600">
                <a:latin typeface="Arial" charset="0"/>
                <a:ea typeface="宋体" charset="0"/>
              </a:rPr>
              <a:t>Opens the hydraulics analysis system.  </a:t>
            </a:r>
            <a:br>
              <a:rPr lang="en-US" altLang="zh-CN" sz="1600">
                <a:latin typeface="Arial" charset="0"/>
                <a:ea typeface="宋体" charset="0"/>
              </a:rPr>
            </a:br>
            <a:br>
              <a:rPr lang="en-US" altLang="zh-CN" sz="1600">
                <a:latin typeface="Arial" charset="0"/>
                <a:ea typeface="宋体" charset="0"/>
              </a:rPr>
            </a:br>
            <a:r>
              <a:rPr lang="en-US" altLang="zh-CN" sz="1600" b="1">
                <a:latin typeface="Arial" charset="0"/>
                <a:ea typeface="宋体" charset="0"/>
              </a:rPr>
              <a:t>Returns:</a:t>
            </a:r>
            <a:r>
              <a:rPr lang="en-US" altLang="zh-CN" sz="1600">
                <a:latin typeface="Arial" charset="0"/>
                <a:ea typeface="宋体" charset="0"/>
              </a:rPr>
              <a:t> </a:t>
            </a:r>
            <a:br>
              <a:rPr lang="en-US" altLang="zh-CN" sz="1600">
                <a:latin typeface="Arial" charset="0"/>
                <a:ea typeface="宋体" charset="0"/>
              </a:rPr>
            </a:br>
            <a:br>
              <a:rPr lang="en-US" altLang="zh-CN" sz="1600">
                <a:latin typeface="Arial" charset="0"/>
                <a:ea typeface="宋体" charset="0"/>
              </a:rPr>
            </a:br>
            <a:r>
              <a:rPr lang="en-US" altLang="zh-CN" sz="1600">
                <a:latin typeface="Arial" charset="0"/>
                <a:ea typeface="宋体" charset="0"/>
              </a:rPr>
              <a:t>Returns an error code.  </a:t>
            </a:r>
            <a:br>
              <a:rPr lang="en-US" altLang="zh-CN" sz="1600">
                <a:latin typeface="Arial" charset="0"/>
                <a:ea typeface="宋体" charset="0"/>
              </a:rPr>
            </a:br>
            <a:br>
              <a:rPr lang="en-US" altLang="zh-CN" sz="1600">
                <a:latin typeface="Arial" charset="0"/>
                <a:ea typeface="宋体" charset="0"/>
              </a:rPr>
            </a:br>
            <a:r>
              <a:rPr lang="en-US" altLang="zh-CN" sz="1600" b="1">
                <a:latin typeface="Arial" charset="0"/>
                <a:ea typeface="宋体" charset="0"/>
              </a:rPr>
              <a:t>Notes:</a:t>
            </a:r>
            <a:r>
              <a:rPr lang="en-US" altLang="zh-CN" sz="1600">
                <a:latin typeface="Arial" charset="0"/>
                <a:ea typeface="宋体" charset="0"/>
              </a:rPr>
              <a:t> </a:t>
            </a:r>
            <a:br>
              <a:rPr lang="en-US" altLang="zh-CN" sz="1600">
                <a:latin typeface="Arial" charset="0"/>
                <a:ea typeface="宋体" charset="0"/>
              </a:rPr>
            </a:br>
            <a:br>
              <a:rPr lang="en-US" altLang="zh-CN" sz="1600">
                <a:latin typeface="Arial" charset="0"/>
                <a:ea typeface="宋体" charset="0"/>
              </a:rPr>
            </a:br>
            <a:r>
              <a:rPr lang="en-US" altLang="zh-CN" sz="1600">
                <a:latin typeface="Arial" charset="0"/>
                <a:ea typeface="宋体" charset="0"/>
              </a:rPr>
              <a:t>Call ENopenH prior to running the first hydraulic analysis using the ENinitH - ENrunH - ENnextH sequence. Multiple analyses can be made before calling ENcloseH to close the hydraulic analysis system.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Do not call this function if ENsolveH is being used to run a complete hydraulic analysis.  </a:t>
            </a:r>
            <a:br>
              <a:rPr lang="en-US" altLang="zh-CN" sz="1600">
                <a:latin typeface="Arial" charset="0"/>
                <a:ea typeface="宋体" charset="0"/>
              </a:rPr>
            </a:br>
            <a:endParaRPr lang="zh-CN" altLang="en-US" sz="1600">
              <a:latin typeface="Arial" charset="0"/>
              <a:ea typeface="宋体" charset="0"/>
            </a:endParaRPr>
          </a:p>
        </p:txBody>
      </p:sp>
    </p:spTree>
    <p:extLst>
      <p:ext uri="{BB962C8B-B14F-4D97-AF65-F5344CB8AC3E}">
        <p14:creationId xmlns:p14="http://schemas.microsoft.com/office/powerpoint/2010/main" val="235624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kumimoji="0" lang="en-US" altLang="zh-CN">
                <a:latin typeface="Arial" charset="0"/>
                <a:ea typeface="宋体" charset="0"/>
              </a:rPr>
              <a:t>ENinitH</a:t>
            </a:r>
            <a:endParaRPr kumimoji="0" lang="zh-CN" altLang="en-US">
              <a:latin typeface="Arial" charset="0"/>
              <a:ea typeface="宋体" charset="0"/>
            </a:endParaRPr>
          </a:p>
        </p:txBody>
      </p:sp>
      <p:sp>
        <p:nvSpPr>
          <p:cNvPr id="64514" name="Rectangle 3"/>
          <p:cNvSpPr>
            <a:spLocks noGrp="1" noChangeArrowheads="1"/>
          </p:cNvSpPr>
          <p:nvPr>
            <p:ph type="body" idx="1"/>
          </p:nvPr>
        </p:nvSpPr>
        <p:spPr>
          <a:xfrm>
            <a:off x="1981200" y="1371600"/>
            <a:ext cx="8229600" cy="5029200"/>
          </a:xfrm>
        </p:spPr>
        <p:txBody>
          <a:bodyPr/>
          <a:lstStyle/>
          <a:p>
            <a:pPr>
              <a:lnSpc>
                <a:spcPct val="80000"/>
              </a:lnSpc>
            </a:pPr>
            <a:r>
              <a:rPr lang="en-US" altLang="zh-CN" sz="1600" b="1">
                <a:latin typeface="Arial" charset="0"/>
                <a:ea typeface="宋体" charset="0"/>
              </a:rPr>
              <a:t>Declaration:</a:t>
            </a:r>
            <a:r>
              <a:rPr lang="en-US" altLang="zh-CN" sz="1600">
                <a:latin typeface="Arial" charset="0"/>
                <a:ea typeface="宋体" charset="0"/>
              </a:rPr>
              <a:t> int ENinitH( int saveflag )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Description:</a:t>
            </a:r>
            <a:br>
              <a:rPr lang="en-US" altLang="zh-CN" sz="1600">
                <a:latin typeface="Arial" charset="0"/>
                <a:ea typeface="宋体" charset="0"/>
              </a:rPr>
            </a:br>
            <a:r>
              <a:rPr lang="en-US" altLang="zh-CN" sz="1600">
                <a:latin typeface="Arial" charset="0"/>
                <a:ea typeface="宋体" charset="0"/>
              </a:rPr>
              <a:t>Initializes storage tank levels, link status and settings, and the simulation clock time prior to running a hydraulic analysis.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Arguments:</a:t>
            </a:r>
            <a:br>
              <a:rPr lang="en-US" altLang="zh-CN" sz="1600">
                <a:latin typeface="Arial" charset="0"/>
                <a:ea typeface="宋体" charset="0"/>
              </a:rPr>
            </a:br>
            <a:r>
              <a:rPr lang="en-US" altLang="zh-CN" sz="1600" i="1">
                <a:latin typeface="Arial" charset="0"/>
                <a:ea typeface="宋体" charset="0"/>
              </a:rPr>
              <a:t>saveflag:</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0-1 flag indicating if hydraulic results </a:t>
            </a:r>
            <a:br>
              <a:rPr lang="en-US" altLang="zh-CN" sz="1600">
                <a:latin typeface="Arial" charset="0"/>
                <a:ea typeface="宋体" charset="0"/>
              </a:rPr>
            </a:br>
            <a:r>
              <a:rPr lang="en-US" altLang="zh-CN" sz="1600">
                <a:latin typeface="Arial" charset="0"/>
                <a:ea typeface="宋体" charset="0"/>
              </a:rPr>
              <a:t>will be saved to the hydraulics file.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Returns:</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Returns an error code.  </a:t>
            </a:r>
            <a:br>
              <a:rPr lang="en-US" altLang="zh-CN" sz="1600">
                <a:latin typeface="Arial" charset="0"/>
                <a:ea typeface="宋体" charset="0"/>
              </a:rPr>
            </a:br>
            <a:br>
              <a:rPr lang="en-US" altLang="zh-CN" sz="1600">
                <a:latin typeface="Arial" charset="0"/>
                <a:ea typeface="宋体" charset="0"/>
              </a:rPr>
            </a:br>
            <a:r>
              <a:rPr lang="en-US" altLang="zh-CN" sz="1600" b="1">
                <a:latin typeface="Arial" charset="0"/>
                <a:ea typeface="宋体" charset="0"/>
              </a:rPr>
              <a:t>Notes:</a:t>
            </a:r>
            <a:r>
              <a:rPr lang="en-US" altLang="zh-CN" sz="1600">
                <a:latin typeface="Arial" charset="0"/>
                <a:ea typeface="宋体" charset="0"/>
              </a:rPr>
              <a:t> </a:t>
            </a:r>
            <a:br>
              <a:rPr lang="en-US" altLang="zh-CN" sz="1600">
                <a:latin typeface="Arial" charset="0"/>
                <a:ea typeface="宋体" charset="0"/>
              </a:rPr>
            </a:br>
            <a:br>
              <a:rPr lang="en-US" altLang="zh-CN" sz="1600">
                <a:latin typeface="Arial" charset="0"/>
                <a:ea typeface="宋体" charset="0"/>
              </a:rPr>
            </a:br>
            <a:r>
              <a:rPr lang="en-US" altLang="zh-CN" sz="1600">
                <a:latin typeface="Arial" charset="0"/>
                <a:ea typeface="宋体" charset="0"/>
              </a:rPr>
              <a:t>Call ENinitH prior to running a hydraulic analysis using ENrunH and ENnextH.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ENopenH must have been called prior to calling ENinitH.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Do not call ENinitH if a complete hydraulic analysis is being made with a call to ENsolveH.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Set </a:t>
            </a:r>
            <a:r>
              <a:rPr lang="en-US" altLang="zh-CN" sz="1600" i="1">
                <a:latin typeface="Arial" charset="0"/>
                <a:ea typeface="宋体" charset="0"/>
              </a:rPr>
              <a:t>saveflag</a:t>
            </a:r>
            <a:r>
              <a:rPr lang="en-US" altLang="zh-CN" sz="1600">
                <a:latin typeface="Arial" charset="0"/>
                <a:ea typeface="宋体" charset="0"/>
              </a:rPr>
              <a:t> to 1 if you will be making a subsequent water quality run, using ENreport to generate a report, or using ENsavehydfile to save the binary hydraulics file.  </a:t>
            </a:r>
            <a:endParaRPr lang="zh-CN" altLang="en-US" sz="1600">
              <a:latin typeface="Arial" charset="0"/>
              <a:ea typeface="宋体" charset="0"/>
            </a:endParaRPr>
          </a:p>
        </p:txBody>
      </p:sp>
    </p:spTree>
    <p:extLst>
      <p:ext uri="{BB962C8B-B14F-4D97-AF65-F5344CB8AC3E}">
        <p14:creationId xmlns:p14="http://schemas.microsoft.com/office/powerpoint/2010/main" val="145519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65E09-7280-4967-9800-32083F16D7A9}"/>
              </a:ext>
            </a:extLst>
          </p:cNvPr>
          <p:cNvSpPr>
            <a:spLocks noGrp="1"/>
          </p:cNvSpPr>
          <p:nvPr>
            <p:ph type="title"/>
          </p:nvPr>
        </p:nvSpPr>
        <p:spPr/>
        <p:txBody>
          <a:bodyPr/>
          <a:lstStyle/>
          <a:p>
            <a:r>
              <a:rPr lang="en-US" altLang="zh-CN" dirty="0"/>
              <a:t>Aim of this lecture</a:t>
            </a:r>
            <a:endParaRPr lang="zh-CN" altLang="en-US" dirty="0"/>
          </a:p>
        </p:txBody>
      </p:sp>
      <p:sp>
        <p:nvSpPr>
          <p:cNvPr id="3" name="内容占位符 2">
            <a:extLst>
              <a:ext uri="{FF2B5EF4-FFF2-40B4-BE49-F238E27FC236}">
                <a16:creationId xmlns:a16="http://schemas.microsoft.com/office/drawing/2014/main" id="{3D42B235-7C75-4619-AD21-E93AF72B71ED}"/>
              </a:ext>
            </a:extLst>
          </p:cNvPr>
          <p:cNvSpPr>
            <a:spLocks noGrp="1"/>
          </p:cNvSpPr>
          <p:nvPr>
            <p:ph idx="1"/>
          </p:nvPr>
        </p:nvSpPr>
        <p:spPr/>
        <p:txBody>
          <a:bodyPr/>
          <a:lstStyle/>
          <a:p>
            <a:r>
              <a:rPr lang="en-US" altLang="zh-CN" dirty="0"/>
              <a:t>To lean how to use  EPANET toolkit to execute an hydraulic simulation</a:t>
            </a:r>
            <a:endParaRPr lang="zh-CN" altLang="en-US" dirty="0"/>
          </a:p>
        </p:txBody>
      </p:sp>
    </p:spTree>
    <p:extLst>
      <p:ext uri="{BB962C8B-B14F-4D97-AF65-F5344CB8AC3E}">
        <p14:creationId xmlns:p14="http://schemas.microsoft.com/office/powerpoint/2010/main" val="312171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kumimoji="0" lang="en-US" altLang="zh-CN">
                <a:latin typeface="Arial" charset="0"/>
                <a:ea typeface="宋体" charset="0"/>
              </a:rPr>
              <a:t>ENrunH</a:t>
            </a:r>
            <a:endParaRPr kumimoji="0" lang="zh-CN" altLang="en-US">
              <a:latin typeface="Arial" charset="0"/>
              <a:ea typeface="宋体" charset="0"/>
            </a:endParaRPr>
          </a:p>
        </p:txBody>
      </p:sp>
      <p:sp>
        <p:nvSpPr>
          <p:cNvPr id="65538" name="Rectangle 3"/>
          <p:cNvSpPr>
            <a:spLocks noGrp="1" noChangeArrowheads="1"/>
          </p:cNvSpPr>
          <p:nvPr>
            <p:ph type="body" idx="1"/>
          </p:nvPr>
        </p:nvSpPr>
        <p:spPr/>
        <p:txBody>
          <a:bodyPr/>
          <a:lstStyle/>
          <a:p>
            <a:pPr>
              <a:lnSpc>
                <a:spcPct val="80000"/>
              </a:lnSpc>
            </a:pPr>
            <a:r>
              <a:rPr lang="en-US" altLang="zh-CN" sz="1800" b="1">
                <a:latin typeface="Arial" charset="0"/>
                <a:ea typeface="宋体" charset="0"/>
              </a:rPr>
              <a:t>Declaration:</a:t>
            </a:r>
            <a:r>
              <a:rPr lang="en-US" altLang="zh-CN" sz="1800">
                <a:latin typeface="Arial" charset="0"/>
                <a:ea typeface="宋体" charset="0"/>
              </a:rPr>
              <a:t> int ENrunH( long* t ) </a:t>
            </a:r>
            <a:br>
              <a:rPr lang="en-US" altLang="zh-CN" sz="1800">
                <a:latin typeface="Arial" charset="0"/>
                <a:ea typeface="宋体" charset="0"/>
              </a:rPr>
            </a:br>
            <a:r>
              <a:rPr lang="en-US" altLang="zh-CN" sz="1800">
                <a:latin typeface="Arial" charset="0"/>
                <a:ea typeface="宋体" charset="0"/>
              </a:rPr>
              <a:t> </a:t>
            </a:r>
            <a:br>
              <a:rPr lang="en-US" altLang="zh-CN" sz="1800">
                <a:latin typeface="Arial" charset="0"/>
                <a:ea typeface="宋体" charset="0"/>
              </a:rPr>
            </a:br>
            <a:r>
              <a:rPr lang="en-US" altLang="zh-CN" sz="1800" b="1">
                <a:latin typeface="Arial" charset="0"/>
                <a:ea typeface="宋体" charset="0"/>
              </a:rPr>
              <a:t>Description:</a:t>
            </a:r>
            <a:br>
              <a:rPr lang="en-US" altLang="zh-CN" sz="1800">
                <a:latin typeface="Arial" charset="0"/>
                <a:ea typeface="宋体" charset="0"/>
              </a:rPr>
            </a:br>
            <a:r>
              <a:rPr lang="en-US" altLang="zh-CN" sz="1800">
                <a:latin typeface="Arial" charset="0"/>
                <a:ea typeface="宋体" charset="0"/>
              </a:rPr>
              <a:t>Runs a single period hydraulic analysis, retrieving the current simulation clock time </a:t>
            </a:r>
            <a:r>
              <a:rPr lang="en-US" altLang="zh-CN" sz="1800" i="1">
                <a:latin typeface="Arial" charset="0"/>
                <a:ea typeface="宋体" charset="0"/>
              </a:rPr>
              <a:t>t.</a:t>
            </a:r>
            <a:r>
              <a:rPr lang="en-US" altLang="zh-CN" sz="1800">
                <a:latin typeface="Arial" charset="0"/>
                <a:ea typeface="宋体" charset="0"/>
              </a:rPr>
              <a:t>  </a:t>
            </a:r>
            <a:br>
              <a:rPr lang="en-US" altLang="zh-CN" sz="1800">
                <a:latin typeface="Arial" charset="0"/>
                <a:ea typeface="宋体" charset="0"/>
              </a:rPr>
            </a:br>
            <a:br>
              <a:rPr lang="en-US" altLang="zh-CN" sz="1800">
                <a:latin typeface="Arial" charset="0"/>
                <a:ea typeface="宋体" charset="0"/>
              </a:rPr>
            </a:br>
            <a:r>
              <a:rPr lang="en-US" altLang="zh-CN" sz="1800" b="1">
                <a:latin typeface="Arial" charset="0"/>
                <a:ea typeface="宋体" charset="0"/>
              </a:rPr>
              <a:t>Arguments:</a:t>
            </a:r>
            <a:r>
              <a:rPr lang="en-US" altLang="zh-CN" sz="1800">
                <a:latin typeface="Arial" charset="0"/>
                <a:ea typeface="宋体" charset="0"/>
              </a:rPr>
              <a:t> </a:t>
            </a:r>
            <a:br>
              <a:rPr lang="en-US" altLang="zh-CN" sz="1800">
                <a:latin typeface="Arial" charset="0"/>
                <a:ea typeface="宋体" charset="0"/>
              </a:rPr>
            </a:br>
            <a:r>
              <a:rPr lang="en-US" altLang="zh-CN" sz="1800" i="1">
                <a:latin typeface="Arial" charset="0"/>
                <a:ea typeface="宋体" charset="0"/>
              </a:rPr>
              <a:t>t:</a:t>
            </a:r>
            <a:r>
              <a:rPr lang="en-US" altLang="zh-CN" sz="1800">
                <a:latin typeface="Arial" charset="0"/>
                <a:ea typeface="宋体" charset="0"/>
              </a:rPr>
              <a:t> current simulation clock time in seconds. </a:t>
            </a:r>
            <a:br>
              <a:rPr lang="en-US" altLang="zh-CN" sz="1800">
                <a:latin typeface="Arial" charset="0"/>
                <a:ea typeface="宋体" charset="0"/>
              </a:rPr>
            </a:br>
            <a:r>
              <a:rPr lang="en-US" altLang="zh-CN" sz="1800">
                <a:latin typeface="Arial" charset="0"/>
                <a:ea typeface="宋体" charset="0"/>
              </a:rPr>
              <a:t> </a:t>
            </a:r>
            <a:br>
              <a:rPr lang="en-US" altLang="zh-CN" sz="1800">
                <a:latin typeface="Arial" charset="0"/>
                <a:ea typeface="宋体" charset="0"/>
              </a:rPr>
            </a:br>
            <a:r>
              <a:rPr lang="en-US" altLang="zh-CN" sz="1800" b="1">
                <a:latin typeface="Arial" charset="0"/>
                <a:ea typeface="宋体" charset="0"/>
              </a:rPr>
              <a:t>Returns:</a:t>
            </a:r>
            <a:r>
              <a:rPr lang="en-US" altLang="zh-CN" sz="1800">
                <a:latin typeface="Arial" charset="0"/>
                <a:ea typeface="宋体" charset="0"/>
              </a:rPr>
              <a:t> </a:t>
            </a:r>
            <a:br>
              <a:rPr lang="en-US" altLang="zh-CN" sz="1800">
                <a:latin typeface="Arial" charset="0"/>
                <a:ea typeface="宋体" charset="0"/>
              </a:rPr>
            </a:br>
            <a:r>
              <a:rPr lang="en-US" altLang="zh-CN" sz="1800">
                <a:latin typeface="Arial" charset="0"/>
                <a:ea typeface="宋体" charset="0"/>
              </a:rPr>
              <a:t>Returns an error code.  </a:t>
            </a:r>
            <a:br>
              <a:rPr lang="en-US" altLang="zh-CN" sz="1800">
                <a:latin typeface="Arial" charset="0"/>
                <a:ea typeface="宋体" charset="0"/>
              </a:rPr>
            </a:br>
            <a:r>
              <a:rPr lang="en-US" altLang="zh-CN" sz="1800">
                <a:latin typeface="Arial" charset="0"/>
                <a:ea typeface="宋体" charset="0"/>
              </a:rPr>
              <a:t> </a:t>
            </a:r>
            <a:br>
              <a:rPr lang="en-US" altLang="zh-CN" sz="1800">
                <a:latin typeface="Arial" charset="0"/>
                <a:ea typeface="宋体" charset="0"/>
              </a:rPr>
            </a:br>
            <a:r>
              <a:rPr lang="en-US" altLang="zh-CN" sz="1800" b="1">
                <a:latin typeface="Arial" charset="0"/>
                <a:ea typeface="宋体" charset="0"/>
              </a:rPr>
              <a:t>Notes:</a:t>
            </a:r>
            <a:r>
              <a:rPr lang="en-US" altLang="zh-CN" sz="1800">
                <a:latin typeface="Arial" charset="0"/>
                <a:ea typeface="宋体" charset="0"/>
              </a:rPr>
              <a:t> </a:t>
            </a:r>
            <a:br>
              <a:rPr lang="en-US" altLang="zh-CN" sz="1800">
                <a:latin typeface="Arial" charset="0"/>
                <a:ea typeface="宋体" charset="0"/>
              </a:rPr>
            </a:br>
            <a:br>
              <a:rPr lang="en-US" altLang="zh-CN" sz="1800">
                <a:latin typeface="Arial" charset="0"/>
                <a:ea typeface="宋体" charset="0"/>
              </a:rPr>
            </a:br>
            <a:r>
              <a:rPr lang="en-US" altLang="zh-CN" sz="1800">
                <a:latin typeface="Arial" charset="0"/>
                <a:ea typeface="宋体" charset="0"/>
              </a:rPr>
              <a:t>Use ENrunH along with ENnextH in a do ..while loop to analyze hydraulics in each period of an extended period simulation. This process automatically updates the simulation clock time so treat </a:t>
            </a:r>
            <a:r>
              <a:rPr lang="en-US" altLang="zh-CN" sz="1800" i="1">
                <a:latin typeface="Arial" charset="0"/>
                <a:ea typeface="宋体" charset="0"/>
              </a:rPr>
              <a:t>t</a:t>
            </a:r>
            <a:r>
              <a:rPr lang="en-US" altLang="zh-CN" sz="1800">
                <a:latin typeface="Arial" charset="0"/>
                <a:ea typeface="宋体" charset="0"/>
              </a:rPr>
              <a:t> as a read-only variable.  </a:t>
            </a:r>
            <a:br>
              <a:rPr lang="en-US" altLang="zh-CN" sz="1800">
                <a:latin typeface="Arial" charset="0"/>
                <a:ea typeface="宋体" charset="0"/>
              </a:rPr>
            </a:br>
            <a:r>
              <a:rPr lang="en-US" altLang="zh-CN" sz="1800">
                <a:latin typeface="Arial" charset="0"/>
                <a:ea typeface="宋体" charset="0"/>
              </a:rPr>
              <a:t> </a:t>
            </a:r>
            <a:br>
              <a:rPr lang="en-US" altLang="zh-CN" sz="1800">
                <a:latin typeface="Arial" charset="0"/>
                <a:ea typeface="宋体" charset="0"/>
              </a:rPr>
            </a:br>
            <a:r>
              <a:rPr lang="en-US" altLang="zh-CN" sz="1800">
                <a:latin typeface="Arial" charset="0"/>
                <a:ea typeface="宋体" charset="0"/>
              </a:rPr>
              <a:t>ENinitH must have been called prior to running the ENrunH - ENnextH loop.  </a:t>
            </a:r>
            <a:endParaRPr lang="zh-CN" altLang="en-US" sz="1800">
              <a:latin typeface="Arial" charset="0"/>
              <a:ea typeface="宋体" charset="0"/>
            </a:endParaRPr>
          </a:p>
        </p:txBody>
      </p:sp>
    </p:spTree>
    <p:extLst>
      <p:ext uri="{BB962C8B-B14F-4D97-AF65-F5344CB8AC3E}">
        <p14:creationId xmlns:p14="http://schemas.microsoft.com/office/powerpoint/2010/main" val="4094967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kumimoji="0" lang="en-US" altLang="zh-CN">
                <a:latin typeface="Arial" charset="0"/>
                <a:ea typeface="宋体" charset="0"/>
              </a:rPr>
              <a:t> ENnextH</a:t>
            </a:r>
            <a:endParaRPr kumimoji="0" lang="zh-CN" altLang="en-US">
              <a:latin typeface="Arial" charset="0"/>
              <a:ea typeface="宋体" charset="0"/>
            </a:endParaRPr>
          </a:p>
        </p:txBody>
      </p:sp>
      <p:sp>
        <p:nvSpPr>
          <p:cNvPr id="66562" name="Rectangle 3"/>
          <p:cNvSpPr>
            <a:spLocks noGrp="1" noChangeArrowheads="1"/>
          </p:cNvSpPr>
          <p:nvPr>
            <p:ph type="body" idx="1"/>
          </p:nvPr>
        </p:nvSpPr>
        <p:spPr/>
        <p:txBody>
          <a:bodyPr>
            <a:normAutofit/>
          </a:bodyPr>
          <a:lstStyle/>
          <a:p>
            <a:pPr>
              <a:lnSpc>
                <a:spcPct val="80000"/>
              </a:lnSpc>
            </a:pPr>
            <a:r>
              <a:rPr lang="en-US" altLang="zh-CN" sz="1600" b="1">
                <a:latin typeface="Arial" charset="0"/>
                <a:ea typeface="宋体" charset="0"/>
              </a:rPr>
              <a:t>Declaration:</a:t>
            </a:r>
            <a:r>
              <a:rPr lang="en-US" altLang="zh-CN" sz="1600">
                <a:latin typeface="Arial" charset="0"/>
                <a:ea typeface="宋体" charset="0"/>
              </a:rPr>
              <a:t> int ENnextH( long* tstep )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Description:</a:t>
            </a:r>
            <a:r>
              <a:rPr lang="en-US" altLang="zh-CN" sz="1600">
                <a:latin typeface="Arial" charset="0"/>
                <a:ea typeface="宋体" charset="0"/>
              </a:rPr>
              <a:t> Determines the length of time until the next hydraulic event occurs in an extended period simulation.  </a:t>
            </a:r>
            <a:br>
              <a:rPr lang="en-US" altLang="zh-CN" sz="1600">
                <a:latin typeface="Arial" charset="0"/>
                <a:ea typeface="宋体" charset="0"/>
              </a:rPr>
            </a:br>
            <a:br>
              <a:rPr lang="en-US" altLang="zh-CN" sz="1600">
                <a:latin typeface="Arial" charset="0"/>
                <a:ea typeface="宋体" charset="0"/>
              </a:rPr>
            </a:br>
            <a:r>
              <a:rPr lang="en-US" altLang="zh-CN" sz="1600" b="1">
                <a:latin typeface="Arial" charset="0"/>
                <a:ea typeface="宋体" charset="0"/>
              </a:rPr>
              <a:t>Arguments:</a:t>
            </a:r>
            <a:r>
              <a:rPr lang="en-US" altLang="zh-CN" sz="1600">
                <a:latin typeface="Arial" charset="0"/>
                <a:ea typeface="宋体" charset="0"/>
              </a:rPr>
              <a:t> </a:t>
            </a:r>
          </a:p>
          <a:p>
            <a:pPr>
              <a:lnSpc>
                <a:spcPct val="80000"/>
              </a:lnSpc>
            </a:pPr>
            <a:r>
              <a:rPr lang="en-US" altLang="zh-CN" sz="1600" i="1">
                <a:latin typeface="Arial" charset="0"/>
                <a:ea typeface="宋体" charset="0"/>
              </a:rPr>
              <a:t>tstep:</a:t>
            </a:r>
            <a:r>
              <a:rPr lang="en-US" altLang="zh-CN" sz="1600">
                <a:latin typeface="Arial" charset="0"/>
                <a:ea typeface="宋体" charset="0"/>
              </a:rPr>
              <a:t> time (in seconds) until next hydraulic event occurs or 0 if at the end of the simulation period.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b="1">
                <a:latin typeface="Arial" charset="0"/>
                <a:ea typeface="宋体" charset="0"/>
              </a:rPr>
              <a:t>Returns:</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Returns an error code.  </a:t>
            </a:r>
            <a:br>
              <a:rPr lang="en-US" altLang="zh-CN" sz="1600">
                <a:latin typeface="Arial" charset="0"/>
                <a:ea typeface="宋体" charset="0"/>
              </a:rPr>
            </a:br>
            <a:br>
              <a:rPr lang="en-US" altLang="zh-CN" sz="1600">
                <a:latin typeface="Arial" charset="0"/>
                <a:ea typeface="宋体" charset="0"/>
              </a:rPr>
            </a:br>
            <a:r>
              <a:rPr lang="en-US" altLang="zh-CN" sz="1600" b="1">
                <a:latin typeface="Arial" charset="0"/>
                <a:ea typeface="宋体" charset="0"/>
              </a:rPr>
              <a:t>Notes:</a:t>
            </a:r>
            <a:r>
              <a:rPr lang="en-US" altLang="zh-CN" sz="1600">
                <a:latin typeface="Arial" charset="0"/>
                <a:ea typeface="宋体" charset="0"/>
              </a:rPr>
              <a:t> </a:t>
            </a:r>
            <a:br>
              <a:rPr lang="en-US" altLang="zh-CN" sz="1600">
                <a:latin typeface="Arial" charset="0"/>
                <a:ea typeface="宋体" charset="0"/>
              </a:rPr>
            </a:br>
            <a:r>
              <a:rPr lang="en-US" altLang="zh-CN" sz="1600">
                <a:latin typeface="Arial" charset="0"/>
                <a:ea typeface="宋体" charset="0"/>
              </a:rPr>
              <a:t>This function is used in conjunction with </a:t>
            </a:r>
            <a:r>
              <a:rPr lang="en-US" altLang="zh-CN" sz="1600">
                <a:latin typeface="Arial" charset="0"/>
                <a:ea typeface="宋体" charset="0"/>
                <a:hlinkClick r:id="rId2" action="ppaction://hlinkfile"/>
              </a:rPr>
              <a:t>ENrunH</a:t>
            </a:r>
            <a:r>
              <a:rPr lang="en-US" altLang="zh-CN" sz="1600">
                <a:latin typeface="Arial" charset="0"/>
                <a:ea typeface="宋体" charset="0"/>
              </a:rPr>
              <a:t> to perform an extended period hydraulic analysis (see example below).  </a:t>
            </a:r>
            <a:br>
              <a:rPr lang="en-US" altLang="zh-CN" sz="1600">
                <a:latin typeface="Arial" charset="0"/>
                <a:ea typeface="宋体" charset="0"/>
              </a:rPr>
            </a:br>
            <a:r>
              <a:rPr lang="en-US" altLang="zh-CN" sz="1600">
                <a:latin typeface="Arial" charset="0"/>
                <a:ea typeface="宋体" charset="0"/>
              </a:rPr>
              <a:t> </a:t>
            </a:r>
            <a:br>
              <a:rPr lang="en-US" altLang="zh-CN" sz="1600">
                <a:latin typeface="Arial" charset="0"/>
                <a:ea typeface="宋体" charset="0"/>
              </a:rPr>
            </a:br>
            <a:r>
              <a:rPr lang="en-US" altLang="zh-CN" sz="1600">
                <a:solidFill>
                  <a:srgbClr val="FF0000"/>
                </a:solidFill>
                <a:latin typeface="Arial" charset="0"/>
                <a:ea typeface="宋体" charset="0"/>
              </a:rPr>
              <a:t>The value of </a:t>
            </a:r>
            <a:r>
              <a:rPr lang="en-US" altLang="zh-CN" sz="1600" i="1">
                <a:solidFill>
                  <a:srgbClr val="FF0000"/>
                </a:solidFill>
                <a:latin typeface="Arial" charset="0"/>
                <a:ea typeface="宋体" charset="0"/>
              </a:rPr>
              <a:t>tstep</a:t>
            </a:r>
            <a:r>
              <a:rPr lang="en-US" altLang="zh-CN" sz="1600">
                <a:solidFill>
                  <a:srgbClr val="FF0000"/>
                </a:solidFill>
                <a:latin typeface="Arial" charset="0"/>
                <a:ea typeface="宋体" charset="0"/>
              </a:rPr>
              <a:t> should be treated as a read-only variable. It is automatically computed as the smaller of:  </a:t>
            </a:r>
            <a:br>
              <a:rPr lang="en-US" altLang="zh-CN" sz="1600">
                <a:solidFill>
                  <a:srgbClr val="FF0000"/>
                </a:solidFill>
                <a:latin typeface="Arial" charset="0"/>
                <a:ea typeface="宋体" charset="0"/>
              </a:rPr>
            </a:br>
            <a:r>
              <a:rPr lang="en-US" altLang="zh-CN" sz="1600">
                <a:solidFill>
                  <a:srgbClr val="FF0000"/>
                </a:solidFill>
                <a:latin typeface="Arial" charset="0"/>
                <a:ea typeface="宋体" charset="0"/>
              </a:rPr>
              <a:t>·the time interval until the next hydraulic time step begins  </a:t>
            </a:r>
            <a:br>
              <a:rPr lang="en-US" altLang="zh-CN" sz="1600">
                <a:solidFill>
                  <a:srgbClr val="FF0000"/>
                </a:solidFill>
                <a:latin typeface="Arial" charset="0"/>
                <a:ea typeface="宋体" charset="0"/>
              </a:rPr>
            </a:br>
            <a:r>
              <a:rPr lang="en-US" altLang="zh-CN" sz="1600">
                <a:solidFill>
                  <a:srgbClr val="FF0000"/>
                </a:solidFill>
                <a:latin typeface="Arial" charset="0"/>
                <a:ea typeface="宋体" charset="0"/>
              </a:rPr>
              <a:t>·the time interval until the next reporting time step begins  </a:t>
            </a:r>
            <a:br>
              <a:rPr lang="en-US" altLang="zh-CN" sz="1600">
                <a:solidFill>
                  <a:srgbClr val="FF0000"/>
                </a:solidFill>
                <a:latin typeface="Arial" charset="0"/>
                <a:ea typeface="宋体" charset="0"/>
              </a:rPr>
            </a:br>
            <a:r>
              <a:rPr lang="en-US" altLang="zh-CN" sz="1600">
                <a:solidFill>
                  <a:srgbClr val="FF0000"/>
                </a:solidFill>
                <a:latin typeface="Arial" charset="0"/>
                <a:ea typeface="宋体" charset="0"/>
              </a:rPr>
              <a:t>·the time interval until the next change in demands occurs  </a:t>
            </a:r>
            <a:br>
              <a:rPr lang="en-US" altLang="zh-CN" sz="1600">
                <a:solidFill>
                  <a:srgbClr val="FF0000"/>
                </a:solidFill>
                <a:latin typeface="Arial" charset="0"/>
                <a:ea typeface="宋体" charset="0"/>
              </a:rPr>
            </a:br>
            <a:r>
              <a:rPr lang="en-US" altLang="zh-CN" sz="1600">
                <a:solidFill>
                  <a:srgbClr val="FF0000"/>
                </a:solidFill>
                <a:latin typeface="Arial" charset="0"/>
                <a:ea typeface="宋体" charset="0"/>
              </a:rPr>
              <a:t>·the time interval until a tank becomes full or empty  </a:t>
            </a:r>
            <a:br>
              <a:rPr lang="en-US" altLang="zh-CN" sz="1600">
                <a:solidFill>
                  <a:srgbClr val="FF0000"/>
                </a:solidFill>
                <a:latin typeface="Arial" charset="0"/>
                <a:ea typeface="宋体" charset="0"/>
              </a:rPr>
            </a:br>
            <a:r>
              <a:rPr lang="en-US" altLang="zh-CN" sz="1600">
                <a:solidFill>
                  <a:srgbClr val="FF0000"/>
                </a:solidFill>
                <a:latin typeface="Arial" charset="0"/>
                <a:ea typeface="宋体" charset="0"/>
              </a:rPr>
              <a:t>·the time interval until a control or rule fires  </a:t>
            </a:r>
            <a:br>
              <a:rPr lang="en-US" altLang="zh-CN" sz="1600">
                <a:latin typeface="Arial" charset="0"/>
                <a:ea typeface="宋体" charset="0"/>
              </a:rPr>
            </a:br>
            <a:endParaRPr lang="zh-CN" altLang="en-US" sz="1600">
              <a:latin typeface="Arial" charset="0"/>
              <a:ea typeface="宋体" charset="0"/>
            </a:endParaRPr>
          </a:p>
        </p:txBody>
      </p:sp>
    </p:spTree>
    <p:extLst>
      <p:ext uri="{BB962C8B-B14F-4D97-AF65-F5344CB8AC3E}">
        <p14:creationId xmlns:p14="http://schemas.microsoft.com/office/powerpoint/2010/main" val="1946816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kumimoji="0" lang="en-US" altLang="zh-CN" b="1">
                <a:latin typeface="Arial" charset="0"/>
                <a:ea typeface="宋体" charset="0"/>
              </a:rPr>
              <a:t>ENcloseH</a:t>
            </a:r>
            <a:endParaRPr kumimoji="0" lang="zh-CN" altLang="en-US" b="1">
              <a:latin typeface="Arial" charset="0"/>
              <a:ea typeface="宋体" charset="0"/>
            </a:endParaRPr>
          </a:p>
        </p:txBody>
      </p:sp>
      <p:sp>
        <p:nvSpPr>
          <p:cNvPr id="67586" name="Rectangle 3"/>
          <p:cNvSpPr>
            <a:spLocks noGrp="1" noChangeArrowheads="1"/>
          </p:cNvSpPr>
          <p:nvPr>
            <p:ph type="body" idx="1"/>
          </p:nvPr>
        </p:nvSpPr>
        <p:spPr/>
        <p:txBody>
          <a:bodyPr/>
          <a:lstStyle/>
          <a:p>
            <a:pPr>
              <a:lnSpc>
                <a:spcPct val="80000"/>
              </a:lnSpc>
            </a:pPr>
            <a:r>
              <a:rPr lang="en-US" altLang="zh-CN" sz="1800" b="1">
                <a:latin typeface="Arial" charset="0"/>
                <a:ea typeface="宋体" charset="0"/>
              </a:rPr>
              <a:t>ENcloseH </a:t>
            </a:r>
            <a:br>
              <a:rPr lang="en-US" altLang="zh-CN" sz="1800" b="1">
                <a:latin typeface="Arial" charset="0"/>
                <a:ea typeface="宋体" charset="0"/>
              </a:rPr>
            </a:br>
            <a:br>
              <a:rPr lang="en-US" altLang="zh-CN" sz="1800" b="1">
                <a:latin typeface="Arial" charset="0"/>
                <a:ea typeface="宋体" charset="0"/>
              </a:rPr>
            </a:br>
            <a:r>
              <a:rPr lang="en-US" altLang="zh-CN" sz="1800" b="1">
                <a:latin typeface="Arial" charset="0"/>
                <a:ea typeface="宋体" charset="0"/>
              </a:rPr>
              <a:t>Declaration:</a:t>
            </a:r>
            <a:r>
              <a:rPr lang="en-US" altLang="zh-CN" sz="1800">
                <a:latin typeface="Arial" charset="0"/>
                <a:ea typeface="宋体" charset="0"/>
              </a:rPr>
              <a:t> </a:t>
            </a:r>
            <a:br>
              <a:rPr lang="en-US" altLang="zh-CN" sz="1800">
                <a:latin typeface="Arial" charset="0"/>
                <a:ea typeface="宋体" charset="0"/>
              </a:rPr>
            </a:br>
            <a:r>
              <a:rPr lang="en-US" altLang="zh-CN" sz="1800">
                <a:latin typeface="Arial" charset="0"/>
                <a:ea typeface="宋体" charset="0"/>
              </a:rPr>
              <a:t> </a:t>
            </a:r>
            <a:br>
              <a:rPr lang="en-US" altLang="zh-CN" sz="1800">
                <a:latin typeface="Arial" charset="0"/>
                <a:ea typeface="宋体" charset="0"/>
              </a:rPr>
            </a:br>
            <a:r>
              <a:rPr lang="en-US" altLang="zh-CN" sz="1800">
                <a:latin typeface="Arial" charset="0"/>
                <a:ea typeface="宋体" charset="0"/>
              </a:rPr>
              <a:t>int ENcloseH( void ) </a:t>
            </a:r>
            <a:br>
              <a:rPr lang="en-US" altLang="zh-CN" sz="1800">
                <a:latin typeface="Arial" charset="0"/>
                <a:ea typeface="宋体" charset="0"/>
              </a:rPr>
            </a:br>
            <a:r>
              <a:rPr lang="en-US" altLang="zh-CN" sz="1800">
                <a:latin typeface="Arial" charset="0"/>
                <a:ea typeface="宋体" charset="0"/>
              </a:rPr>
              <a:t> </a:t>
            </a:r>
            <a:br>
              <a:rPr lang="en-US" altLang="zh-CN" sz="1800">
                <a:latin typeface="Arial" charset="0"/>
                <a:ea typeface="宋体" charset="0"/>
              </a:rPr>
            </a:br>
            <a:r>
              <a:rPr lang="en-US" altLang="zh-CN" sz="1800" b="1">
                <a:latin typeface="Arial" charset="0"/>
                <a:ea typeface="宋体" charset="0"/>
              </a:rPr>
              <a:t>Description:</a:t>
            </a:r>
            <a:r>
              <a:rPr lang="en-US" altLang="zh-CN" sz="1800">
                <a:latin typeface="Arial" charset="0"/>
                <a:ea typeface="宋体" charset="0"/>
              </a:rPr>
              <a:t> </a:t>
            </a:r>
            <a:br>
              <a:rPr lang="en-US" altLang="zh-CN" sz="1800">
                <a:latin typeface="Arial" charset="0"/>
                <a:ea typeface="宋体" charset="0"/>
              </a:rPr>
            </a:br>
            <a:br>
              <a:rPr lang="en-US" altLang="zh-CN" sz="1800">
                <a:latin typeface="Arial" charset="0"/>
                <a:ea typeface="宋体" charset="0"/>
              </a:rPr>
            </a:br>
            <a:r>
              <a:rPr lang="en-US" altLang="zh-CN" sz="1800">
                <a:latin typeface="Arial" charset="0"/>
                <a:ea typeface="宋体" charset="0"/>
              </a:rPr>
              <a:t>Closes the hydraulic analysis system, freeing all allocated memory.  </a:t>
            </a:r>
            <a:br>
              <a:rPr lang="en-US" altLang="zh-CN" sz="1800">
                <a:latin typeface="Arial" charset="0"/>
                <a:ea typeface="宋体" charset="0"/>
              </a:rPr>
            </a:br>
            <a:br>
              <a:rPr lang="en-US" altLang="zh-CN" sz="1800">
                <a:latin typeface="Arial" charset="0"/>
                <a:ea typeface="宋体" charset="0"/>
              </a:rPr>
            </a:br>
            <a:r>
              <a:rPr lang="en-US" altLang="zh-CN" sz="1800" b="1">
                <a:latin typeface="Arial" charset="0"/>
                <a:ea typeface="宋体" charset="0"/>
              </a:rPr>
              <a:t>Returns:</a:t>
            </a:r>
            <a:r>
              <a:rPr lang="en-US" altLang="zh-CN" sz="1800">
                <a:latin typeface="Arial" charset="0"/>
                <a:ea typeface="宋体" charset="0"/>
              </a:rPr>
              <a:t> </a:t>
            </a:r>
            <a:br>
              <a:rPr lang="en-US" altLang="zh-CN" sz="1800">
                <a:latin typeface="Arial" charset="0"/>
                <a:ea typeface="宋体" charset="0"/>
              </a:rPr>
            </a:br>
            <a:br>
              <a:rPr lang="en-US" altLang="zh-CN" sz="1800">
                <a:latin typeface="Arial" charset="0"/>
                <a:ea typeface="宋体" charset="0"/>
              </a:rPr>
            </a:br>
            <a:r>
              <a:rPr lang="en-US" altLang="zh-CN" sz="1800">
                <a:latin typeface="Arial" charset="0"/>
                <a:ea typeface="宋体" charset="0"/>
              </a:rPr>
              <a:t>Returns an error code.  </a:t>
            </a:r>
            <a:br>
              <a:rPr lang="en-US" altLang="zh-CN" sz="1800">
                <a:latin typeface="Arial" charset="0"/>
                <a:ea typeface="宋体" charset="0"/>
              </a:rPr>
            </a:br>
            <a:br>
              <a:rPr lang="en-US" altLang="zh-CN" sz="1800">
                <a:latin typeface="Arial" charset="0"/>
                <a:ea typeface="宋体" charset="0"/>
              </a:rPr>
            </a:br>
            <a:r>
              <a:rPr lang="en-US" altLang="zh-CN" sz="1800" b="1">
                <a:latin typeface="Arial" charset="0"/>
                <a:ea typeface="宋体" charset="0"/>
              </a:rPr>
              <a:t>Notes:</a:t>
            </a:r>
            <a:r>
              <a:rPr lang="en-US" altLang="zh-CN" sz="1800">
                <a:latin typeface="Arial" charset="0"/>
                <a:ea typeface="宋体" charset="0"/>
              </a:rPr>
              <a:t> </a:t>
            </a:r>
            <a:br>
              <a:rPr lang="en-US" altLang="zh-CN" sz="1800">
                <a:latin typeface="Arial" charset="0"/>
                <a:ea typeface="宋体" charset="0"/>
              </a:rPr>
            </a:br>
            <a:br>
              <a:rPr lang="en-US" altLang="zh-CN" sz="1800">
                <a:latin typeface="Arial" charset="0"/>
                <a:ea typeface="宋体" charset="0"/>
              </a:rPr>
            </a:br>
            <a:r>
              <a:rPr lang="en-US" altLang="zh-CN" sz="1800">
                <a:latin typeface="Arial" charset="0"/>
                <a:ea typeface="宋体" charset="0"/>
              </a:rPr>
              <a:t>Call ENcloseH after all hydraulics analyses have been made using ENinitH - ENrunH - ENnextH. Do not call this function if ENsolveH is being used.  </a:t>
            </a:r>
            <a:endParaRPr lang="zh-CN" altLang="en-US" sz="1800">
              <a:latin typeface="Arial" charset="0"/>
              <a:ea typeface="宋体" charset="0"/>
            </a:endParaRPr>
          </a:p>
        </p:txBody>
      </p:sp>
    </p:spTree>
    <p:extLst>
      <p:ext uri="{BB962C8B-B14F-4D97-AF65-F5344CB8AC3E}">
        <p14:creationId xmlns:p14="http://schemas.microsoft.com/office/powerpoint/2010/main" val="415980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73" name="Group 49"/>
          <p:cNvGraphicFramePr>
            <a:graphicFrameLocks noGrp="1"/>
          </p:cNvGraphicFramePr>
          <p:nvPr>
            <p:ph idx="1"/>
          </p:nvPr>
        </p:nvGraphicFramePr>
        <p:xfrm>
          <a:off x="1981200" y="1600200"/>
          <a:ext cx="8229600" cy="4525964"/>
        </p:xfrm>
        <a:graphic>
          <a:graphicData uri="http://schemas.openxmlformats.org/drawingml/2006/table">
            <a:tbl>
              <a:tblPr/>
              <a:tblGrid>
                <a:gridCol w="4572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rowSpan="7">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Running a water quality analysis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hlink"/>
                          </a:solidFill>
                          <a:effectLst/>
                          <a:latin typeface="Arial" charset="0"/>
                          <a:ea typeface="宋体" charset="0"/>
                          <a:cs typeface="宋体" charset="0"/>
                        </a:rPr>
                        <a:t>ENsolveQ</a:t>
                      </a:r>
                      <a:r>
                        <a:rPr kumimoji="0" lang="en-US" altLang="zh-CN" sz="2800" b="0" i="0" u="none" strike="noStrike" cap="none" normalizeH="0" baseline="0">
                          <a:ln>
                            <a:noFill/>
                          </a:ln>
                          <a:solidFill>
                            <a:schemeClr val="tx1"/>
                          </a:solidFill>
                          <a:effectLst/>
                          <a:latin typeface="Arial" charset="0"/>
                          <a:ea typeface="宋体" charset="0"/>
                          <a:cs typeface="宋体" charset="0"/>
                        </a:rPr>
                        <a: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ENopenQ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ENinitQ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ENrunQ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CC"/>
                          </a:solidFill>
                          <a:effectLst/>
                          <a:latin typeface="Arial" charset="0"/>
                          <a:ea typeface="宋体" charset="0"/>
                          <a:cs typeface="宋体" charset="0"/>
                        </a:rPr>
                        <a:t>ENnextQ </a:t>
                      </a:r>
                      <a:endParaRPr kumimoji="0" lang="zh-CN" altLang="en-US" sz="2800" b="0" i="0" u="none" strike="noStrike" cap="none" normalizeH="0" baseline="0">
                        <a:ln>
                          <a:noFill/>
                        </a:ln>
                        <a:solidFill>
                          <a:srgbClr val="0000CC"/>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ENstepQ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ENcloseQ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905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normAutofit fontScale="90000"/>
          </a:bodyPr>
          <a:lstStyle/>
          <a:p>
            <a:r>
              <a:rPr lang="en-US" altLang="zh-CN" sz="4000" b="1">
                <a:latin typeface="Arial" charset="0"/>
                <a:ea typeface="宋体" charset="0"/>
              </a:rPr>
              <a:t>ENsolveQ </a:t>
            </a:r>
            <a:br>
              <a:rPr lang="en-US" altLang="zh-CN" sz="4000" b="1">
                <a:latin typeface="Arial" charset="0"/>
                <a:ea typeface="宋体" charset="0"/>
              </a:rPr>
            </a:br>
            <a:endParaRPr lang="zh-CN" altLang="en-US" sz="4000" b="1">
              <a:latin typeface="Arial" charset="0"/>
              <a:ea typeface="宋体" charset="0"/>
            </a:endParaRPr>
          </a:p>
        </p:txBody>
      </p:sp>
      <p:sp>
        <p:nvSpPr>
          <p:cNvPr id="69634" name="Rectangle 3"/>
          <p:cNvSpPr>
            <a:spLocks noGrp="1" noChangeArrowheads="1"/>
          </p:cNvSpPr>
          <p:nvPr>
            <p:ph type="body" idx="1"/>
          </p:nvPr>
        </p:nvSpPr>
        <p:spPr>
          <a:xfrm>
            <a:off x="541537" y="1143001"/>
            <a:ext cx="10360241" cy="4525963"/>
          </a:xfrm>
        </p:spPr>
        <p:txBody>
          <a:bodyPr>
            <a:normAutofit lnSpcReduction="10000"/>
          </a:bodyPr>
          <a:lstStyle/>
          <a:p>
            <a:pPr>
              <a:lnSpc>
                <a:spcPct val="80000"/>
              </a:lnSpc>
              <a:buFontTx/>
              <a:buNone/>
            </a:pPr>
            <a:r>
              <a:rPr lang="en-US" altLang="zh-CN" sz="1600" b="1" dirty="0">
                <a:latin typeface="Arial" charset="0"/>
                <a:ea typeface="宋体" charset="0"/>
              </a:rPr>
              <a:t>	Declaration:</a:t>
            </a:r>
            <a:r>
              <a:rPr lang="en-US" altLang="zh-CN" sz="1600" dirty="0">
                <a:latin typeface="Arial" charset="0"/>
                <a:ea typeface="宋体" charset="0"/>
              </a:rPr>
              <a:t> </a:t>
            </a:r>
            <a:br>
              <a:rPr lang="en-US" altLang="zh-CN" sz="1600" dirty="0">
                <a:latin typeface="Arial" charset="0"/>
                <a:ea typeface="宋体" charset="0"/>
              </a:rPr>
            </a:br>
            <a:r>
              <a:rPr lang="en-US" altLang="zh-CN" sz="1600" dirty="0">
                <a:latin typeface="Arial" charset="0"/>
                <a:ea typeface="宋体" charset="0"/>
              </a:rPr>
              <a:t>int </a:t>
            </a:r>
            <a:r>
              <a:rPr lang="en-US" altLang="zh-CN" sz="1600" dirty="0" err="1">
                <a:latin typeface="Arial" charset="0"/>
                <a:ea typeface="宋体" charset="0"/>
              </a:rPr>
              <a:t>ENsolveQ</a:t>
            </a:r>
            <a:r>
              <a:rPr lang="en-US" altLang="zh-CN" sz="1600" dirty="0">
                <a:latin typeface="Arial" charset="0"/>
                <a:ea typeface="宋体" charset="0"/>
              </a:rPr>
              <a:t>( void ) </a:t>
            </a:r>
            <a:br>
              <a:rPr lang="en-US" altLang="zh-CN" sz="1600" dirty="0">
                <a:latin typeface="Arial" charset="0"/>
                <a:ea typeface="宋体" charset="0"/>
              </a:rPr>
            </a:br>
            <a:r>
              <a:rPr lang="en-US" altLang="zh-CN" sz="1600" dirty="0">
                <a:latin typeface="Arial" charset="0"/>
                <a:ea typeface="宋体" charset="0"/>
              </a:rPr>
              <a:t> </a:t>
            </a:r>
            <a:br>
              <a:rPr lang="en-US" altLang="zh-CN" sz="1600" dirty="0">
                <a:latin typeface="Arial" charset="0"/>
                <a:ea typeface="宋体" charset="0"/>
              </a:rPr>
            </a:br>
            <a:r>
              <a:rPr lang="en-US" altLang="zh-CN" sz="1600" b="1" dirty="0">
                <a:latin typeface="Arial" charset="0"/>
                <a:ea typeface="宋体" charset="0"/>
              </a:rPr>
              <a:t>Description:</a:t>
            </a:r>
            <a:r>
              <a:rPr lang="en-US" altLang="zh-CN" sz="1600" dirty="0">
                <a:latin typeface="Arial" charset="0"/>
                <a:ea typeface="宋体" charset="0"/>
              </a:rPr>
              <a:t> </a:t>
            </a:r>
            <a:br>
              <a:rPr lang="en-US" altLang="zh-CN" sz="1600" dirty="0">
                <a:latin typeface="Arial" charset="0"/>
                <a:ea typeface="宋体" charset="0"/>
              </a:rPr>
            </a:br>
            <a:r>
              <a:rPr lang="en-US" altLang="zh-CN" sz="1600" dirty="0">
                <a:latin typeface="Arial" charset="0"/>
                <a:ea typeface="宋体" charset="0"/>
              </a:rPr>
              <a:t>Runs a complete water quality simulation with results at uniform reporting intervals written to EPANET's binary Output file.</a:t>
            </a:r>
            <a:r>
              <a:rPr lang="en-US" altLang="zh-CN" sz="1600" i="1" dirty="0">
                <a:latin typeface="Arial" charset="0"/>
                <a:ea typeface="宋体" charset="0"/>
              </a:rPr>
              <a:t> </a:t>
            </a:r>
            <a:r>
              <a:rPr lang="en-US" altLang="zh-CN" sz="1600" dirty="0">
                <a:latin typeface="Arial" charset="0"/>
                <a:ea typeface="宋体" charset="0"/>
              </a:rPr>
              <a:t> </a:t>
            </a:r>
            <a:br>
              <a:rPr lang="en-US" altLang="zh-CN" sz="1600" dirty="0">
                <a:latin typeface="Arial" charset="0"/>
                <a:ea typeface="宋体" charset="0"/>
              </a:rPr>
            </a:br>
            <a:br>
              <a:rPr lang="en-US" altLang="zh-CN" sz="1600" dirty="0">
                <a:latin typeface="Arial" charset="0"/>
                <a:ea typeface="宋体" charset="0"/>
              </a:rPr>
            </a:br>
            <a:r>
              <a:rPr lang="en-US" altLang="zh-CN" sz="1600" b="1" dirty="0">
                <a:latin typeface="Arial" charset="0"/>
                <a:ea typeface="宋体" charset="0"/>
              </a:rPr>
              <a:t>Returns:</a:t>
            </a:r>
            <a:r>
              <a:rPr lang="en-US" altLang="zh-CN" sz="1600" dirty="0">
                <a:latin typeface="Arial" charset="0"/>
                <a:ea typeface="宋体" charset="0"/>
              </a:rPr>
              <a:t> </a:t>
            </a:r>
            <a:br>
              <a:rPr lang="en-US" altLang="zh-CN" sz="1600" dirty="0">
                <a:latin typeface="Arial" charset="0"/>
                <a:ea typeface="宋体" charset="0"/>
              </a:rPr>
            </a:br>
            <a:r>
              <a:rPr lang="en-US" altLang="zh-CN" sz="1600" dirty="0">
                <a:latin typeface="Arial" charset="0"/>
                <a:ea typeface="宋体" charset="0"/>
              </a:rPr>
              <a:t>Returns an error code.  </a:t>
            </a:r>
            <a:br>
              <a:rPr lang="en-US" altLang="zh-CN" sz="1600" dirty="0">
                <a:latin typeface="Arial" charset="0"/>
                <a:ea typeface="宋体" charset="0"/>
              </a:rPr>
            </a:br>
            <a:br>
              <a:rPr lang="en-US" altLang="zh-CN" sz="1600" dirty="0">
                <a:latin typeface="Arial" charset="0"/>
                <a:ea typeface="宋体" charset="0"/>
              </a:rPr>
            </a:br>
            <a:r>
              <a:rPr lang="en-US" altLang="zh-CN" sz="1600" b="1" dirty="0">
                <a:latin typeface="Arial" charset="0"/>
                <a:ea typeface="宋体" charset="0"/>
              </a:rPr>
              <a:t>Notes:</a:t>
            </a:r>
            <a:br>
              <a:rPr lang="en-US" altLang="zh-CN" sz="1600" dirty="0">
                <a:latin typeface="Arial" charset="0"/>
                <a:ea typeface="宋体" charset="0"/>
              </a:rPr>
            </a:br>
            <a:r>
              <a:rPr lang="en-US" altLang="zh-CN" sz="1600" dirty="0">
                <a:latin typeface="Arial" charset="0"/>
                <a:ea typeface="宋体" charset="0"/>
              </a:rPr>
              <a:t>A </a:t>
            </a:r>
            <a:r>
              <a:rPr lang="en-US" altLang="zh-CN" sz="1600" dirty="0">
                <a:solidFill>
                  <a:srgbClr val="FF0000"/>
                </a:solidFill>
                <a:latin typeface="Arial" charset="0"/>
                <a:ea typeface="宋体" charset="0"/>
              </a:rPr>
              <a:t>hydraulic analysis</a:t>
            </a:r>
            <a:r>
              <a:rPr lang="en-US" altLang="zh-CN" sz="1600" dirty="0">
                <a:latin typeface="Arial" charset="0"/>
                <a:ea typeface="宋体" charset="0"/>
              </a:rPr>
              <a:t> must have been run and saved to the binary hydraulics file before calling </a:t>
            </a:r>
            <a:r>
              <a:rPr lang="en-US" altLang="zh-CN" sz="1600" dirty="0" err="1">
                <a:latin typeface="Arial" charset="0"/>
                <a:ea typeface="宋体" charset="0"/>
              </a:rPr>
              <a:t>ENsolveQ</a:t>
            </a:r>
            <a:r>
              <a:rPr lang="en-US" altLang="zh-CN" sz="1600" dirty="0">
                <a:latin typeface="Arial" charset="0"/>
                <a:ea typeface="宋体" charset="0"/>
              </a:rPr>
              <a:t>. It can be followed by a call to </a:t>
            </a:r>
            <a:r>
              <a:rPr lang="en-US" altLang="zh-CN" sz="1600" dirty="0" err="1">
                <a:latin typeface="Arial" charset="0"/>
                <a:ea typeface="宋体" charset="0"/>
                <a:hlinkClick r:id="rId2" action="ppaction://hlinkfile"/>
              </a:rPr>
              <a:t>ENreport</a:t>
            </a:r>
            <a:r>
              <a:rPr lang="en-US" altLang="zh-CN" sz="1600" dirty="0">
                <a:latin typeface="Arial" charset="0"/>
                <a:ea typeface="宋体" charset="0"/>
              </a:rPr>
              <a:t> to write a report on hydraulic and water quality results to the report file. </a:t>
            </a:r>
            <a:r>
              <a:rPr lang="en-US" altLang="zh-CN" sz="1600" dirty="0">
                <a:solidFill>
                  <a:srgbClr val="FF0000"/>
                </a:solidFill>
                <a:latin typeface="Arial" charset="0"/>
                <a:ea typeface="宋体" charset="0"/>
              </a:rPr>
              <a:t>Do not use </a:t>
            </a:r>
            <a:r>
              <a:rPr lang="en-US" altLang="zh-CN" sz="1600" dirty="0" err="1">
                <a:solidFill>
                  <a:srgbClr val="FF0000"/>
                </a:solidFill>
                <a:latin typeface="Arial" charset="0"/>
                <a:ea typeface="宋体" charset="0"/>
              </a:rPr>
              <a:t>ENopenQ</a:t>
            </a:r>
            <a:r>
              <a:rPr lang="en-US" altLang="zh-CN" sz="1600" dirty="0">
                <a:solidFill>
                  <a:srgbClr val="FF0000"/>
                </a:solidFill>
                <a:latin typeface="Arial" charset="0"/>
                <a:ea typeface="宋体" charset="0"/>
              </a:rPr>
              <a:t>, </a:t>
            </a:r>
            <a:r>
              <a:rPr lang="en-US" altLang="zh-CN" sz="1600" dirty="0" err="1">
                <a:solidFill>
                  <a:srgbClr val="FF0000"/>
                </a:solidFill>
                <a:latin typeface="Arial" charset="0"/>
                <a:ea typeface="宋体" charset="0"/>
              </a:rPr>
              <a:t>ENinitQ</a:t>
            </a:r>
            <a:r>
              <a:rPr lang="en-US" altLang="zh-CN" sz="1600" dirty="0">
                <a:solidFill>
                  <a:srgbClr val="FF0000"/>
                </a:solidFill>
                <a:latin typeface="Arial" charset="0"/>
                <a:ea typeface="宋体" charset="0"/>
              </a:rPr>
              <a:t>, </a:t>
            </a:r>
            <a:r>
              <a:rPr lang="en-US" altLang="zh-CN" sz="1600" dirty="0" err="1">
                <a:solidFill>
                  <a:srgbClr val="FF0000"/>
                </a:solidFill>
                <a:latin typeface="Arial" charset="0"/>
                <a:ea typeface="宋体" charset="0"/>
              </a:rPr>
              <a:t>ENrunQ</a:t>
            </a:r>
            <a:r>
              <a:rPr lang="en-US" altLang="zh-CN" sz="1600" dirty="0">
                <a:solidFill>
                  <a:srgbClr val="FF0000"/>
                </a:solidFill>
                <a:latin typeface="Arial" charset="0"/>
                <a:ea typeface="宋体" charset="0"/>
              </a:rPr>
              <a:t>, </a:t>
            </a:r>
            <a:r>
              <a:rPr lang="en-US" altLang="zh-CN" sz="1600" dirty="0" err="1">
                <a:solidFill>
                  <a:srgbClr val="FF0000"/>
                </a:solidFill>
                <a:latin typeface="Arial" charset="0"/>
                <a:ea typeface="宋体" charset="0"/>
              </a:rPr>
              <a:t>ENnextQ</a:t>
            </a:r>
            <a:r>
              <a:rPr lang="en-US" altLang="zh-CN" sz="1600" dirty="0">
                <a:solidFill>
                  <a:srgbClr val="FF0000"/>
                </a:solidFill>
                <a:latin typeface="Arial" charset="0"/>
                <a:ea typeface="宋体" charset="0"/>
              </a:rPr>
              <a:t>, and </a:t>
            </a:r>
            <a:r>
              <a:rPr lang="en-US" altLang="zh-CN" sz="1600" dirty="0" err="1">
                <a:solidFill>
                  <a:srgbClr val="FF0000"/>
                </a:solidFill>
                <a:latin typeface="Arial" charset="0"/>
                <a:ea typeface="宋体" charset="0"/>
              </a:rPr>
              <a:t>ENcloseQ</a:t>
            </a:r>
            <a:r>
              <a:rPr lang="en-US" altLang="zh-CN" sz="1600" dirty="0">
                <a:solidFill>
                  <a:srgbClr val="FF0000"/>
                </a:solidFill>
                <a:latin typeface="Arial" charset="0"/>
                <a:ea typeface="宋体" charset="0"/>
              </a:rPr>
              <a:t> in conjunction with </a:t>
            </a:r>
            <a:r>
              <a:rPr lang="en-US" altLang="zh-CN" sz="1600" dirty="0" err="1">
                <a:solidFill>
                  <a:srgbClr val="FF0000"/>
                </a:solidFill>
                <a:latin typeface="Arial" charset="0"/>
                <a:ea typeface="宋体" charset="0"/>
              </a:rPr>
              <a:t>ENsolveQ</a:t>
            </a:r>
            <a:r>
              <a:rPr lang="en-US" altLang="zh-CN" sz="1600" dirty="0">
                <a:latin typeface="Arial" charset="0"/>
                <a:ea typeface="宋体" charset="0"/>
              </a:rPr>
              <a:t>.  </a:t>
            </a:r>
            <a:br>
              <a:rPr lang="en-US" altLang="zh-CN" sz="1600" dirty="0">
                <a:latin typeface="Arial" charset="0"/>
                <a:ea typeface="宋体" charset="0"/>
              </a:rPr>
            </a:br>
            <a:r>
              <a:rPr lang="en-US" altLang="zh-CN" sz="1600" dirty="0">
                <a:latin typeface="Arial" charset="0"/>
                <a:ea typeface="宋体" charset="0"/>
              </a:rPr>
              <a:t> </a:t>
            </a:r>
            <a:br>
              <a:rPr lang="en-US" altLang="zh-CN" sz="1600" dirty="0">
                <a:latin typeface="Arial" charset="0"/>
                <a:ea typeface="宋体" charset="0"/>
              </a:rPr>
            </a:br>
            <a:r>
              <a:rPr lang="en-US" altLang="zh-CN" sz="1600" b="1" dirty="0">
                <a:latin typeface="Arial" charset="0"/>
                <a:ea typeface="宋体" charset="0"/>
              </a:rPr>
              <a:t>Example:</a:t>
            </a:r>
            <a:r>
              <a:rPr lang="en-US" altLang="zh-CN" sz="1600" dirty="0">
                <a:latin typeface="Arial" charset="0"/>
                <a:ea typeface="宋体" charset="0"/>
              </a:rPr>
              <a:t> </a:t>
            </a:r>
            <a:br>
              <a:rPr lang="en-US" altLang="zh-CN" sz="1600" dirty="0">
                <a:latin typeface="Arial" charset="0"/>
                <a:ea typeface="宋体" charset="0"/>
              </a:rPr>
            </a:br>
            <a:r>
              <a:rPr lang="en-US" altLang="zh-CN" sz="1600" dirty="0">
                <a:latin typeface="Arial" charset="0"/>
                <a:ea typeface="宋体" charset="0"/>
              </a:rPr>
              <a:t> </a:t>
            </a:r>
            <a:br>
              <a:rPr lang="en-US" altLang="zh-CN" sz="1600" dirty="0">
                <a:latin typeface="Arial" charset="0"/>
                <a:ea typeface="宋体" charset="0"/>
              </a:rPr>
            </a:br>
            <a:r>
              <a:rPr lang="en-US" altLang="zh-CN" sz="1600" dirty="0" err="1">
                <a:latin typeface="Arial" charset="0"/>
                <a:ea typeface="宋体" charset="0"/>
              </a:rPr>
              <a:t>ENopen</a:t>
            </a:r>
            <a:r>
              <a:rPr lang="en-US" altLang="zh-CN" sz="1600" dirty="0">
                <a:latin typeface="Arial" charset="0"/>
                <a:ea typeface="宋体" charset="0"/>
              </a:rPr>
              <a:t>("net1.inp", "net1.rpt", "");  </a:t>
            </a:r>
            <a:br>
              <a:rPr lang="en-US" altLang="zh-CN" sz="1600" dirty="0">
                <a:latin typeface="Arial" charset="0"/>
                <a:ea typeface="宋体" charset="0"/>
              </a:rPr>
            </a:br>
            <a:r>
              <a:rPr lang="en-US" altLang="zh-CN" sz="1600" dirty="0" err="1">
                <a:latin typeface="Arial" charset="0"/>
                <a:ea typeface="宋体" charset="0"/>
              </a:rPr>
              <a:t>ENsolveH</a:t>
            </a:r>
            <a:r>
              <a:rPr lang="en-US" altLang="zh-CN" sz="1600" dirty="0">
                <a:latin typeface="Arial" charset="0"/>
                <a:ea typeface="宋体" charset="0"/>
              </a:rPr>
              <a:t>();  </a:t>
            </a:r>
            <a:br>
              <a:rPr lang="en-US" altLang="zh-CN" sz="1600" dirty="0">
                <a:latin typeface="Arial" charset="0"/>
                <a:ea typeface="宋体" charset="0"/>
              </a:rPr>
            </a:br>
            <a:r>
              <a:rPr lang="en-US" altLang="zh-CN" sz="1600" dirty="0" err="1">
                <a:latin typeface="Arial" charset="0"/>
                <a:ea typeface="宋体" charset="0"/>
              </a:rPr>
              <a:t>ENsolveQ</a:t>
            </a:r>
            <a:r>
              <a:rPr lang="en-US" altLang="zh-CN" sz="1600" dirty="0">
                <a:latin typeface="Arial" charset="0"/>
                <a:ea typeface="宋体" charset="0"/>
              </a:rPr>
              <a:t>();  </a:t>
            </a:r>
            <a:br>
              <a:rPr lang="en-US" altLang="zh-CN" sz="1600" dirty="0">
                <a:latin typeface="Arial" charset="0"/>
                <a:ea typeface="宋体" charset="0"/>
              </a:rPr>
            </a:br>
            <a:r>
              <a:rPr lang="en-US" altLang="zh-CN" sz="1600" dirty="0" err="1">
                <a:latin typeface="Arial" charset="0"/>
                <a:ea typeface="宋体" charset="0"/>
              </a:rPr>
              <a:t>ENreport</a:t>
            </a:r>
            <a:r>
              <a:rPr lang="en-US" altLang="zh-CN" sz="1600" dirty="0">
                <a:latin typeface="Arial" charset="0"/>
                <a:ea typeface="宋体" charset="0"/>
              </a:rPr>
              <a:t>();  </a:t>
            </a:r>
            <a:br>
              <a:rPr lang="en-US" altLang="zh-CN" sz="1600" dirty="0">
                <a:latin typeface="Arial" charset="0"/>
                <a:ea typeface="宋体" charset="0"/>
              </a:rPr>
            </a:br>
            <a:r>
              <a:rPr lang="en-US" altLang="zh-CN" sz="1600" dirty="0" err="1">
                <a:latin typeface="Arial" charset="0"/>
                <a:ea typeface="宋体" charset="0"/>
              </a:rPr>
              <a:t>ENclose</a:t>
            </a:r>
            <a:r>
              <a:rPr lang="en-US" altLang="zh-CN" sz="1600" dirty="0">
                <a:latin typeface="Arial" charset="0"/>
                <a:ea typeface="宋体" charset="0"/>
              </a:rPr>
              <a:t>();     </a:t>
            </a:r>
            <a:br>
              <a:rPr lang="en-US" altLang="zh-CN" sz="1600" dirty="0">
                <a:latin typeface="Arial" charset="0"/>
                <a:ea typeface="宋体" charset="0"/>
              </a:rPr>
            </a:br>
            <a:r>
              <a:rPr lang="en-US" altLang="zh-CN" sz="1600" dirty="0">
                <a:latin typeface="Arial" charset="0"/>
                <a:ea typeface="宋体" charset="0"/>
              </a:rPr>
              <a:t> </a:t>
            </a:r>
            <a:br>
              <a:rPr lang="en-US" altLang="zh-CN" sz="1600" dirty="0">
                <a:latin typeface="Arial" charset="0"/>
                <a:ea typeface="宋体" charset="0"/>
              </a:rPr>
            </a:br>
            <a:endParaRPr lang="zh-CN" altLang="en-US" sz="1600" dirty="0">
              <a:latin typeface="Arial" charset="0"/>
              <a:ea typeface="宋体" charset="0"/>
            </a:endParaRPr>
          </a:p>
        </p:txBody>
      </p:sp>
    </p:spTree>
    <p:extLst>
      <p:ext uri="{BB962C8B-B14F-4D97-AF65-F5344CB8AC3E}">
        <p14:creationId xmlns:p14="http://schemas.microsoft.com/office/powerpoint/2010/main" val="412557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kumimoji="0" lang="en-US" altLang="zh-CN">
                <a:latin typeface="Arial" charset="0"/>
                <a:ea typeface="宋体" charset="0"/>
              </a:rPr>
              <a:t>ENnextQ vs. ENstepQ </a:t>
            </a:r>
            <a:endParaRPr kumimoji="0" lang="zh-CN" altLang="en-US">
              <a:latin typeface="Arial" charset="0"/>
              <a:ea typeface="宋体" charset="0"/>
            </a:endParaRPr>
          </a:p>
        </p:txBody>
      </p:sp>
      <p:sp>
        <p:nvSpPr>
          <p:cNvPr id="70658" name="Rectangle 3"/>
          <p:cNvSpPr>
            <a:spLocks noGrp="1" noChangeArrowheads="1"/>
          </p:cNvSpPr>
          <p:nvPr>
            <p:ph type="body" idx="1"/>
          </p:nvPr>
        </p:nvSpPr>
        <p:spPr/>
        <p:txBody>
          <a:bodyPr/>
          <a:lstStyle/>
          <a:p>
            <a:r>
              <a:rPr lang="en-US" altLang="zh-CN" sz="2800" dirty="0" err="1">
                <a:latin typeface="Arial" charset="0"/>
                <a:ea typeface="宋体" charset="0"/>
              </a:rPr>
              <a:t>ENnextQ</a:t>
            </a:r>
            <a:r>
              <a:rPr lang="en-US" altLang="zh-CN" sz="2800" dirty="0">
                <a:latin typeface="Arial" charset="0"/>
                <a:ea typeface="宋体" charset="0"/>
              </a:rPr>
              <a:t> is used in a do-while loop with </a:t>
            </a:r>
            <a:r>
              <a:rPr lang="en-US" altLang="zh-CN" sz="2800" dirty="0" err="1">
                <a:latin typeface="Arial" charset="0"/>
                <a:ea typeface="宋体" charset="0"/>
                <a:hlinkClick r:id="rId2" action="ppaction://hlinkfile"/>
              </a:rPr>
              <a:t>ENrunQ</a:t>
            </a:r>
            <a:r>
              <a:rPr lang="en-US" altLang="zh-CN" sz="2800" dirty="0">
                <a:latin typeface="Arial" charset="0"/>
                <a:ea typeface="宋体" charset="0"/>
              </a:rPr>
              <a:t> to perform an extended period water quality analysis. It allows you to access water quality results at each hydraulic period of the simulation. The water quality routing and reactions are carried out internally at a much smaller time step. Use </a:t>
            </a:r>
            <a:r>
              <a:rPr lang="en-US" altLang="zh-CN" sz="2800" dirty="0" err="1">
                <a:latin typeface="Arial" charset="0"/>
                <a:ea typeface="宋体" charset="0"/>
                <a:hlinkClick r:id="rId3" action="ppaction://hlinkfile"/>
              </a:rPr>
              <a:t>ENstepQ</a:t>
            </a:r>
            <a:r>
              <a:rPr lang="en-US" altLang="zh-CN" sz="2800" dirty="0">
                <a:latin typeface="Arial" charset="0"/>
                <a:ea typeface="宋体" charset="0"/>
              </a:rPr>
              <a:t> instead of </a:t>
            </a:r>
            <a:r>
              <a:rPr lang="en-US" altLang="zh-CN" sz="2800" dirty="0" err="1">
                <a:latin typeface="Arial" charset="0"/>
                <a:ea typeface="宋体" charset="0"/>
              </a:rPr>
              <a:t>ENnextQ</a:t>
            </a:r>
            <a:r>
              <a:rPr lang="en-US" altLang="zh-CN" sz="2800" dirty="0">
                <a:latin typeface="Arial" charset="0"/>
                <a:ea typeface="宋体" charset="0"/>
              </a:rPr>
              <a:t> if you need to access results after each water quality time step.  </a:t>
            </a:r>
            <a:br>
              <a:rPr lang="en-US" altLang="zh-CN" sz="2800" dirty="0">
                <a:latin typeface="Arial" charset="0"/>
                <a:ea typeface="宋体" charset="0"/>
              </a:rPr>
            </a:br>
            <a:endParaRPr lang="zh-CN" altLang="en-US" sz="2800" dirty="0">
              <a:latin typeface="Arial" charset="0"/>
              <a:ea typeface="宋体" charset="0"/>
            </a:endParaRPr>
          </a:p>
        </p:txBody>
      </p:sp>
    </p:spTree>
    <p:extLst>
      <p:ext uri="{BB962C8B-B14F-4D97-AF65-F5344CB8AC3E}">
        <p14:creationId xmlns:p14="http://schemas.microsoft.com/office/powerpoint/2010/main" val="2300926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7"/>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graphicFrame>
        <p:nvGraphicFramePr>
          <p:cNvPr id="81975" name="Group 55"/>
          <p:cNvGraphicFramePr>
            <a:graphicFrameLocks noGrp="1"/>
          </p:cNvGraphicFramePr>
          <p:nvPr>
            <p:ph idx="1"/>
          </p:nvPr>
        </p:nvGraphicFramePr>
        <p:xfrm>
          <a:off x="1981200" y="1600201"/>
          <a:ext cx="8229600" cy="4664079"/>
        </p:xfrm>
        <a:graphic>
          <a:graphicData uri="http://schemas.openxmlformats.org/drawingml/2006/table">
            <a:tbl>
              <a:tblPr/>
              <a:tblGrid>
                <a:gridCol w="4572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31">
                <a:tc rowSpan="8">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Generating an output report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ENsaveH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ENreport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ENsaveinpfile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ENresetreport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ENsetreport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ENsetstatusreport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ENgeterror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23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ENwriteline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39767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normAutofit/>
          </a:bodyPr>
          <a:lstStyle/>
          <a:p>
            <a:r>
              <a:rPr lang="en-US" altLang="zh-CN" sz="4000">
                <a:latin typeface="Arial" charset="0"/>
                <a:ea typeface="宋体" charset="0"/>
              </a:rPr>
              <a:t>Summary:How to </a:t>
            </a:r>
            <a:r>
              <a:rPr lang="en-US" altLang="zh-CN" sz="4000" b="1">
                <a:latin typeface="Arial" charset="0"/>
                <a:ea typeface="宋体" charset="0"/>
              </a:rPr>
              <a:t>Open and Close the Toolkit </a:t>
            </a:r>
          </a:p>
        </p:txBody>
      </p:sp>
      <p:sp>
        <p:nvSpPr>
          <p:cNvPr id="72706" name="Rectangle 3"/>
          <p:cNvSpPr>
            <a:spLocks noGrp="1" noChangeArrowheads="1"/>
          </p:cNvSpPr>
          <p:nvPr>
            <p:ph type="body" idx="1"/>
          </p:nvPr>
        </p:nvSpPr>
        <p:spPr>
          <a:xfrm>
            <a:off x="2057400" y="2667000"/>
            <a:ext cx="8229600" cy="1524000"/>
          </a:xfrm>
        </p:spPr>
        <p:txBody>
          <a:bodyPr/>
          <a:lstStyle/>
          <a:p>
            <a:r>
              <a:rPr kumimoji="0" lang="en-US" altLang="zh-CN">
                <a:latin typeface="Arial" charset="0"/>
                <a:ea typeface="宋体" charset="0"/>
              </a:rPr>
              <a:t>The functions for doing this are </a:t>
            </a:r>
            <a:r>
              <a:rPr kumimoji="0" lang="en-US" altLang="zh-CN">
                <a:solidFill>
                  <a:srgbClr val="FF0000"/>
                </a:solidFill>
                <a:latin typeface="Arial" charset="0"/>
                <a:ea typeface="宋体" charset="0"/>
              </a:rPr>
              <a:t>ENopen</a:t>
            </a:r>
            <a:r>
              <a:rPr kumimoji="0" lang="en-US" altLang="zh-CN">
                <a:latin typeface="Arial" charset="0"/>
                <a:ea typeface="宋体" charset="0"/>
              </a:rPr>
              <a:t> and </a:t>
            </a:r>
            <a:r>
              <a:rPr kumimoji="0" lang="en-US" altLang="zh-CN">
                <a:solidFill>
                  <a:srgbClr val="FF0000"/>
                </a:solidFill>
                <a:latin typeface="Arial" charset="0"/>
                <a:ea typeface="宋体" charset="0"/>
              </a:rPr>
              <a:t>ENclose</a:t>
            </a:r>
            <a:r>
              <a:rPr kumimoji="0" lang="en-US" altLang="zh-CN">
                <a:latin typeface="Arial" charset="0"/>
                <a:ea typeface="宋体" charset="0"/>
              </a:rPr>
              <a:t>, respectively. </a:t>
            </a:r>
            <a:endParaRPr kumimoji="0" lang="zh-CN" altLang="en-US">
              <a:latin typeface="Arial" charset="0"/>
              <a:ea typeface="宋体" charset="0"/>
            </a:endParaRPr>
          </a:p>
        </p:txBody>
      </p:sp>
    </p:spTree>
    <p:extLst>
      <p:ext uri="{BB962C8B-B14F-4D97-AF65-F5344CB8AC3E}">
        <p14:creationId xmlns:p14="http://schemas.microsoft.com/office/powerpoint/2010/main" val="249557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normAutofit fontScale="90000"/>
          </a:bodyPr>
          <a:lstStyle/>
          <a:p>
            <a:r>
              <a:rPr lang="en-US" altLang="zh-CN" sz="4000">
                <a:latin typeface="Arial" charset="0"/>
                <a:ea typeface="宋体" charset="0"/>
              </a:rPr>
              <a:t>Summary:How to </a:t>
            </a:r>
            <a:r>
              <a:rPr lang="en-US" altLang="zh-CN" sz="4000" b="1">
                <a:latin typeface="Arial" charset="0"/>
                <a:ea typeface="宋体" charset="0"/>
              </a:rPr>
              <a:t>Retrieve and Set Network Parameters</a:t>
            </a:r>
            <a:r>
              <a:rPr lang="en-US" altLang="zh-CN" sz="4000">
                <a:latin typeface="Arial" charset="0"/>
                <a:ea typeface="宋体" charset="0"/>
              </a:rPr>
              <a:t> </a:t>
            </a:r>
          </a:p>
        </p:txBody>
      </p:sp>
      <p:sp>
        <p:nvSpPr>
          <p:cNvPr id="73730" name="Rectangle 3"/>
          <p:cNvSpPr>
            <a:spLocks noGrp="1" noChangeArrowheads="1"/>
          </p:cNvSpPr>
          <p:nvPr>
            <p:ph type="body" idx="1"/>
          </p:nvPr>
        </p:nvSpPr>
        <p:spPr>
          <a:xfrm>
            <a:off x="763479" y="1600200"/>
            <a:ext cx="10386873" cy="2819400"/>
          </a:xfrm>
        </p:spPr>
        <p:txBody>
          <a:bodyPr/>
          <a:lstStyle/>
          <a:p>
            <a:r>
              <a:rPr lang="en-US" altLang="zh-CN" sz="2800" dirty="0">
                <a:latin typeface="Arial" charset="0"/>
                <a:ea typeface="宋体" charset="0"/>
              </a:rPr>
              <a:t>The names of retrieval functions all begin with </a:t>
            </a:r>
            <a:r>
              <a:rPr lang="en-US" altLang="zh-CN" sz="2800" i="1" dirty="0" err="1">
                <a:solidFill>
                  <a:srgbClr val="FF0000"/>
                </a:solidFill>
                <a:latin typeface="Arial" charset="0"/>
                <a:ea typeface="宋体" charset="0"/>
              </a:rPr>
              <a:t>ENget</a:t>
            </a:r>
            <a:r>
              <a:rPr lang="en-US" altLang="zh-CN" sz="2800" dirty="0">
                <a:latin typeface="Arial" charset="0"/>
                <a:ea typeface="宋体" charset="0"/>
              </a:rPr>
              <a:t> (e.g., </a:t>
            </a:r>
            <a:r>
              <a:rPr lang="en-US" altLang="zh-CN" sz="2800" i="1" dirty="0" err="1">
                <a:latin typeface="Arial" charset="0"/>
                <a:ea typeface="宋体" charset="0"/>
              </a:rPr>
              <a:t>ENgetnodevalue</a:t>
            </a:r>
            <a:r>
              <a:rPr lang="en-US" altLang="zh-CN" sz="2800" dirty="0">
                <a:latin typeface="Arial" charset="0"/>
                <a:ea typeface="宋体" charset="0"/>
              </a:rPr>
              <a:t>, </a:t>
            </a:r>
            <a:r>
              <a:rPr lang="en-US" altLang="zh-CN" sz="2800" i="1" dirty="0" err="1">
                <a:latin typeface="Arial" charset="0"/>
                <a:ea typeface="宋体" charset="0"/>
              </a:rPr>
              <a:t>ENgetoption</a:t>
            </a:r>
            <a:r>
              <a:rPr lang="en-US" altLang="zh-CN" sz="2800" dirty="0">
                <a:latin typeface="Arial" charset="0"/>
                <a:ea typeface="宋体" charset="0"/>
              </a:rPr>
              <a:t>, etc.) while the functions used for setting parameter values begin with </a:t>
            </a:r>
            <a:r>
              <a:rPr lang="en-US" altLang="zh-CN" sz="2800" i="1" dirty="0" err="1">
                <a:solidFill>
                  <a:srgbClr val="FF0000"/>
                </a:solidFill>
                <a:latin typeface="Arial" charset="0"/>
                <a:ea typeface="宋体" charset="0"/>
              </a:rPr>
              <a:t>ENset</a:t>
            </a:r>
            <a:r>
              <a:rPr lang="en-US" altLang="zh-CN" sz="2800" dirty="0">
                <a:latin typeface="Arial" charset="0"/>
                <a:ea typeface="宋体" charset="0"/>
              </a:rPr>
              <a:t> (e.g., </a:t>
            </a:r>
            <a:r>
              <a:rPr lang="en-US" altLang="zh-CN" sz="2800" i="1" dirty="0" err="1">
                <a:latin typeface="Arial" charset="0"/>
                <a:ea typeface="宋体" charset="0"/>
              </a:rPr>
              <a:t>ENsetnodevalue</a:t>
            </a:r>
            <a:r>
              <a:rPr lang="en-US" altLang="zh-CN" sz="2800" dirty="0">
                <a:latin typeface="Arial" charset="0"/>
                <a:ea typeface="宋体" charset="0"/>
              </a:rPr>
              <a:t>, </a:t>
            </a:r>
            <a:r>
              <a:rPr lang="en-US" altLang="zh-CN" sz="2800" i="1" dirty="0" err="1">
                <a:latin typeface="Arial" charset="0"/>
                <a:ea typeface="宋体" charset="0"/>
              </a:rPr>
              <a:t>ENsetoption</a:t>
            </a:r>
            <a:r>
              <a:rPr lang="en-US" altLang="zh-CN" sz="2800" dirty="0">
                <a:latin typeface="Arial" charset="0"/>
                <a:ea typeface="宋体" charset="0"/>
              </a:rPr>
              <a:t>, etc.). </a:t>
            </a:r>
            <a:br>
              <a:rPr lang="en-US" altLang="zh-CN" sz="2800" dirty="0">
                <a:latin typeface="Arial" charset="0"/>
                <a:ea typeface="宋体" charset="0"/>
              </a:rPr>
            </a:br>
            <a:endParaRPr lang="zh-CN" altLang="en-US" sz="2800" dirty="0">
              <a:latin typeface="Arial" charset="0"/>
              <a:ea typeface="宋体" charset="0"/>
            </a:endParaRPr>
          </a:p>
        </p:txBody>
      </p:sp>
    </p:spTree>
    <p:extLst>
      <p:ext uri="{BB962C8B-B14F-4D97-AF65-F5344CB8AC3E}">
        <p14:creationId xmlns:p14="http://schemas.microsoft.com/office/powerpoint/2010/main" val="3326211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a:bodyPr>
          <a:lstStyle/>
          <a:p>
            <a:r>
              <a:rPr lang="en-US" altLang="zh-CN" sz="4000">
                <a:latin typeface="Arial" charset="0"/>
                <a:ea typeface="宋体" charset="0"/>
              </a:rPr>
              <a:t>Summary:How to </a:t>
            </a:r>
            <a:r>
              <a:rPr lang="en-US" altLang="zh-CN" sz="4000" b="1">
                <a:latin typeface="Arial" charset="0"/>
                <a:ea typeface="宋体" charset="0"/>
              </a:rPr>
              <a:t>Run a Hydraulic Analysis </a:t>
            </a:r>
          </a:p>
        </p:txBody>
      </p:sp>
      <p:sp>
        <p:nvSpPr>
          <p:cNvPr id="74754" name="Rectangle 3"/>
          <p:cNvSpPr>
            <a:spLocks noGrp="1" noChangeArrowheads="1"/>
          </p:cNvSpPr>
          <p:nvPr>
            <p:ph type="body" idx="1"/>
          </p:nvPr>
        </p:nvSpPr>
        <p:spPr>
          <a:xfrm>
            <a:off x="949911" y="1447800"/>
            <a:ext cx="10351363" cy="4953000"/>
          </a:xfrm>
        </p:spPr>
        <p:txBody>
          <a:bodyPr>
            <a:normAutofit/>
          </a:bodyPr>
          <a:lstStyle/>
          <a:p>
            <a:pPr>
              <a:lnSpc>
                <a:spcPct val="80000"/>
              </a:lnSpc>
            </a:pPr>
            <a:r>
              <a:rPr lang="en-US" altLang="zh-CN" sz="2000" dirty="0">
                <a:latin typeface="Arial" charset="0"/>
                <a:ea typeface="宋体" charset="0"/>
              </a:rPr>
              <a:t>There are two ways to use the Toolkit to run a hydraulic analysis: </a:t>
            </a:r>
            <a:br>
              <a:rPr lang="en-US" altLang="zh-CN" sz="2000" dirty="0">
                <a:latin typeface="Arial" charset="0"/>
                <a:ea typeface="宋体" charset="0"/>
              </a:rPr>
            </a:br>
            <a:br>
              <a:rPr lang="en-US" altLang="zh-CN" sz="2000" dirty="0">
                <a:latin typeface="Arial" charset="0"/>
                <a:ea typeface="宋体" charset="0"/>
              </a:rPr>
            </a:br>
            <a:r>
              <a:rPr lang="en-US" altLang="zh-CN" sz="2000" dirty="0">
                <a:latin typeface="Arial" charset="0"/>
                <a:ea typeface="宋体" charset="0"/>
              </a:rPr>
              <a:t>1.Use the </a:t>
            </a:r>
            <a:r>
              <a:rPr lang="en-US" altLang="zh-CN" sz="2000" dirty="0" err="1">
                <a:solidFill>
                  <a:srgbClr val="FF0000"/>
                </a:solidFill>
                <a:latin typeface="Arial" charset="0"/>
                <a:ea typeface="宋体" charset="0"/>
              </a:rPr>
              <a:t>ENsolveH</a:t>
            </a:r>
            <a:r>
              <a:rPr lang="en-US" altLang="zh-CN" sz="2000" dirty="0">
                <a:latin typeface="Arial" charset="0"/>
                <a:ea typeface="宋体" charset="0"/>
              </a:rPr>
              <a:t> function to run a complete extended period analysis, without having access to intermediate results  </a:t>
            </a:r>
            <a:br>
              <a:rPr lang="en-US" altLang="zh-CN" sz="2000" dirty="0">
                <a:latin typeface="Arial" charset="0"/>
                <a:ea typeface="宋体" charset="0"/>
              </a:rPr>
            </a:br>
            <a:br>
              <a:rPr lang="en-US" altLang="zh-CN" sz="2000" dirty="0">
                <a:latin typeface="Arial" charset="0"/>
                <a:ea typeface="宋体" charset="0"/>
              </a:rPr>
            </a:br>
            <a:r>
              <a:rPr lang="en-US" altLang="zh-CN" sz="2000" dirty="0">
                <a:latin typeface="Arial" charset="0"/>
                <a:ea typeface="宋体" charset="0"/>
              </a:rPr>
              <a:t>2.Use the </a:t>
            </a:r>
            <a:r>
              <a:rPr lang="en-US" altLang="zh-CN" sz="2000" dirty="0" err="1">
                <a:solidFill>
                  <a:srgbClr val="FF0000"/>
                </a:solidFill>
                <a:latin typeface="Arial" charset="0"/>
                <a:ea typeface="宋体" charset="0"/>
              </a:rPr>
              <a:t>ENopenH</a:t>
            </a:r>
            <a:r>
              <a:rPr lang="en-US" altLang="zh-CN" sz="2000" dirty="0">
                <a:solidFill>
                  <a:srgbClr val="FF0000"/>
                </a:solidFill>
                <a:latin typeface="Arial" charset="0"/>
                <a:ea typeface="宋体" charset="0"/>
              </a:rPr>
              <a:t> - </a:t>
            </a:r>
            <a:r>
              <a:rPr lang="en-US" altLang="zh-CN" sz="2000" dirty="0" err="1">
                <a:solidFill>
                  <a:srgbClr val="FF0000"/>
                </a:solidFill>
                <a:latin typeface="Arial" charset="0"/>
                <a:ea typeface="宋体" charset="0"/>
              </a:rPr>
              <a:t>ENinitH</a:t>
            </a:r>
            <a:r>
              <a:rPr lang="en-US" altLang="zh-CN" sz="2000" dirty="0">
                <a:solidFill>
                  <a:srgbClr val="FF0000"/>
                </a:solidFill>
                <a:latin typeface="Arial" charset="0"/>
                <a:ea typeface="宋体" charset="0"/>
              </a:rPr>
              <a:t> - </a:t>
            </a:r>
            <a:r>
              <a:rPr lang="en-US" altLang="zh-CN" sz="2000" dirty="0" err="1">
                <a:solidFill>
                  <a:srgbClr val="FF0000"/>
                </a:solidFill>
                <a:latin typeface="Arial" charset="0"/>
                <a:ea typeface="宋体" charset="0"/>
              </a:rPr>
              <a:t>ENrunH</a:t>
            </a:r>
            <a:r>
              <a:rPr lang="en-US" altLang="zh-CN" sz="2000" dirty="0">
                <a:solidFill>
                  <a:srgbClr val="FF0000"/>
                </a:solidFill>
                <a:latin typeface="Arial" charset="0"/>
                <a:ea typeface="宋体" charset="0"/>
              </a:rPr>
              <a:t> - </a:t>
            </a:r>
            <a:r>
              <a:rPr lang="en-US" altLang="zh-CN" sz="2000" dirty="0" err="1">
                <a:solidFill>
                  <a:srgbClr val="FF0000"/>
                </a:solidFill>
                <a:latin typeface="Arial" charset="0"/>
                <a:ea typeface="宋体" charset="0"/>
              </a:rPr>
              <a:t>ENnextH</a:t>
            </a:r>
            <a:r>
              <a:rPr lang="en-US" altLang="zh-CN" sz="2000" dirty="0">
                <a:solidFill>
                  <a:srgbClr val="FF0000"/>
                </a:solidFill>
                <a:latin typeface="Arial" charset="0"/>
                <a:ea typeface="宋体" charset="0"/>
              </a:rPr>
              <a:t> - </a:t>
            </a:r>
            <a:r>
              <a:rPr lang="en-US" altLang="zh-CN" sz="2000" dirty="0" err="1">
                <a:solidFill>
                  <a:srgbClr val="FF0000"/>
                </a:solidFill>
                <a:latin typeface="Arial" charset="0"/>
                <a:ea typeface="宋体" charset="0"/>
              </a:rPr>
              <a:t>ENcloseH</a:t>
            </a:r>
            <a:r>
              <a:rPr lang="en-US" altLang="zh-CN" sz="2000" dirty="0">
                <a:latin typeface="Arial" charset="0"/>
                <a:ea typeface="宋体" charset="0"/>
              </a:rPr>
              <a:t> series of functions to step through the simulation one hydraulic time step at a time.  </a:t>
            </a:r>
            <a:br>
              <a:rPr lang="en-US" altLang="zh-CN" sz="2000" dirty="0">
                <a:latin typeface="Arial" charset="0"/>
                <a:ea typeface="宋体" charset="0"/>
              </a:rPr>
            </a:br>
            <a:br>
              <a:rPr lang="en-US" altLang="zh-CN" sz="2000" dirty="0">
                <a:latin typeface="Arial" charset="0"/>
                <a:ea typeface="宋体" charset="0"/>
              </a:rPr>
            </a:br>
            <a:r>
              <a:rPr lang="en-US" altLang="zh-CN" sz="2000" dirty="0">
                <a:latin typeface="Arial" charset="0"/>
                <a:ea typeface="宋体" charset="0"/>
              </a:rPr>
              <a:t>Method 1 is useful if you only want to run a </a:t>
            </a:r>
            <a:r>
              <a:rPr lang="en-US" altLang="zh-CN" sz="2000" dirty="0">
                <a:solidFill>
                  <a:srgbClr val="FF0000"/>
                </a:solidFill>
                <a:latin typeface="Arial" charset="0"/>
                <a:ea typeface="宋体" charset="0"/>
              </a:rPr>
              <a:t>single hydraulic analysis</a:t>
            </a:r>
            <a:r>
              <a:rPr lang="en-US" altLang="zh-CN" sz="2000" dirty="0">
                <a:latin typeface="Arial" charset="0"/>
                <a:ea typeface="宋体" charset="0"/>
              </a:rPr>
              <a:t>, perhaps to provide input to a water quality analysis. With this method hydraulic results are always saved to the </a:t>
            </a:r>
            <a:r>
              <a:rPr lang="en-US" altLang="zh-CN" sz="2000" dirty="0">
                <a:latin typeface="Arial" charset="0"/>
                <a:ea typeface="宋体" charset="0"/>
                <a:hlinkClick r:id="rId2" action="ppaction://hlinkfile"/>
              </a:rPr>
              <a:t>hydraulics file</a:t>
            </a:r>
            <a:r>
              <a:rPr lang="en-US" altLang="zh-CN" sz="2000" dirty="0">
                <a:latin typeface="Arial" charset="0"/>
                <a:ea typeface="宋体" charset="0"/>
              </a:rPr>
              <a:t> at every time step. </a:t>
            </a:r>
            <a:br>
              <a:rPr lang="en-US" altLang="zh-CN" sz="2000" dirty="0">
                <a:latin typeface="Arial" charset="0"/>
                <a:ea typeface="宋体" charset="0"/>
              </a:rPr>
            </a:br>
            <a:br>
              <a:rPr lang="en-US" altLang="zh-CN" sz="2000" dirty="0">
                <a:latin typeface="Arial" charset="0"/>
                <a:ea typeface="宋体" charset="0"/>
              </a:rPr>
            </a:br>
            <a:r>
              <a:rPr lang="en-US" altLang="zh-CN" sz="2000" dirty="0">
                <a:latin typeface="Arial" charset="0"/>
                <a:ea typeface="宋体" charset="0"/>
              </a:rPr>
              <a:t>Method 2 must be used if you need to </a:t>
            </a:r>
            <a:r>
              <a:rPr lang="en-US" altLang="zh-CN" sz="2000" dirty="0">
                <a:solidFill>
                  <a:srgbClr val="FF0000"/>
                </a:solidFill>
                <a:latin typeface="Arial" charset="0"/>
                <a:ea typeface="宋体" charset="0"/>
              </a:rPr>
              <a:t>access results</a:t>
            </a:r>
            <a:r>
              <a:rPr lang="en-US" altLang="zh-CN" sz="2000" dirty="0">
                <a:latin typeface="Arial" charset="0"/>
                <a:ea typeface="宋体" charset="0"/>
              </a:rPr>
              <a:t> </a:t>
            </a:r>
            <a:r>
              <a:rPr lang="en-US" altLang="zh-CN" sz="2000" dirty="0">
                <a:solidFill>
                  <a:srgbClr val="FF0000"/>
                </a:solidFill>
                <a:latin typeface="Arial" charset="0"/>
                <a:ea typeface="宋体" charset="0"/>
              </a:rPr>
              <a:t>between time steps</a:t>
            </a:r>
            <a:r>
              <a:rPr lang="en-US" altLang="zh-CN" sz="2000" dirty="0">
                <a:latin typeface="Arial" charset="0"/>
                <a:ea typeface="宋体" charset="0"/>
              </a:rPr>
              <a:t> or if you wish to </a:t>
            </a:r>
            <a:r>
              <a:rPr lang="en-US" altLang="zh-CN" sz="2000" dirty="0">
                <a:solidFill>
                  <a:srgbClr val="FF0000"/>
                </a:solidFill>
                <a:latin typeface="Arial" charset="0"/>
                <a:ea typeface="宋体" charset="0"/>
              </a:rPr>
              <a:t>run many analyses efficiently</a:t>
            </a:r>
            <a:r>
              <a:rPr lang="en-US" altLang="zh-CN" sz="2000" dirty="0">
                <a:latin typeface="Arial" charset="0"/>
                <a:ea typeface="宋体" charset="0"/>
              </a:rPr>
              <a:t>. To accomplish the latter, you would make only one call to </a:t>
            </a:r>
            <a:r>
              <a:rPr lang="en-US" altLang="zh-CN" sz="2000" i="1" dirty="0" err="1">
                <a:latin typeface="Arial" charset="0"/>
                <a:ea typeface="宋体" charset="0"/>
              </a:rPr>
              <a:t>ENopenH</a:t>
            </a:r>
            <a:r>
              <a:rPr lang="en-US" altLang="zh-CN" sz="2000" dirty="0">
                <a:latin typeface="Arial" charset="0"/>
                <a:ea typeface="宋体" charset="0"/>
              </a:rPr>
              <a:t> to begin the process, then make successive calls to </a:t>
            </a:r>
            <a:r>
              <a:rPr lang="en-US" altLang="zh-CN" sz="2000" i="1" dirty="0" err="1">
                <a:latin typeface="Arial" charset="0"/>
                <a:ea typeface="宋体" charset="0"/>
              </a:rPr>
              <a:t>ENinitH</a:t>
            </a:r>
            <a:r>
              <a:rPr lang="en-US" altLang="zh-CN" sz="2000" dirty="0">
                <a:latin typeface="Arial" charset="0"/>
                <a:ea typeface="宋体" charset="0"/>
              </a:rPr>
              <a:t> - </a:t>
            </a:r>
            <a:r>
              <a:rPr lang="en-US" altLang="zh-CN" sz="2000" i="1" dirty="0" err="1">
                <a:latin typeface="Arial" charset="0"/>
                <a:ea typeface="宋体" charset="0"/>
              </a:rPr>
              <a:t>ENrunH</a:t>
            </a:r>
            <a:r>
              <a:rPr lang="en-US" altLang="zh-CN" sz="2000" i="1" dirty="0">
                <a:latin typeface="Arial" charset="0"/>
                <a:ea typeface="宋体" charset="0"/>
              </a:rPr>
              <a:t> </a:t>
            </a:r>
            <a:r>
              <a:rPr lang="en-US" altLang="zh-CN" sz="2000" dirty="0">
                <a:latin typeface="Arial" charset="0"/>
                <a:ea typeface="宋体" charset="0"/>
              </a:rPr>
              <a:t>- </a:t>
            </a:r>
            <a:r>
              <a:rPr lang="en-US" altLang="zh-CN" sz="2000" i="1" dirty="0" err="1">
                <a:latin typeface="Arial" charset="0"/>
                <a:ea typeface="宋体" charset="0"/>
              </a:rPr>
              <a:t>ENnextH</a:t>
            </a:r>
            <a:r>
              <a:rPr lang="en-US" altLang="zh-CN" sz="2000" dirty="0">
                <a:latin typeface="Arial" charset="0"/>
                <a:ea typeface="宋体" charset="0"/>
              </a:rPr>
              <a:t> to perform each analysis, and finally call </a:t>
            </a:r>
            <a:r>
              <a:rPr lang="en-US" altLang="zh-CN" sz="2000" i="1" dirty="0" err="1">
                <a:latin typeface="Arial" charset="0"/>
                <a:ea typeface="宋体" charset="0"/>
              </a:rPr>
              <a:t>ENcloseH</a:t>
            </a:r>
            <a:r>
              <a:rPr lang="en-US" altLang="zh-CN" sz="2000" dirty="0">
                <a:latin typeface="Arial" charset="0"/>
                <a:ea typeface="宋体" charset="0"/>
              </a:rPr>
              <a:t> to close down the hydraulics system. </a:t>
            </a:r>
            <a:endParaRPr lang="zh-CN" altLang="en-US" sz="2000" dirty="0">
              <a:latin typeface="Arial" charset="0"/>
              <a:ea typeface="宋体" charset="0"/>
            </a:endParaRPr>
          </a:p>
        </p:txBody>
      </p:sp>
    </p:spTree>
    <p:extLst>
      <p:ext uri="{BB962C8B-B14F-4D97-AF65-F5344CB8AC3E}">
        <p14:creationId xmlns:p14="http://schemas.microsoft.com/office/powerpoint/2010/main" val="183499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5CBF8-D8B6-4BD6-ADD3-02AED788950B}"/>
              </a:ext>
            </a:extLst>
          </p:cNvPr>
          <p:cNvSpPr>
            <a:spLocks noGrp="1"/>
          </p:cNvSpPr>
          <p:nvPr>
            <p:ph type="title"/>
          </p:nvPr>
        </p:nvSpPr>
        <p:spPr/>
        <p:txBody>
          <a:bodyPr/>
          <a:lstStyle/>
          <a:p>
            <a:r>
              <a:rPr lang="en-US" altLang="zh-CN" dirty="0"/>
              <a:t>Problems to solve </a:t>
            </a:r>
            <a:endParaRPr lang="zh-CN" altLang="en-US" dirty="0"/>
          </a:p>
        </p:txBody>
      </p:sp>
      <p:sp>
        <p:nvSpPr>
          <p:cNvPr id="3" name="内容占位符 2">
            <a:extLst>
              <a:ext uri="{FF2B5EF4-FFF2-40B4-BE49-F238E27FC236}">
                <a16:creationId xmlns:a16="http://schemas.microsoft.com/office/drawing/2014/main" id="{8A9E9D0E-842D-415E-AD56-11A0704DDEF5}"/>
              </a:ext>
            </a:extLst>
          </p:cNvPr>
          <p:cNvSpPr>
            <a:spLocks noGrp="1"/>
          </p:cNvSpPr>
          <p:nvPr>
            <p:ph idx="1"/>
          </p:nvPr>
        </p:nvSpPr>
        <p:spPr/>
        <p:txBody>
          <a:bodyPr/>
          <a:lstStyle/>
          <a:p>
            <a:r>
              <a:rPr lang="en-US" altLang="zh-CN" dirty="0"/>
              <a:t>Case 1: To satisfy the water demand for Universal Park Beijing, a new pipe line should be placed. What is the most suitable size of this pipe line?</a:t>
            </a:r>
          </a:p>
          <a:p>
            <a:r>
              <a:rPr lang="en-US" altLang="zh-CN" dirty="0"/>
              <a:t>Case 2: After nodal demand allocation from metering data, there is still a 15% gap due to leakage, assuming the leakage is evenly distributed on all pipes, how to allocate these flows easily?</a:t>
            </a:r>
            <a:endParaRPr lang="zh-CN" altLang="en-US" dirty="0"/>
          </a:p>
        </p:txBody>
      </p:sp>
    </p:spTree>
    <p:extLst>
      <p:ext uri="{BB962C8B-B14F-4D97-AF65-F5344CB8AC3E}">
        <p14:creationId xmlns:p14="http://schemas.microsoft.com/office/powerpoint/2010/main" val="217230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normAutofit fontScale="90000"/>
          </a:bodyPr>
          <a:lstStyle/>
          <a:p>
            <a:r>
              <a:rPr lang="en-US" altLang="zh-CN" sz="4000">
                <a:latin typeface="Arial" charset="0"/>
                <a:ea typeface="宋体" charset="0"/>
              </a:rPr>
              <a:t>Summary:How to </a:t>
            </a:r>
            <a:r>
              <a:rPr lang="en-US" altLang="zh-CN" sz="4000" b="1">
                <a:latin typeface="Arial" charset="0"/>
                <a:ea typeface="宋体" charset="0"/>
              </a:rPr>
              <a:t>Run a Water Quality Analysis</a:t>
            </a:r>
            <a:r>
              <a:rPr lang="en-US" altLang="zh-CN" sz="4000">
                <a:latin typeface="Arial" charset="0"/>
                <a:ea typeface="宋体" charset="0"/>
              </a:rPr>
              <a:t> </a:t>
            </a:r>
          </a:p>
        </p:txBody>
      </p:sp>
      <p:sp>
        <p:nvSpPr>
          <p:cNvPr id="75778" name="Rectangle 3"/>
          <p:cNvSpPr>
            <a:spLocks noGrp="1" noChangeArrowheads="1"/>
          </p:cNvSpPr>
          <p:nvPr>
            <p:ph type="body" idx="1"/>
          </p:nvPr>
        </p:nvSpPr>
        <p:spPr>
          <a:xfrm>
            <a:off x="878889" y="1447799"/>
            <a:ext cx="10369119" cy="4615649"/>
          </a:xfrm>
        </p:spPr>
        <p:txBody>
          <a:bodyPr>
            <a:normAutofit/>
          </a:bodyPr>
          <a:lstStyle/>
          <a:p>
            <a:pPr>
              <a:lnSpc>
                <a:spcPct val="80000"/>
              </a:lnSpc>
            </a:pPr>
            <a:r>
              <a:rPr lang="en-US" altLang="zh-CN" sz="2400" dirty="0">
                <a:latin typeface="Arial" charset="0"/>
                <a:ea typeface="宋体" charset="0"/>
              </a:rPr>
              <a:t>Before you can run a water quality analysis, hydraulic results must have been generated either from running a hydraulic analysis or from importing a saved hydraulics file from a previous run. As with a hydraulic analysis, there are two ways to carry out a water quality analysis: </a:t>
            </a:r>
            <a:br>
              <a:rPr lang="en-US" altLang="zh-CN" sz="2400" dirty="0">
                <a:latin typeface="Arial" charset="0"/>
                <a:ea typeface="宋体" charset="0"/>
              </a:rPr>
            </a:br>
            <a:br>
              <a:rPr lang="en-US" altLang="zh-CN" sz="2400" dirty="0">
                <a:latin typeface="Arial" charset="0"/>
                <a:ea typeface="宋体" charset="0"/>
              </a:rPr>
            </a:br>
            <a:r>
              <a:rPr lang="en-US" altLang="zh-CN" sz="2400" dirty="0">
                <a:latin typeface="Arial" charset="0"/>
                <a:ea typeface="宋体" charset="0"/>
              </a:rPr>
              <a:t>1.Use the </a:t>
            </a:r>
            <a:r>
              <a:rPr lang="en-US" altLang="zh-CN" sz="2400" dirty="0" err="1">
                <a:solidFill>
                  <a:srgbClr val="FF0000"/>
                </a:solidFill>
                <a:latin typeface="Arial" charset="0"/>
                <a:ea typeface="宋体" charset="0"/>
              </a:rPr>
              <a:t>ENsolveQ</a:t>
            </a:r>
            <a:r>
              <a:rPr lang="en-US" altLang="zh-CN" sz="2400" dirty="0">
                <a:latin typeface="Arial" charset="0"/>
                <a:ea typeface="宋体" charset="0"/>
              </a:rPr>
              <a:t> function to run a complete extended period analysis, without having access to intermediate results  </a:t>
            </a:r>
            <a:br>
              <a:rPr lang="en-US" altLang="zh-CN" sz="2400" dirty="0">
                <a:latin typeface="Arial" charset="0"/>
                <a:ea typeface="宋体" charset="0"/>
              </a:rPr>
            </a:br>
            <a:br>
              <a:rPr lang="en-US" altLang="zh-CN" sz="2400" dirty="0">
                <a:latin typeface="Arial" charset="0"/>
                <a:ea typeface="宋体" charset="0"/>
              </a:rPr>
            </a:br>
            <a:r>
              <a:rPr lang="en-US" altLang="zh-CN" sz="2400" dirty="0">
                <a:latin typeface="Arial" charset="0"/>
                <a:ea typeface="宋体" charset="0"/>
              </a:rPr>
              <a:t>2.Use the </a:t>
            </a:r>
            <a:r>
              <a:rPr lang="en-US" altLang="zh-CN" sz="2400" dirty="0" err="1">
                <a:solidFill>
                  <a:srgbClr val="FF0000"/>
                </a:solidFill>
                <a:latin typeface="Arial" charset="0"/>
                <a:ea typeface="宋体" charset="0"/>
              </a:rPr>
              <a:t>ENopenQ</a:t>
            </a:r>
            <a:r>
              <a:rPr lang="en-US" altLang="zh-CN" sz="2400" dirty="0">
                <a:solidFill>
                  <a:srgbClr val="FF0000"/>
                </a:solidFill>
                <a:latin typeface="Arial" charset="0"/>
                <a:ea typeface="宋体" charset="0"/>
              </a:rPr>
              <a:t> - </a:t>
            </a:r>
            <a:r>
              <a:rPr lang="en-US" altLang="zh-CN" sz="2400" dirty="0" err="1">
                <a:solidFill>
                  <a:srgbClr val="FF0000"/>
                </a:solidFill>
                <a:latin typeface="Arial" charset="0"/>
                <a:ea typeface="宋体" charset="0"/>
              </a:rPr>
              <a:t>ENinitQ</a:t>
            </a:r>
            <a:r>
              <a:rPr lang="en-US" altLang="zh-CN" sz="2400" dirty="0">
                <a:solidFill>
                  <a:srgbClr val="FF0000"/>
                </a:solidFill>
                <a:latin typeface="Arial" charset="0"/>
                <a:ea typeface="宋体" charset="0"/>
              </a:rPr>
              <a:t> - </a:t>
            </a:r>
            <a:r>
              <a:rPr lang="en-US" altLang="zh-CN" sz="2400" dirty="0" err="1">
                <a:solidFill>
                  <a:srgbClr val="FF0000"/>
                </a:solidFill>
                <a:latin typeface="Arial" charset="0"/>
                <a:ea typeface="宋体" charset="0"/>
              </a:rPr>
              <a:t>ENrunQ</a:t>
            </a:r>
            <a:r>
              <a:rPr lang="en-US" altLang="zh-CN" sz="2400" dirty="0">
                <a:solidFill>
                  <a:srgbClr val="FF0000"/>
                </a:solidFill>
                <a:latin typeface="Arial" charset="0"/>
                <a:ea typeface="宋体" charset="0"/>
              </a:rPr>
              <a:t>- </a:t>
            </a:r>
            <a:r>
              <a:rPr lang="en-US" altLang="zh-CN" sz="2400" dirty="0" err="1">
                <a:solidFill>
                  <a:srgbClr val="FF0000"/>
                </a:solidFill>
                <a:latin typeface="Arial" charset="0"/>
                <a:ea typeface="宋体" charset="0"/>
              </a:rPr>
              <a:t>ENnextQ</a:t>
            </a:r>
            <a:r>
              <a:rPr lang="en-US" altLang="zh-CN" sz="2400" dirty="0">
                <a:solidFill>
                  <a:srgbClr val="FF0000"/>
                </a:solidFill>
                <a:latin typeface="Arial" charset="0"/>
                <a:ea typeface="宋体" charset="0"/>
              </a:rPr>
              <a:t> - </a:t>
            </a:r>
            <a:r>
              <a:rPr lang="en-US" altLang="zh-CN" sz="2400" dirty="0" err="1">
                <a:solidFill>
                  <a:srgbClr val="FF0000"/>
                </a:solidFill>
                <a:latin typeface="Arial" charset="0"/>
                <a:ea typeface="宋体" charset="0"/>
              </a:rPr>
              <a:t>ENcloseQ</a:t>
            </a:r>
            <a:r>
              <a:rPr lang="en-US" altLang="zh-CN" sz="2400" dirty="0">
                <a:latin typeface="Arial" charset="0"/>
                <a:ea typeface="宋体" charset="0"/>
              </a:rPr>
              <a:t> series of functions to step through the simulation one hydraulic time step at a time. </a:t>
            </a:r>
            <a:endParaRPr lang="zh-CN" altLang="en-US" sz="2400" dirty="0">
              <a:latin typeface="Arial" charset="0"/>
              <a:ea typeface="宋体" charset="0"/>
            </a:endParaRPr>
          </a:p>
        </p:txBody>
      </p:sp>
    </p:spTree>
    <p:extLst>
      <p:ext uri="{BB962C8B-B14F-4D97-AF65-F5344CB8AC3E}">
        <p14:creationId xmlns:p14="http://schemas.microsoft.com/office/powerpoint/2010/main" val="4217263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normAutofit/>
          </a:bodyPr>
          <a:lstStyle/>
          <a:p>
            <a:r>
              <a:rPr lang="en-US" altLang="zh-CN" sz="4000">
                <a:latin typeface="Arial" charset="0"/>
                <a:ea typeface="宋体" charset="0"/>
              </a:rPr>
              <a:t>Summary:How to </a:t>
            </a:r>
            <a:r>
              <a:rPr lang="en-US" altLang="zh-CN" sz="4000" b="1">
                <a:latin typeface="Arial" charset="0"/>
                <a:ea typeface="宋体" charset="0"/>
              </a:rPr>
              <a:t>Retrieve Computed Results </a:t>
            </a:r>
          </a:p>
        </p:txBody>
      </p:sp>
      <p:sp>
        <p:nvSpPr>
          <p:cNvPr id="76802" name="Rectangle 3"/>
          <p:cNvSpPr>
            <a:spLocks noGrp="1" noChangeArrowheads="1"/>
          </p:cNvSpPr>
          <p:nvPr>
            <p:ph type="body" idx="1"/>
          </p:nvPr>
        </p:nvSpPr>
        <p:spPr>
          <a:xfrm>
            <a:off x="905522" y="1981199"/>
            <a:ext cx="10386874" cy="3984595"/>
          </a:xfrm>
        </p:spPr>
        <p:txBody>
          <a:bodyPr>
            <a:normAutofit/>
          </a:bodyPr>
          <a:lstStyle/>
          <a:p>
            <a:pPr>
              <a:lnSpc>
                <a:spcPct val="80000"/>
              </a:lnSpc>
            </a:pPr>
            <a:r>
              <a:rPr lang="en-US" altLang="zh-CN" sz="1800" dirty="0">
                <a:latin typeface="Arial" charset="0"/>
                <a:ea typeface="宋体" charset="0"/>
              </a:rPr>
              <a:t>The </a:t>
            </a:r>
            <a:r>
              <a:rPr lang="en-US" altLang="zh-CN" sz="1800" dirty="0" err="1">
                <a:solidFill>
                  <a:srgbClr val="FF0000"/>
                </a:solidFill>
                <a:latin typeface="Arial" charset="0"/>
                <a:ea typeface="宋体" charset="0"/>
              </a:rPr>
              <a:t>ENgetnodevalue</a:t>
            </a:r>
            <a:r>
              <a:rPr lang="en-US" altLang="zh-CN" sz="1800" dirty="0">
                <a:solidFill>
                  <a:srgbClr val="FF0000"/>
                </a:solidFill>
                <a:latin typeface="Arial" charset="0"/>
                <a:ea typeface="宋体" charset="0"/>
              </a:rPr>
              <a:t> </a:t>
            </a:r>
            <a:r>
              <a:rPr lang="en-US" altLang="zh-CN" sz="1800" dirty="0">
                <a:latin typeface="Arial" charset="0"/>
                <a:ea typeface="宋体" charset="0"/>
              </a:rPr>
              <a:t>and </a:t>
            </a:r>
            <a:r>
              <a:rPr lang="en-US" altLang="zh-CN" sz="1800" dirty="0" err="1">
                <a:solidFill>
                  <a:srgbClr val="FF0000"/>
                </a:solidFill>
                <a:latin typeface="Arial" charset="0"/>
                <a:ea typeface="宋体" charset="0"/>
              </a:rPr>
              <a:t>ENgetlinkvalue</a:t>
            </a:r>
            <a:r>
              <a:rPr lang="en-US" altLang="zh-CN" sz="1800" dirty="0">
                <a:latin typeface="Arial" charset="0"/>
                <a:ea typeface="宋体" charset="0"/>
              </a:rPr>
              <a:t> functions are used to retrieve the results of hydraulic and water quality simulations. The computed parameters (and their Toolkit codes) that can be retrieved are as follows: </a:t>
            </a:r>
            <a:br>
              <a:rPr lang="en-US" altLang="zh-CN" sz="1800" dirty="0">
                <a:latin typeface="Arial" charset="0"/>
                <a:ea typeface="宋体" charset="0"/>
              </a:rPr>
            </a:br>
            <a:endParaRPr lang="en-US" altLang="zh-CN" sz="1800" dirty="0">
              <a:latin typeface="Arial" charset="0"/>
              <a:ea typeface="宋体" charset="0"/>
            </a:endParaRPr>
          </a:p>
          <a:p>
            <a:pPr>
              <a:lnSpc>
                <a:spcPct val="80000"/>
              </a:lnSpc>
            </a:pPr>
            <a:r>
              <a:rPr lang="en-US" altLang="zh-CN" sz="1800" b="1" dirty="0">
                <a:latin typeface="Arial" charset="0"/>
                <a:ea typeface="宋体" charset="0"/>
              </a:rPr>
              <a:t>For Nodes:</a:t>
            </a:r>
            <a:r>
              <a:rPr lang="en-US" altLang="zh-CN" sz="1800" dirty="0">
                <a:latin typeface="Arial" charset="0"/>
                <a:ea typeface="宋体" charset="0"/>
              </a:rPr>
              <a:t> 			</a:t>
            </a:r>
            <a:r>
              <a:rPr lang="en-US" altLang="zh-CN" sz="1800" b="1" dirty="0">
                <a:latin typeface="Arial" charset="0"/>
                <a:ea typeface="宋体" charset="0"/>
              </a:rPr>
              <a:t>For Links:</a:t>
            </a:r>
            <a:r>
              <a:rPr lang="en-US" altLang="zh-CN" sz="1800" dirty="0">
                <a:latin typeface="Arial" charset="0"/>
                <a:ea typeface="宋体" charset="0"/>
              </a:rPr>
              <a:t> </a:t>
            </a:r>
            <a:br>
              <a:rPr lang="en-US" altLang="zh-CN" sz="1800" dirty="0">
                <a:latin typeface="Arial" charset="0"/>
                <a:ea typeface="宋体" charset="0"/>
              </a:rPr>
            </a:br>
            <a:r>
              <a:rPr lang="en-US" altLang="zh-CN" sz="1800" dirty="0">
                <a:latin typeface="Arial" charset="0"/>
                <a:ea typeface="宋体" charset="0"/>
              </a:rPr>
              <a:t>EN_DEMAND (demand) 	EN_FLOW (flow rate) </a:t>
            </a:r>
            <a:br>
              <a:rPr lang="en-US" altLang="zh-CN" sz="1800" dirty="0">
                <a:latin typeface="Arial" charset="0"/>
                <a:ea typeface="宋体" charset="0"/>
              </a:rPr>
            </a:br>
            <a:r>
              <a:rPr lang="en-US" altLang="zh-CN" sz="1800" dirty="0">
                <a:latin typeface="Arial" charset="0"/>
                <a:ea typeface="宋体" charset="0"/>
              </a:rPr>
              <a:t>EN_HEAD (hydraulic head) 	EN_VELOCITY (flow velocity) </a:t>
            </a:r>
            <a:br>
              <a:rPr lang="en-US" altLang="zh-CN" sz="1800" dirty="0">
                <a:latin typeface="Arial" charset="0"/>
                <a:ea typeface="宋体" charset="0"/>
              </a:rPr>
            </a:br>
            <a:r>
              <a:rPr lang="en-US" altLang="zh-CN" sz="1800" dirty="0">
                <a:latin typeface="Arial" charset="0"/>
                <a:ea typeface="宋体" charset="0"/>
              </a:rPr>
              <a:t>EN_PRESSURE (pressure) 	EN_HEADLOSS (</a:t>
            </a:r>
            <a:r>
              <a:rPr lang="en-US" altLang="zh-CN" sz="1800" dirty="0" err="1">
                <a:latin typeface="Arial" charset="0"/>
                <a:ea typeface="宋体" charset="0"/>
              </a:rPr>
              <a:t>headloss</a:t>
            </a:r>
            <a:r>
              <a:rPr lang="en-US" altLang="zh-CN" sz="1800" dirty="0">
                <a:latin typeface="Arial" charset="0"/>
                <a:ea typeface="宋体" charset="0"/>
              </a:rPr>
              <a:t>) </a:t>
            </a:r>
            <a:br>
              <a:rPr lang="en-US" altLang="zh-CN" sz="1800" dirty="0">
                <a:latin typeface="Arial" charset="0"/>
                <a:ea typeface="宋体" charset="0"/>
              </a:rPr>
            </a:br>
            <a:r>
              <a:rPr lang="en-US" altLang="zh-CN" sz="1800" dirty="0">
                <a:latin typeface="Arial" charset="0"/>
                <a:ea typeface="宋体" charset="0"/>
              </a:rPr>
              <a:t>EN_QUALITY (water quality) 	EN_STATUS (link status) </a:t>
            </a:r>
            <a:br>
              <a:rPr lang="en-US" altLang="zh-CN" sz="1800" dirty="0">
                <a:latin typeface="Arial" charset="0"/>
                <a:ea typeface="宋体" charset="0"/>
              </a:rPr>
            </a:br>
            <a:r>
              <a:rPr lang="en-US" altLang="zh-CN" sz="1800" dirty="0">
                <a:latin typeface="Arial" charset="0"/>
                <a:ea typeface="宋体" charset="0"/>
              </a:rPr>
              <a:t>EN_SOURCEMASS 		EN_SETTING (pump speed etc.)</a:t>
            </a:r>
            <a:br>
              <a:rPr lang="en-US" altLang="zh-CN" sz="1800" dirty="0">
                <a:latin typeface="Arial" charset="0"/>
                <a:ea typeface="宋体" charset="0"/>
              </a:rPr>
            </a:br>
            <a:endParaRPr lang="zh-CN" altLang="en-US" sz="1800" dirty="0">
              <a:latin typeface="Arial" charset="0"/>
              <a:ea typeface="宋体" charset="0"/>
            </a:endParaRPr>
          </a:p>
        </p:txBody>
      </p:sp>
    </p:spTree>
    <p:extLst>
      <p:ext uri="{BB962C8B-B14F-4D97-AF65-F5344CB8AC3E}">
        <p14:creationId xmlns:p14="http://schemas.microsoft.com/office/powerpoint/2010/main" val="453779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kumimoji="0" lang="en-US" altLang="zh-CN" b="1">
                <a:latin typeface="Arial" charset="0"/>
                <a:ea typeface="宋体" charset="0"/>
              </a:rPr>
              <a:t>Efficiency Issues</a:t>
            </a:r>
            <a:endParaRPr kumimoji="0" lang="zh-CN" altLang="en-US" b="1">
              <a:latin typeface="Arial" charset="0"/>
              <a:ea typeface="宋体" charset="0"/>
            </a:endParaRPr>
          </a:p>
        </p:txBody>
      </p:sp>
      <p:sp>
        <p:nvSpPr>
          <p:cNvPr id="77826" name="Rectangle 3"/>
          <p:cNvSpPr>
            <a:spLocks noGrp="1" noChangeArrowheads="1"/>
          </p:cNvSpPr>
          <p:nvPr>
            <p:ph type="body" idx="1"/>
          </p:nvPr>
        </p:nvSpPr>
        <p:spPr/>
        <p:txBody>
          <a:bodyPr/>
          <a:lstStyle/>
          <a:p>
            <a:r>
              <a:rPr kumimoji="0" lang="en-US" altLang="zh-CN">
                <a:latin typeface="Arial" charset="0"/>
                <a:ea typeface="宋体" charset="0"/>
              </a:rPr>
              <a:t>When making multiple hydraulic analyses on the same network (as would be done in an optimization procedure), do not use repeated calls to </a:t>
            </a:r>
            <a:r>
              <a:rPr kumimoji="0" lang="en-US" altLang="zh-CN" i="1">
                <a:latin typeface="Arial" charset="0"/>
                <a:ea typeface="宋体" charset="0"/>
              </a:rPr>
              <a:t>ENsolveH</a:t>
            </a:r>
            <a:r>
              <a:rPr kumimoji="0" lang="en-US" altLang="zh-CN">
                <a:latin typeface="Arial" charset="0"/>
                <a:ea typeface="宋体" charset="0"/>
              </a:rPr>
              <a:t>. Instead, use an iterated </a:t>
            </a:r>
            <a:r>
              <a:rPr kumimoji="0" lang="en-US" altLang="zh-CN" i="1">
                <a:latin typeface="Arial" charset="0"/>
                <a:ea typeface="宋体" charset="0"/>
              </a:rPr>
              <a:t>ENrunH</a:t>
            </a:r>
            <a:r>
              <a:rPr kumimoji="0" lang="en-US" altLang="zh-CN">
                <a:latin typeface="Arial" charset="0"/>
                <a:ea typeface="宋体" charset="0"/>
              </a:rPr>
              <a:t> - </a:t>
            </a:r>
            <a:r>
              <a:rPr kumimoji="0" lang="en-US" altLang="zh-CN" i="1">
                <a:latin typeface="Arial" charset="0"/>
                <a:ea typeface="宋体" charset="0"/>
              </a:rPr>
              <a:t>ENnextH</a:t>
            </a:r>
            <a:r>
              <a:rPr kumimoji="0" lang="en-US" altLang="zh-CN">
                <a:latin typeface="Arial" charset="0"/>
                <a:ea typeface="宋体" charset="0"/>
              </a:rPr>
              <a:t> loop</a:t>
            </a:r>
            <a:r>
              <a:rPr kumimoji="0" lang="en-US" altLang="zh-CN">
                <a:solidFill>
                  <a:srgbClr val="FF0000"/>
                </a:solidFill>
                <a:latin typeface="Arial" charset="0"/>
                <a:ea typeface="宋体" charset="0"/>
              </a:rPr>
              <a:t>!!!!</a:t>
            </a:r>
            <a:br>
              <a:rPr kumimoji="0" lang="en-US" altLang="zh-CN">
                <a:solidFill>
                  <a:srgbClr val="FF0000"/>
                </a:solidFill>
                <a:latin typeface="Arial" charset="0"/>
                <a:ea typeface="宋体" charset="0"/>
              </a:rPr>
            </a:br>
            <a:endParaRPr kumimoji="0" lang="zh-CN" altLang="en-US">
              <a:solidFill>
                <a:srgbClr val="FF0000"/>
              </a:solidFill>
              <a:latin typeface="Arial" charset="0"/>
              <a:ea typeface="宋体" charset="0"/>
            </a:endParaRPr>
          </a:p>
        </p:txBody>
      </p:sp>
    </p:spTree>
    <p:extLst>
      <p:ext uri="{BB962C8B-B14F-4D97-AF65-F5344CB8AC3E}">
        <p14:creationId xmlns:p14="http://schemas.microsoft.com/office/powerpoint/2010/main" val="856439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30582-FD42-43E2-AE4A-0CB3E138C396}"/>
              </a:ext>
            </a:extLst>
          </p:cNvPr>
          <p:cNvSpPr txBox="1">
            <a:spLocks/>
          </p:cNvSpPr>
          <p:nvPr/>
        </p:nvSpPr>
        <p:spPr>
          <a:xfrm>
            <a:off x="1981200" y="274638"/>
            <a:ext cx="8534400" cy="132556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a:latin typeface="Arial" charset="0"/>
                <a:ea typeface="宋体" charset="0"/>
              </a:rPr>
              <a:t>Exercise 2: get/set node information</a:t>
            </a:r>
            <a:endParaRPr lang="zh-CN" altLang="en-US" dirty="0">
              <a:latin typeface="Arial" charset="0"/>
              <a:ea typeface="宋体" charset="0"/>
            </a:endParaRPr>
          </a:p>
        </p:txBody>
      </p:sp>
      <p:sp>
        <p:nvSpPr>
          <p:cNvPr id="3" name="内容占位符 2">
            <a:extLst>
              <a:ext uri="{FF2B5EF4-FFF2-40B4-BE49-F238E27FC236}">
                <a16:creationId xmlns:a16="http://schemas.microsoft.com/office/drawing/2014/main" id="{5FE894CB-B06F-4ED7-8397-122C957FFAF3}"/>
              </a:ext>
            </a:extLst>
          </p:cNvPr>
          <p:cNvSpPr txBox="1">
            <a:spLocks/>
          </p:cNvSpPr>
          <p:nvPr/>
        </p:nvSpPr>
        <p:spPr>
          <a:xfrm>
            <a:off x="1981200" y="1600201"/>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a:latin typeface="Arial" charset="0"/>
                <a:ea typeface="宋体" charset="0"/>
              </a:rPr>
              <a:t>1. Open net 1 file</a:t>
            </a:r>
          </a:p>
          <a:p>
            <a:r>
              <a:rPr lang="en-US" altLang="zh-CN" sz="2400" dirty="0">
                <a:latin typeface="Arial" charset="0"/>
                <a:ea typeface="宋体" charset="0"/>
              </a:rPr>
              <a:t>2. Get pressure of node 22 at 12:00 and 18:00</a:t>
            </a:r>
          </a:p>
          <a:p>
            <a:r>
              <a:rPr lang="en-US" altLang="zh-CN" sz="2400" dirty="0">
                <a:latin typeface="Arial" charset="0"/>
                <a:ea typeface="宋体" charset="0"/>
              </a:rPr>
              <a:t>3. Set nodal demand of node 22 as 1.5 times of the original one, and get pressure of node 22 again. </a:t>
            </a:r>
          </a:p>
          <a:p>
            <a:endParaRPr lang="en-US" altLang="zh-CN" sz="2400" dirty="0">
              <a:latin typeface="Arial" charset="0"/>
              <a:ea typeface="宋体" charset="0"/>
            </a:endParaRPr>
          </a:p>
          <a:p>
            <a:pPr marL="0" indent="0">
              <a:buNone/>
            </a:pPr>
            <a:endParaRPr lang="zh-CN" altLang="en-US" sz="2400" dirty="0">
              <a:latin typeface="Arial" charset="0"/>
              <a:ea typeface="宋体" charset="0"/>
            </a:endParaRPr>
          </a:p>
        </p:txBody>
      </p:sp>
    </p:spTree>
    <p:extLst>
      <p:ext uri="{BB962C8B-B14F-4D97-AF65-F5344CB8AC3E}">
        <p14:creationId xmlns:p14="http://schemas.microsoft.com/office/powerpoint/2010/main" val="4111234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30582-FD42-43E2-AE4A-0CB3E138C396}"/>
              </a:ext>
            </a:extLst>
          </p:cNvPr>
          <p:cNvSpPr txBox="1">
            <a:spLocks/>
          </p:cNvSpPr>
          <p:nvPr/>
        </p:nvSpPr>
        <p:spPr>
          <a:xfrm>
            <a:off x="1981200" y="274638"/>
            <a:ext cx="8534400" cy="132556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a:latin typeface="Arial" charset="0"/>
                <a:ea typeface="宋体" charset="0"/>
              </a:rPr>
              <a:t>Exercise 3: get/set link information</a:t>
            </a:r>
            <a:endParaRPr lang="zh-CN" altLang="en-US" dirty="0">
              <a:latin typeface="Arial" charset="0"/>
              <a:ea typeface="宋体" charset="0"/>
            </a:endParaRPr>
          </a:p>
        </p:txBody>
      </p:sp>
      <p:sp>
        <p:nvSpPr>
          <p:cNvPr id="3" name="内容占位符 2">
            <a:extLst>
              <a:ext uri="{FF2B5EF4-FFF2-40B4-BE49-F238E27FC236}">
                <a16:creationId xmlns:a16="http://schemas.microsoft.com/office/drawing/2014/main" id="{5FE894CB-B06F-4ED7-8397-122C957FFAF3}"/>
              </a:ext>
            </a:extLst>
          </p:cNvPr>
          <p:cNvSpPr txBox="1">
            <a:spLocks/>
          </p:cNvSpPr>
          <p:nvPr/>
        </p:nvSpPr>
        <p:spPr>
          <a:xfrm>
            <a:off x="1981200" y="1600201"/>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a:latin typeface="Arial" charset="0"/>
                <a:ea typeface="宋体" charset="0"/>
              </a:rPr>
              <a:t>1. Open net 1</a:t>
            </a:r>
          </a:p>
          <a:p>
            <a:r>
              <a:rPr lang="en-US" altLang="zh-CN" sz="2400" dirty="0">
                <a:latin typeface="Arial" charset="0"/>
                <a:ea typeface="宋体" charset="0"/>
              </a:rPr>
              <a:t>2. Get flow of link 21(ID) at 12:00 and 18:00</a:t>
            </a:r>
          </a:p>
          <a:p>
            <a:r>
              <a:rPr lang="en-US" altLang="zh-CN" sz="2400" dirty="0">
                <a:latin typeface="Arial" charset="0"/>
                <a:ea typeface="宋体" charset="0"/>
              </a:rPr>
              <a:t>3. Set diameter of link 21 (ID) as 0.8 times of the original one</a:t>
            </a:r>
          </a:p>
          <a:p>
            <a:r>
              <a:rPr lang="en-US" altLang="zh-CN" sz="2400" dirty="0">
                <a:latin typeface="Arial" charset="0"/>
                <a:ea typeface="宋体" charset="0"/>
              </a:rPr>
              <a:t>4. get and compare nodal pressure of pipe 21 at 12:00 (starting and end nodes)</a:t>
            </a:r>
            <a:r>
              <a:rPr lang="zh-CN" altLang="en-US" sz="2400" dirty="0">
                <a:latin typeface="Arial" charset="0"/>
                <a:ea typeface="宋体" charset="0"/>
              </a:rPr>
              <a:t> </a:t>
            </a:r>
            <a:r>
              <a:rPr lang="en-US" altLang="zh-CN" sz="2400" dirty="0">
                <a:latin typeface="Arial" charset="0"/>
                <a:ea typeface="宋体" charset="0"/>
              </a:rPr>
              <a:t>before and after changing of pipe 21’s diameter</a:t>
            </a:r>
          </a:p>
          <a:p>
            <a:pPr marL="0" indent="0">
              <a:buNone/>
            </a:pPr>
            <a:endParaRPr lang="zh-CN" altLang="en-US" sz="2400" dirty="0">
              <a:latin typeface="Arial" charset="0"/>
              <a:ea typeface="宋体" charset="0"/>
            </a:endParaRPr>
          </a:p>
        </p:txBody>
      </p:sp>
    </p:spTree>
    <p:extLst>
      <p:ext uri="{BB962C8B-B14F-4D97-AF65-F5344CB8AC3E}">
        <p14:creationId xmlns:p14="http://schemas.microsoft.com/office/powerpoint/2010/main" val="1762937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30582-FD42-43E2-AE4A-0CB3E138C396}"/>
              </a:ext>
            </a:extLst>
          </p:cNvPr>
          <p:cNvSpPr txBox="1">
            <a:spLocks/>
          </p:cNvSpPr>
          <p:nvPr/>
        </p:nvSpPr>
        <p:spPr>
          <a:xfrm>
            <a:off x="1981200" y="274638"/>
            <a:ext cx="8534400" cy="132556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a:latin typeface="Arial" charset="0"/>
                <a:ea typeface="宋体" charset="0"/>
              </a:rPr>
              <a:t>Exercise 4: results presentation</a:t>
            </a:r>
            <a:endParaRPr lang="zh-CN" altLang="en-US" dirty="0">
              <a:latin typeface="Arial" charset="0"/>
              <a:ea typeface="宋体" charset="0"/>
            </a:endParaRPr>
          </a:p>
        </p:txBody>
      </p:sp>
      <p:sp>
        <p:nvSpPr>
          <p:cNvPr id="3" name="内容占位符 2">
            <a:extLst>
              <a:ext uri="{FF2B5EF4-FFF2-40B4-BE49-F238E27FC236}">
                <a16:creationId xmlns:a16="http://schemas.microsoft.com/office/drawing/2014/main" id="{5FE894CB-B06F-4ED7-8397-122C957FFAF3}"/>
              </a:ext>
            </a:extLst>
          </p:cNvPr>
          <p:cNvSpPr txBox="1">
            <a:spLocks/>
          </p:cNvSpPr>
          <p:nvPr/>
        </p:nvSpPr>
        <p:spPr>
          <a:xfrm>
            <a:off x="1981200" y="1600201"/>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a:latin typeface="Arial" charset="0"/>
                <a:ea typeface="宋体" charset="0"/>
              </a:rPr>
              <a:t>1. Open net 2</a:t>
            </a:r>
          </a:p>
          <a:p>
            <a:r>
              <a:rPr lang="en-US" altLang="zh-CN" sz="2400" dirty="0">
                <a:latin typeface="Arial" charset="0"/>
                <a:ea typeface="宋体" charset="0"/>
              </a:rPr>
              <a:t>2. draw the graph of flow for link 29(ID) for 1 to 72 hours</a:t>
            </a:r>
          </a:p>
          <a:p>
            <a:pPr marL="0" indent="0">
              <a:buNone/>
            </a:pPr>
            <a:endParaRPr lang="zh-CN" altLang="en-US" sz="2400" dirty="0">
              <a:latin typeface="Arial" charset="0"/>
              <a:ea typeface="宋体" charset="0"/>
            </a:endParaRPr>
          </a:p>
        </p:txBody>
      </p:sp>
    </p:spTree>
    <p:extLst>
      <p:ext uri="{BB962C8B-B14F-4D97-AF65-F5344CB8AC3E}">
        <p14:creationId xmlns:p14="http://schemas.microsoft.com/office/powerpoint/2010/main" val="232103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kumimoji="0" lang="en-US" altLang="zh-CN">
                <a:latin typeface="Arial" charset="0"/>
                <a:ea typeface="宋体" charset="0"/>
              </a:rPr>
              <a:t>EPANET toolkit</a:t>
            </a:r>
          </a:p>
        </p:txBody>
      </p:sp>
      <p:sp>
        <p:nvSpPr>
          <p:cNvPr id="49154" name="Rectangle 3"/>
          <p:cNvSpPr>
            <a:spLocks noGrp="1" noChangeArrowheads="1"/>
          </p:cNvSpPr>
          <p:nvPr>
            <p:ph type="body" idx="1"/>
          </p:nvPr>
        </p:nvSpPr>
        <p:spPr>
          <a:xfrm>
            <a:off x="949910" y="1600199"/>
            <a:ext cx="10289219" cy="3380173"/>
          </a:xfrm>
        </p:spPr>
        <p:txBody>
          <a:bodyPr>
            <a:normAutofit/>
          </a:bodyPr>
          <a:lstStyle/>
          <a:p>
            <a:r>
              <a:rPr lang="en-US" altLang="zh-CN" sz="1800" dirty="0">
                <a:latin typeface="Arial" charset="0"/>
                <a:ea typeface="宋体" charset="0"/>
              </a:rPr>
              <a:t>EPANET is a program that analyzes the hydraulic and water quality behavior of water distribution systems. The EPANET Programmer's Toolkit is a dynamic link library (DLL) of functions that allows developers to customize EPANET's computational engine for their own specific needs. The functions can be incorporated into Windows applications written in C/C++, Delphi Pascal, Visual Basic, or any other language that can call functions within a Windows DLL. The Toolkit DLL file is named EPANET2.DLL and is distributed with EPANET. The Toolkit comes with several different header files, function definition files, and .lib files that simplify the task of interfacing it with C/C++, Delphi,  Visual Basic and MATLAB code. </a:t>
            </a:r>
            <a:br>
              <a:rPr lang="en-US" altLang="zh-CN" sz="1800" dirty="0">
                <a:latin typeface="Arial" charset="0"/>
                <a:ea typeface="宋体" charset="0"/>
              </a:rPr>
            </a:br>
            <a:endParaRPr lang="zh-CN" altLang="en-US" sz="1800" dirty="0">
              <a:latin typeface="Arial" charset="0"/>
              <a:ea typeface="宋体" charset="0"/>
            </a:endParaRPr>
          </a:p>
        </p:txBody>
      </p:sp>
      <p:sp>
        <p:nvSpPr>
          <p:cNvPr id="49155" name="Text Box 4"/>
          <p:cNvSpPr txBox="1">
            <a:spLocks noChangeArrowheads="1"/>
          </p:cNvSpPr>
          <p:nvPr/>
        </p:nvSpPr>
        <p:spPr bwMode="auto">
          <a:xfrm>
            <a:off x="4082989" y="5062087"/>
            <a:ext cx="2787588" cy="52322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spcBef>
                <a:spcPct val="50000"/>
              </a:spcBef>
            </a:pPr>
            <a:r>
              <a:rPr kumimoji="0" lang="en-US" altLang="zh-CN" sz="2800" dirty="0"/>
              <a:t>MATLAB</a:t>
            </a:r>
          </a:p>
        </p:txBody>
      </p:sp>
      <p:sp>
        <p:nvSpPr>
          <p:cNvPr id="49156" name="Text Box 5"/>
          <p:cNvSpPr txBox="1">
            <a:spLocks noChangeArrowheads="1"/>
          </p:cNvSpPr>
          <p:nvPr/>
        </p:nvSpPr>
        <p:spPr bwMode="auto">
          <a:xfrm>
            <a:off x="5823752" y="5627131"/>
            <a:ext cx="1676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spcBef>
                <a:spcPct val="50000"/>
              </a:spcBef>
            </a:pPr>
            <a:r>
              <a:rPr kumimoji="0" lang="en-US" altLang="zh-CN" sz="1800"/>
              <a:t>EPANET</a:t>
            </a:r>
          </a:p>
        </p:txBody>
      </p:sp>
      <p:sp>
        <p:nvSpPr>
          <p:cNvPr id="2" name="矩形 1">
            <a:extLst>
              <a:ext uri="{FF2B5EF4-FFF2-40B4-BE49-F238E27FC236}">
                <a16:creationId xmlns:a16="http://schemas.microsoft.com/office/drawing/2014/main" id="{94086093-BD2F-47A5-9E2F-567876CA7930}"/>
              </a:ext>
            </a:extLst>
          </p:cNvPr>
          <p:cNvSpPr/>
          <p:nvPr/>
        </p:nvSpPr>
        <p:spPr>
          <a:xfrm>
            <a:off x="3461551" y="4692756"/>
            <a:ext cx="4234649" cy="163349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100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sz="4000">
                <a:latin typeface="Arial" charset="0"/>
                <a:ea typeface="宋体" charset="0"/>
              </a:rPr>
              <a:t>How to run EPANET from MATLAB</a:t>
            </a:r>
            <a:endParaRPr lang="zh-CN" altLang="en-US" sz="4000">
              <a:latin typeface="Arial" charset="0"/>
              <a:ea typeface="宋体" charset="0"/>
            </a:endParaRPr>
          </a:p>
        </p:txBody>
      </p:sp>
      <p:sp>
        <p:nvSpPr>
          <p:cNvPr id="50178" name="Rectangle 3"/>
          <p:cNvSpPr>
            <a:spLocks noGrp="1" noChangeArrowheads="1"/>
          </p:cNvSpPr>
          <p:nvPr>
            <p:ph type="body" idx="1"/>
          </p:nvPr>
        </p:nvSpPr>
        <p:spPr>
          <a:xfrm>
            <a:off x="91735" y="1600201"/>
            <a:ext cx="5072109" cy="5257799"/>
          </a:xfrm>
        </p:spPr>
        <p:txBody>
          <a:bodyPr>
            <a:normAutofit/>
          </a:bodyPr>
          <a:lstStyle/>
          <a:p>
            <a:r>
              <a:rPr kumimoji="0" lang="en-US" altLang="zh-CN" dirty="0">
                <a:latin typeface="Arial" charset="0"/>
                <a:ea typeface="宋体" charset="0"/>
              </a:rPr>
              <a:t>Three steps:</a:t>
            </a:r>
          </a:p>
          <a:p>
            <a:pPr marL="971550" lvl="1" indent="-514350">
              <a:buFont typeface="+mj-lt"/>
              <a:buAutoNum type="arabicPeriod"/>
            </a:pPr>
            <a:r>
              <a:rPr kumimoji="0" lang="en-US" altLang="zh-CN" dirty="0">
                <a:latin typeface="Arial" charset="0"/>
                <a:ea typeface="宋体" charset="0"/>
              </a:rPr>
              <a:t>Link MATLAB with EPANET</a:t>
            </a:r>
          </a:p>
          <a:p>
            <a:pPr marL="971550" lvl="1" indent="-514350">
              <a:buFont typeface="+mj-lt"/>
              <a:buAutoNum type="arabicPeriod"/>
            </a:pPr>
            <a:r>
              <a:rPr kumimoji="0" lang="en-US" altLang="zh-CN" dirty="0">
                <a:latin typeface="Arial" charset="0"/>
                <a:ea typeface="宋体" charset="0"/>
              </a:rPr>
              <a:t>Run EPANET functions from MATLAB</a:t>
            </a:r>
          </a:p>
          <a:p>
            <a:pPr marL="971550" lvl="1" indent="-514350">
              <a:buFont typeface="+mj-lt"/>
              <a:buAutoNum type="arabicPeriod"/>
            </a:pPr>
            <a:r>
              <a:rPr kumimoji="0" lang="en-US" altLang="zh-CN" dirty="0">
                <a:latin typeface="Arial" charset="0"/>
                <a:ea typeface="宋体" charset="0"/>
              </a:rPr>
              <a:t>Release the link</a:t>
            </a:r>
          </a:p>
        </p:txBody>
      </p:sp>
      <p:sp>
        <p:nvSpPr>
          <p:cNvPr id="4" name="Rectangle 3">
            <a:extLst>
              <a:ext uri="{FF2B5EF4-FFF2-40B4-BE49-F238E27FC236}">
                <a16:creationId xmlns:a16="http://schemas.microsoft.com/office/drawing/2014/main" id="{8264F53B-8AD0-482F-B9AE-A3C2D4A6FABF}"/>
              </a:ext>
            </a:extLst>
          </p:cNvPr>
          <p:cNvSpPr txBox="1">
            <a:spLocks noChangeArrowheads="1"/>
          </p:cNvSpPr>
          <p:nvPr/>
        </p:nvSpPr>
        <p:spPr>
          <a:xfrm>
            <a:off x="4844249" y="2057399"/>
            <a:ext cx="7256016"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altLang="zh-CN" sz="2400" dirty="0">
                <a:latin typeface="Arial" charset="0"/>
                <a:ea typeface="宋体" charset="0"/>
              </a:rPr>
              <a:t>Load EPANET library in MATLAB environment </a:t>
            </a:r>
          </a:p>
          <a:p>
            <a:pPr marL="457200" lvl="1" indent="0">
              <a:buFont typeface="Arial"/>
              <a:buNone/>
            </a:pPr>
            <a:r>
              <a:rPr lang="en-US" altLang="zh-CN" sz="2400" dirty="0" err="1">
                <a:latin typeface="Arial" charset="0"/>
                <a:ea typeface="宋体" charset="0"/>
              </a:rPr>
              <a:t>loadlibrary</a:t>
            </a:r>
            <a:r>
              <a:rPr lang="en-US" altLang="zh-CN" sz="2400" dirty="0">
                <a:latin typeface="Arial" charset="0"/>
                <a:ea typeface="宋体" charset="0"/>
              </a:rPr>
              <a:t>('epanet2', 'epanet2.h')</a:t>
            </a:r>
          </a:p>
          <a:p>
            <a:pPr marL="514350" indent="-514350">
              <a:buFont typeface="+mj-lt"/>
              <a:buAutoNum type="arabicPeriod"/>
            </a:pPr>
            <a:r>
              <a:rPr lang="en-US" altLang="zh-CN" sz="2400" dirty="0">
                <a:latin typeface="Arial" charset="0"/>
                <a:ea typeface="宋体" charset="0"/>
              </a:rPr>
              <a:t>Run EPANET functions via CALLLIB function in MATLAB</a:t>
            </a:r>
          </a:p>
          <a:p>
            <a:pPr marL="457200" lvl="1" indent="0">
              <a:buFont typeface="Arial"/>
              <a:buNone/>
            </a:pPr>
            <a:r>
              <a:rPr lang="en-US" altLang="zh-CN" sz="2400" dirty="0">
                <a:latin typeface="Arial" charset="0"/>
                <a:ea typeface="宋体" charset="0"/>
              </a:rPr>
              <a:t>[X1,...,XN]=CALLLIB('epanet2','FUNCNAME',ARG1,...,ARGN)</a:t>
            </a:r>
          </a:p>
          <a:p>
            <a:pPr marL="514350" indent="-514350">
              <a:buFont typeface="+mj-lt"/>
              <a:buAutoNum type="arabicPeriod"/>
            </a:pPr>
            <a:r>
              <a:rPr lang="en-US" altLang="zh-CN" sz="2400" dirty="0">
                <a:latin typeface="Arial" charset="0"/>
                <a:ea typeface="宋体" charset="0"/>
              </a:rPr>
              <a:t>Release link between EPANET and MATLAB</a:t>
            </a:r>
          </a:p>
          <a:p>
            <a:pPr marL="457200" lvl="1" indent="0">
              <a:buFont typeface="Arial"/>
              <a:buNone/>
            </a:pPr>
            <a:r>
              <a:rPr lang="en-US" altLang="zh-CN" sz="2400" dirty="0" err="1">
                <a:latin typeface="Arial" charset="0"/>
                <a:ea typeface="宋体" charset="0"/>
              </a:rPr>
              <a:t>unloadlibrary</a:t>
            </a:r>
            <a:r>
              <a:rPr lang="en-US" altLang="zh-CN" sz="2400" dirty="0">
                <a:latin typeface="Arial" charset="0"/>
                <a:ea typeface="宋体" charset="0"/>
              </a:rPr>
              <a:t>('epanet2');</a:t>
            </a:r>
          </a:p>
        </p:txBody>
      </p:sp>
    </p:spTree>
    <p:extLst>
      <p:ext uri="{BB962C8B-B14F-4D97-AF65-F5344CB8AC3E}">
        <p14:creationId xmlns:p14="http://schemas.microsoft.com/office/powerpoint/2010/main" val="26154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30582-FD42-43E2-AE4A-0CB3E138C396}"/>
              </a:ext>
            </a:extLst>
          </p:cNvPr>
          <p:cNvSpPr txBox="1">
            <a:spLocks/>
          </p:cNvSpPr>
          <p:nvPr/>
        </p:nvSpPr>
        <p:spPr>
          <a:xfrm>
            <a:off x="532660" y="274638"/>
            <a:ext cx="10866268"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a:latin typeface="Arial" charset="0"/>
                <a:ea typeface="宋体" charset="0"/>
              </a:rPr>
              <a:t>Exercise 1: to connect EPANET and MATLAB</a:t>
            </a:r>
            <a:endParaRPr lang="zh-CN" altLang="en-US" dirty="0">
              <a:latin typeface="Arial" charset="0"/>
              <a:ea typeface="宋体" charset="0"/>
            </a:endParaRPr>
          </a:p>
        </p:txBody>
      </p:sp>
      <p:sp>
        <p:nvSpPr>
          <p:cNvPr id="3" name="内容占位符 2">
            <a:extLst>
              <a:ext uri="{FF2B5EF4-FFF2-40B4-BE49-F238E27FC236}">
                <a16:creationId xmlns:a16="http://schemas.microsoft.com/office/drawing/2014/main" id="{5FE894CB-B06F-4ED7-8397-122C957FFAF3}"/>
              </a:ext>
            </a:extLst>
          </p:cNvPr>
          <p:cNvSpPr txBox="1">
            <a:spLocks/>
          </p:cNvSpPr>
          <p:nvPr/>
        </p:nvSpPr>
        <p:spPr>
          <a:xfrm>
            <a:off x="1198485" y="1997476"/>
            <a:ext cx="9765437" cy="412868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latin typeface="Arial" charset="0"/>
                <a:ea typeface="宋体" charset="0"/>
              </a:rPr>
              <a:t>Use the file provided to practice how to connect EPANET and MATLAB, print on the screen ‘ EPANET library loaded’ and ‘EPANET library released’ to indicate successfully load and unload of library. </a:t>
            </a:r>
          </a:p>
          <a:p>
            <a:r>
              <a:rPr lang="en-US" altLang="zh-CN" dirty="0">
                <a:latin typeface="Arial" charset="0"/>
                <a:ea typeface="宋体" charset="0"/>
              </a:rPr>
              <a:t>Send/share your screenshot </a:t>
            </a:r>
          </a:p>
          <a:p>
            <a:pPr marL="0" indent="0">
              <a:buNone/>
            </a:pPr>
            <a:endParaRPr lang="zh-CN" altLang="en-US" dirty="0">
              <a:latin typeface="Arial" charset="0"/>
              <a:ea typeface="宋体" charset="0"/>
            </a:endParaRPr>
          </a:p>
        </p:txBody>
      </p:sp>
    </p:spTree>
    <p:extLst>
      <p:ext uri="{BB962C8B-B14F-4D97-AF65-F5344CB8AC3E}">
        <p14:creationId xmlns:p14="http://schemas.microsoft.com/office/powerpoint/2010/main" val="364669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kumimoji="0" lang="en-US" altLang="zh-CN">
                <a:latin typeface="Arial" charset="0"/>
                <a:ea typeface="宋体" charset="0"/>
              </a:rPr>
              <a:t>EPANET toolkit functions </a:t>
            </a:r>
          </a:p>
        </p:txBody>
      </p:sp>
      <p:graphicFrame>
        <p:nvGraphicFramePr>
          <p:cNvPr id="53320" name="Group 72"/>
          <p:cNvGraphicFramePr>
            <a:graphicFrameLocks noGrp="1"/>
          </p:cNvGraphicFramePr>
          <p:nvPr>
            <p:ph idx="1"/>
          </p:nvPr>
        </p:nvGraphicFramePr>
        <p:xfrm>
          <a:off x="1981200" y="1165225"/>
          <a:ext cx="8229600" cy="5699562"/>
        </p:xfrm>
        <a:graphic>
          <a:graphicData uri="http://schemas.openxmlformats.org/drawingml/2006/table">
            <a:tbl>
              <a:tblPr/>
              <a:tblGrid>
                <a:gridCol w="8229600">
                  <a:extLst>
                    <a:ext uri="{9D8B030D-6E8A-4147-A177-3AD203B41FA5}">
                      <a16:colId xmlns:a16="http://schemas.microsoft.com/office/drawing/2014/main" val="20000"/>
                    </a:ext>
                  </a:extLst>
                </a:gridCol>
              </a:tblGrid>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hlink"/>
                          </a:solidFill>
                          <a:effectLst/>
                          <a:latin typeface="Arial" charset="0"/>
                          <a:ea typeface="宋体" charset="0"/>
                          <a:cs typeface="宋体" charset="0"/>
                        </a:rPr>
                        <a:t>A complete "command line style" simulation</a:t>
                      </a:r>
                      <a:r>
                        <a:rPr kumimoji="0" lang="en-US" altLang="zh-CN" sz="2800" b="0" i="0" u="none" strike="noStrike" cap="none" normalizeH="0" baseline="0">
                          <a:ln>
                            <a:noFill/>
                          </a:ln>
                          <a:solidFill>
                            <a:schemeClr val="tx1"/>
                          </a:solidFill>
                          <a:effectLst/>
                          <a:latin typeface="Arial" charset="0"/>
                          <a:ea typeface="宋体" charset="0"/>
                          <a:cs typeface="宋体" charset="0"/>
                        </a:rPr>
                        <a: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Opening and closing the EPANET Toolkit system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Retrieving information about network nodes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Retrieving information about network links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Retrieving information about time patterns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0"/>
                          <a:cs typeface="宋体" charset="0"/>
                        </a:rPr>
                        <a:t>Retrieving other network information </a:t>
                      </a:r>
                      <a:endParaRPr kumimoji="0" lang="zh-CN" altLang="en-US" sz="2800" b="0" i="0" u="none" strike="noStrike" cap="none" normalizeH="0" baseline="0">
                        <a:ln>
                          <a:noFill/>
                        </a:ln>
                        <a:solidFill>
                          <a:srgbClr val="FF0000"/>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Setting new values for network parameters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Saving and using hydraulic analysis results files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CC"/>
                          </a:solidFill>
                          <a:effectLst/>
                          <a:latin typeface="Arial" charset="0"/>
                          <a:ea typeface="宋体" charset="0"/>
                          <a:cs typeface="宋体" charset="0"/>
                        </a:rPr>
                        <a:t>Running a hydraulic analysis </a:t>
                      </a:r>
                      <a:endParaRPr kumimoji="0" lang="zh-CN" altLang="en-US" sz="2800" b="0" i="0" u="none" strike="noStrike" cap="none" normalizeH="0" baseline="0">
                        <a:ln>
                          <a:noFill/>
                        </a:ln>
                        <a:solidFill>
                          <a:srgbClr val="0000CC"/>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CC"/>
                          </a:solidFill>
                          <a:effectLst/>
                          <a:latin typeface="Arial" charset="0"/>
                          <a:ea typeface="宋体" charset="0"/>
                          <a:cs typeface="宋体" charset="0"/>
                        </a:rPr>
                        <a:t>Running a water quality analysis </a:t>
                      </a:r>
                      <a:endParaRPr kumimoji="0" lang="zh-CN" altLang="en-US" sz="2800" b="0" i="0" u="none" strike="noStrike" cap="none" normalizeH="0" baseline="0">
                        <a:ln>
                          <a:noFill/>
                        </a:ln>
                        <a:solidFill>
                          <a:srgbClr val="0000CC"/>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Generating an output report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159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graphicFrame>
        <p:nvGraphicFramePr>
          <p:cNvPr id="58414" name="Group 46"/>
          <p:cNvGraphicFramePr>
            <a:graphicFrameLocks noGrp="1"/>
          </p:cNvGraphicFramePr>
          <p:nvPr>
            <p:ph idx="1"/>
          </p:nvPr>
        </p:nvGraphicFramePr>
        <p:xfrm>
          <a:off x="1981200" y="1600200"/>
          <a:ext cx="8229600" cy="1676400"/>
        </p:xfrm>
        <a:graphic>
          <a:graphicData uri="http://schemas.openxmlformats.org/drawingml/2006/table">
            <a:tbl>
              <a:tblPr/>
              <a:tblGrid>
                <a:gridCol w="50292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Running a complete command line style" simulation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ENepanet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61" name="Text Box 208"/>
          <p:cNvSpPr txBox="1">
            <a:spLocks noChangeArrowheads="1"/>
          </p:cNvSpPr>
          <p:nvPr/>
        </p:nvSpPr>
        <p:spPr bwMode="auto">
          <a:xfrm>
            <a:off x="2209800" y="3352801"/>
            <a:ext cx="7543800" cy="3662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sz="1800" b="1"/>
              <a:t>Declaration: </a:t>
            </a:r>
            <a:br>
              <a:rPr kumimoji="0" lang="en-US" altLang="zh-CN" sz="1800" b="1"/>
            </a:br>
            <a:r>
              <a:rPr kumimoji="0" lang="en-US" altLang="zh-CN" sz="1800"/>
              <a:t>int ENepanet( char* f1, char* f2, char* f3, void (*) (vfunc) ) </a:t>
            </a:r>
            <a:br>
              <a:rPr kumimoji="0" lang="en-US" altLang="zh-CN" sz="1800"/>
            </a:br>
            <a:r>
              <a:rPr kumimoji="0" lang="en-US" altLang="zh-CN" sz="1800" b="1"/>
              <a:t>Description:</a:t>
            </a:r>
            <a:r>
              <a:rPr kumimoji="0" lang="en-US" altLang="zh-CN" sz="1800"/>
              <a:t> </a:t>
            </a:r>
            <a:br>
              <a:rPr kumimoji="0" lang="en-US" altLang="zh-CN" sz="1800"/>
            </a:br>
            <a:r>
              <a:rPr kumimoji="0" lang="en-US" altLang="zh-CN" sz="1800"/>
              <a:t>Runs a complete EPANET simulation.  </a:t>
            </a:r>
            <a:br>
              <a:rPr kumimoji="0" lang="en-US" altLang="zh-CN" sz="1800"/>
            </a:br>
            <a:r>
              <a:rPr kumimoji="0" lang="en-US" altLang="zh-CN" sz="1800" b="1"/>
              <a:t>Arguments:</a:t>
            </a:r>
            <a:r>
              <a:rPr kumimoji="0" lang="en-US" altLang="zh-CN" sz="1800"/>
              <a:t> </a:t>
            </a:r>
            <a:br>
              <a:rPr kumimoji="0" lang="en-US" altLang="zh-CN" sz="1800"/>
            </a:br>
            <a:r>
              <a:rPr kumimoji="0" lang="en-US" altLang="zh-CN" sz="1800" i="1"/>
              <a:t>f1:</a:t>
            </a:r>
            <a:r>
              <a:rPr kumimoji="0" lang="en-US" altLang="zh-CN" sz="1800"/>
              <a:t> name of the input file </a:t>
            </a:r>
            <a:br>
              <a:rPr kumimoji="0" lang="en-US" altLang="zh-CN" sz="1800"/>
            </a:br>
            <a:r>
              <a:rPr kumimoji="0" lang="en-US" altLang="zh-CN" sz="1800" i="1"/>
              <a:t>f2:</a:t>
            </a:r>
            <a:r>
              <a:rPr kumimoji="0" lang="en-US" altLang="zh-CN" sz="1800"/>
              <a:t> name of an output report file </a:t>
            </a:r>
            <a:br>
              <a:rPr kumimoji="0" lang="en-US" altLang="zh-CN" sz="1800"/>
            </a:br>
            <a:r>
              <a:rPr kumimoji="0" lang="en-US" altLang="zh-CN" sz="1800" i="1"/>
              <a:t>f3:</a:t>
            </a:r>
            <a:r>
              <a:rPr kumimoji="0" lang="en-US" altLang="zh-CN" sz="1800"/>
              <a:t> name of an optional binary output file </a:t>
            </a:r>
            <a:br>
              <a:rPr kumimoji="0" lang="en-US" altLang="zh-CN" sz="1800"/>
            </a:br>
            <a:r>
              <a:rPr kumimoji="0" lang="en-US" altLang="zh-CN" sz="1800" i="1"/>
              <a:t>vfunc:</a:t>
            </a:r>
            <a:r>
              <a:rPr kumimoji="0" lang="en-US" altLang="zh-CN" sz="1800"/>
              <a:t> pointer to a user-supplied function which accepts a character string as its argument. </a:t>
            </a:r>
            <a:br>
              <a:rPr kumimoji="0" lang="en-US" altLang="zh-CN" sz="1800"/>
            </a:br>
            <a:r>
              <a:rPr kumimoji="0" lang="en-US" altLang="zh-CN" sz="1800"/>
              <a:t> </a:t>
            </a:r>
            <a:br>
              <a:rPr kumimoji="0" lang="en-US" altLang="zh-CN" sz="1800"/>
            </a:br>
            <a:r>
              <a:rPr kumimoji="0" lang="en-US" altLang="zh-CN" sz="1800" b="1"/>
              <a:t>Returns:</a:t>
            </a:r>
            <a:r>
              <a:rPr kumimoji="0" lang="en-US" altLang="zh-CN" sz="1800"/>
              <a:t> Returns an error code.  </a:t>
            </a:r>
            <a:br>
              <a:rPr kumimoji="0" lang="en-US" altLang="zh-CN" sz="1800"/>
            </a:br>
            <a:endParaRPr kumimoji="0" lang="zh-CN" altLang="en-US" sz="1800"/>
          </a:p>
        </p:txBody>
      </p:sp>
    </p:spTree>
    <p:extLst>
      <p:ext uri="{BB962C8B-B14F-4D97-AF65-F5344CB8AC3E}">
        <p14:creationId xmlns:p14="http://schemas.microsoft.com/office/powerpoint/2010/main" val="395292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kumimoji="0" lang="en-US" altLang="zh-CN">
                <a:latin typeface="Arial" charset="0"/>
                <a:ea typeface="宋体" charset="0"/>
              </a:rPr>
              <a:t>toolkit functions</a:t>
            </a:r>
            <a:endParaRPr kumimoji="0" lang="zh-CN" altLang="en-US">
              <a:latin typeface="Arial" charset="0"/>
              <a:ea typeface="宋体" charset="0"/>
            </a:endParaRPr>
          </a:p>
        </p:txBody>
      </p:sp>
      <p:graphicFrame>
        <p:nvGraphicFramePr>
          <p:cNvPr id="61466" name="Group 26"/>
          <p:cNvGraphicFramePr>
            <a:graphicFrameLocks noGrp="1"/>
          </p:cNvGraphicFramePr>
          <p:nvPr>
            <p:ph idx="1"/>
          </p:nvPr>
        </p:nvGraphicFramePr>
        <p:xfrm>
          <a:off x="1981200" y="1600200"/>
          <a:ext cx="8229600" cy="155437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Task</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functions</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Opening and closing the EPANET Toolkit system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ENopen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0"/>
                          <a:cs typeface="宋体" charset="0"/>
                        </a:rPr>
                        <a:t>ENclose </a:t>
                      </a:r>
                      <a:endParaRPr kumimoji="0" lang="zh-CN" altLang="en-US" sz="2800" b="0" i="0" u="none" strike="noStrike" cap="none" normalizeH="0" baseline="0">
                        <a:ln>
                          <a:noFill/>
                        </a:ln>
                        <a:solidFill>
                          <a:schemeClr val="tx1"/>
                        </a:solidFill>
                        <a:effectLst/>
                        <a:latin typeface="Arial" charset="0"/>
                        <a:ea typeface="宋体" charset="0"/>
                        <a:cs typeface="宋体"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287" name="Text Box 134"/>
          <p:cNvSpPr txBox="1">
            <a:spLocks noChangeArrowheads="1"/>
          </p:cNvSpPr>
          <p:nvPr/>
        </p:nvSpPr>
        <p:spPr bwMode="auto">
          <a:xfrm>
            <a:off x="2209800" y="3352800"/>
            <a:ext cx="7543800" cy="31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sz="1800" b="1"/>
              <a:t>Declaration:</a:t>
            </a:r>
            <a:r>
              <a:rPr kumimoji="0" lang="en-US" altLang="zh-CN" sz="1800"/>
              <a:t> </a:t>
            </a:r>
            <a:br>
              <a:rPr kumimoji="0" lang="en-US" altLang="zh-CN" sz="1800"/>
            </a:br>
            <a:r>
              <a:rPr kumimoji="0" lang="en-US" altLang="zh-CN" sz="1800"/>
              <a:t>int ENopen( char* f1, char* f2, char* f3) </a:t>
            </a:r>
            <a:br>
              <a:rPr kumimoji="0" lang="en-US" altLang="zh-CN" sz="1800"/>
            </a:br>
            <a:r>
              <a:rPr kumimoji="0" lang="en-US" altLang="zh-CN" sz="1800" b="1"/>
              <a:t>Description:</a:t>
            </a:r>
            <a:r>
              <a:rPr kumimoji="0" lang="en-US" altLang="zh-CN" sz="1800"/>
              <a:t> Opens the Toolkit to analyze a particular distribution system.  </a:t>
            </a:r>
            <a:br>
              <a:rPr kumimoji="0" lang="en-US" altLang="zh-CN" sz="1800"/>
            </a:br>
            <a:r>
              <a:rPr kumimoji="0" lang="en-US" altLang="zh-CN" sz="1800" b="1"/>
              <a:t>Arguments:</a:t>
            </a:r>
            <a:r>
              <a:rPr kumimoji="0" lang="en-US" altLang="zh-CN" sz="1800"/>
              <a:t> </a:t>
            </a:r>
            <a:br>
              <a:rPr kumimoji="0" lang="en-US" altLang="zh-CN" sz="1800"/>
            </a:br>
            <a:r>
              <a:rPr kumimoji="0" lang="en-US" altLang="zh-CN" sz="1800" i="1"/>
              <a:t>f1:</a:t>
            </a:r>
            <a:r>
              <a:rPr kumimoji="0" lang="en-US" altLang="zh-CN" sz="1800"/>
              <a:t> name of an EPANET Input file </a:t>
            </a:r>
            <a:br>
              <a:rPr kumimoji="0" lang="en-US" altLang="zh-CN" sz="1800"/>
            </a:br>
            <a:r>
              <a:rPr kumimoji="0" lang="en-US" altLang="zh-CN" sz="1800" i="1"/>
              <a:t>f2:</a:t>
            </a:r>
            <a:r>
              <a:rPr kumimoji="0" lang="en-US" altLang="zh-CN" sz="1800"/>
              <a:t> name of an output Report file </a:t>
            </a:r>
            <a:br>
              <a:rPr kumimoji="0" lang="en-US" altLang="zh-CN" sz="1800"/>
            </a:br>
            <a:r>
              <a:rPr kumimoji="0" lang="en-US" altLang="zh-CN" sz="1800" i="1"/>
              <a:t>f3:</a:t>
            </a:r>
            <a:r>
              <a:rPr kumimoji="0" lang="en-US" altLang="zh-CN" sz="1800"/>
              <a:t> name of an optional binary Output file </a:t>
            </a:r>
            <a:br>
              <a:rPr kumimoji="0" lang="en-US" altLang="zh-CN" sz="1800"/>
            </a:br>
            <a:r>
              <a:rPr kumimoji="0" lang="en-US" altLang="zh-CN" sz="1800" b="1"/>
              <a:t>Notes:</a:t>
            </a:r>
            <a:r>
              <a:rPr kumimoji="0" lang="en-US" altLang="zh-CN" sz="1800"/>
              <a:t> </a:t>
            </a:r>
            <a:br>
              <a:rPr kumimoji="0" lang="en-US" altLang="zh-CN" sz="1800"/>
            </a:br>
            <a:r>
              <a:rPr kumimoji="0" lang="en-US" altLang="zh-CN" sz="1800"/>
              <a:t>ENopen must be called before any of the other toolkit functions (except ENepanet) are used. </a:t>
            </a:r>
            <a:endParaRPr kumimoji="0" lang="zh-CN" altLang="en-US" sz="1800"/>
          </a:p>
        </p:txBody>
      </p:sp>
    </p:spTree>
    <p:extLst>
      <p:ext uri="{BB962C8B-B14F-4D97-AF65-F5344CB8AC3E}">
        <p14:creationId xmlns:p14="http://schemas.microsoft.com/office/powerpoint/2010/main" val="1815715421"/>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580</TotalTime>
  <Words>2836</Words>
  <Application>Microsoft Office PowerPoint</Application>
  <PresentationFormat>宽屏</PresentationFormat>
  <Paragraphs>176</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Arial</vt:lpstr>
      <vt:lpstr>Calibri</vt:lpstr>
      <vt:lpstr>Verdana</vt:lpstr>
      <vt:lpstr>Office 主题</vt:lpstr>
      <vt:lpstr>EPANET toolkit </vt:lpstr>
      <vt:lpstr>Aim of this lecture</vt:lpstr>
      <vt:lpstr>Problems to solve </vt:lpstr>
      <vt:lpstr>EPANET toolkit</vt:lpstr>
      <vt:lpstr>How to run EPANET from MATLAB</vt:lpstr>
      <vt:lpstr>PowerPoint 演示文稿</vt:lpstr>
      <vt:lpstr>EPANET toolkit functions </vt:lpstr>
      <vt:lpstr>toolkit functions</vt:lpstr>
      <vt:lpstr>toolkit functions</vt:lpstr>
      <vt:lpstr>toolkit functions</vt:lpstr>
      <vt:lpstr>toolkit functions</vt:lpstr>
      <vt:lpstr>toolkit functions</vt:lpstr>
      <vt:lpstr>toolkit functions</vt:lpstr>
      <vt:lpstr>PowerPoint 演示文稿</vt:lpstr>
      <vt:lpstr>toolkit functions</vt:lpstr>
      <vt:lpstr>toolkit functions</vt:lpstr>
      <vt:lpstr>toolkit functions</vt:lpstr>
      <vt:lpstr>ENopenH</vt:lpstr>
      <vt:lpstr>ENinitH</vt:lpstr>
      <vt:lpstr>ENrunH</vt:lpstr>
      <vt:lpstr> ENnextH</vt:lpstr>
      <vt:lpstr>ENcloseH</vt:lpstr>
      <vt:lpstr>PowerPoint 演示文稿</vt:lpstr>
      <vt:lpstr>ENsolveQ  </vt:lpstr>
      <vt:lpstr>ENnextQ vs. ENstepQ </vt:lpstr>
      <vt:lpstr>toolkit functions</vt:lpstr>
      <vt:lpstr>Summary:How to Open and Close the Toolkit </vt:lpstr>
      <vt:lpstr>Summary:How to Retrieve and Set Network Parameters </vt:lpstr>
      <vt:lpstr>Summary:How to Run a Hydraulic Analysis </vt:lpstr>
      <vt:lpstr>Summary:How to Run a Water Quality Analysis </vt:lpstr>
      <vt:lpstr>Summary:How to Retrieve Computed Results </vt:lpstr>
      <vt:lpstr>Efficiency Issues</vt:lpstr>
      <vt:lpstr>PowerPoint 演示文稿</vt:lpstr>
      <vt:lpstr>PowerPoint 演示文稿</vt:lpstr>
      <vt:lpstr>PowerPoint 演示文稿</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Introduction of EPANET toolkit</dc:title>
  <dc:creator>Shuming air</dc:creator>
  <cp:lastModifiedBy>richard_qian_07 richard_qian_07</cp:lastModifiedBy>
  <cp:revision>17</cp:revision>
  <dcterms:created xsi:type="dcterms:W3CDTF">2013-12-11T08:19:59Z</dcterms:created>
  <dcterms:modified xsi:type="dcterms:W3CDTF">2021-10-11T04:55:31Z</dcterms:modified>
</cp:coreProperties>
</file>