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16140622" r:id="rId4"/>
    <p:sldId id="262" r:id="rId5"/>
    <p:sldId id="263" r:id="rId6"/>
    <p:sldId id="16140635" r:id="rId8"/>
    <p:sldId id="16140636" r:id="rId9"/>
    <p:sldId id="265" r:id="rId10"/>
    <p:sldId id="16140632" r:id="rId11"/>
    <p:sldId id="16140633" r:id="rId12"/>
    <p:sldId id="16140634" r:id="rId13"/>
    <p:sldId id="16140637" r:id="rId14"/>
    <p:sldId id="16140639" r:id="rId15"/>
    <p:sldId id="16140640" r:id="rId16"/>
    <p:sldId id="16140641" r:id="rId17"/>
    <p:sldId id="266" r:id="rId18"/>
    <p:sldId id="16140644" r:id="rId19"/>
    <p:sldId id="16140643" r:id="rId20"/>
    <p:sldId id="267" r:id="rId21"/>
    <p:sldId id="16140631" r:id="rId22"/>
    <p:sldId id="16140630" r:id="rId23"/>
    <p:sldId id="268" r:id="rId24"/>
    <p:sldId id="16140623" r:id="rId25"/>
    <p:sldId id="269" r:id="rId26"/>
    <p:sldId id="16140627" r:id="rId27"/>
    <p:sldId id="16140628" r:id="rId28"/>
    <p:sldId id="16140629" r:id="rId29"/>
    <p:sldId id="25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customXml" Target="../customXml/item3.xml"/><Relationship Id="rId35" Type="http://schemas.openxmlformats.org/officeDocument/2006/relationships/customXml" Target="../customXml/item2.xml"/><Relationship Id="rId34" Type="http://schemas.openxmlformats.org/officeDocument/2006/relationships/customXml" Target="../customXml/item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Autofit/>
          </a:bodyPr>
          <a:lstStyle/>
          <a:p>
            <a:pPr algn="ctr"/>
            <a:r>
              <a:rPr lang="en-US" altLang="en-US" sz="2400" b="1" dirty="0">
                <a:solidFill>
                  <a:schemeClr val="accent1"/>
                </a:solidFill>
                <a:latin typeface="Arial" panose="020B0604020202020204" pitchFamily="34" charset="0"/>
                <a:cs typeface="Arial" panose="020B0604020202020204" pitchFamily="34" charset="0"/>
              </a:rPr>
              <a:t>Intelligent Classification of Rural Infrastructure Projects under PMGSY using Machine Learning on IBM Cloud</a:t>
            </a:r>
            <a:endParaRPr lang="en-US" altLang="en-US" sz="24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6734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32207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IN" altLang="en-US" sz="2000" b="1" dirty="0">
                <a:solidFill>
                  <a:schemeClr val="accent1">
                    <a:lumMod val="75000"/>
                  </a:schemeClr>
                </a:solidFill>
                <a:latin typeface="Arial" panose="020B0604020202020204"/>
                <a:cs typeface="Arial" panose="020B0604020202020204"/>
              </a:rPr>
              <a:t>Bashaboina Renuka</a:t>
            </a:r>
            <a:r>
              <a:rPr lang="en-US" sz="2000" b="1" dirty="0">
                <a:solidFill>
                  <a:schemeClr val="accent1">
                    <a:lumMod val="75000"/>
                  </a:schemeClr>
                </a:solidFill>
                <a:latin typeface="Arial" panose="020B0604020202020204"/>
                <a:cs typeface="Arial" panose="020B0604020202020204"/>
              </a:rPr>
              <a:t>-</a:t>
            </a:r>
            <a:r>
              <a:rPr lang="en-IN" altLang="en-US" sz="2000" b="1" dirty="0">
                <a:solidFill>
                  <a:schemeClr val="accent1">
                    <a:lumMod val="75000"/>
                  </a:schemeClr>
                </a:solidFill>
                <a:latin typeface="Arial" panose="020B0604020202020204"/>
                <a:cs typeface="Arial" panose="020B0604020202020204"/>
              </a:rPr>
              <a:t> </a:t>
            </a:r>
            <a:r>
              <a:rPr lang="en-US" sz="2000" b="1" dirty="0">
                <a:solidFill>
                  <a:schemeClr val="accent1">
                    <a:lumMod val="75000"/>
                  </a:schemeClr>
                </a:solidFill>
                <a:latin typeface="Arial" panose="020B0604020202020204"/>
                <a:cs typeface="Arial" panose="020B0604020202020204"/>
              </a:rPr>
              <a:t>C</a:t>
            </a:r>
            <a:r>
              <a:rPr lang="en-IN" altLang="en-US" sz="2000" b="1" dirty="0">
                <a:solidFill>
                  <a:schemeClr val="accent1">
                    <a:lumMod val="75000"/>
                  </a:schemeClr>
                </a:solidFill>
                <a:latin typeface="Arial" panose="020B0604020202020204"/>
                <a:cs typeface="Arial" panose="020B0604020202020204"/>
              </a:rPr>
              <a:t>haitanya Bharathi  Institute of Technology(CBIT)</a:t>
            </a:r>
            <a:r>
              <a:rPr lang="en-US" sz="2000" b="1" dirty="0">
                <a:solidFill>
                  <a:schemeClr val="accent1">
                    <a:lumMod val="75000"/>
                  </a:schemeClr>
                </a:solidFill>
                <a:latin typeface="Arial" panose="020B0604020202020204"/>
                <a:cs typeface="Arial" panose="020B0604020202020204"/>
              </a:rPr>
              <a:t>-</a:t>
            </a:r>
            <a:r>
              <a:rPr lang="en-IN" altLang="en-US" sz="2000" b="1" dirty="0">
                <a:solidFill>
                  <a:schemeClr val="accent1">
                    <a:lumMod val="75000"/>
                  </a:schemeClr>
                </a:solidFill>
                <a:latin typeface="Arial" panose="020B0604020202020204"/>
                <a:cs typeface="Arial" panose="020B0604020202020204"/>
              </a:rPr>
              <a:t> </a:t>
            </a:r>
            <a:r>
              <a:rPr lang="en-US" altLang="en-US" sz="2000" b="1" dirty="0">
                <a:solidFill>
                  <a:schemeClr val="accent1">
                    <a:lumMod val="75000"/>
                  </a:schemeClr>
                </a:solidFill>
                <a:latin typeface="Arial" panose="020B0604020202020204"/>
                <a:cs typeface="Arial" panose="020B0604020202020204"/>
              </a:rPr>
              <a:t>Computer Science and Engineering (Artificial Intelligence and Machine Learning)</a:t>
            </a:r>
            <a:endParaRPr lang="en-US" alt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ASSOCIATE SERVICES</a:t>
            </a:r>
            <a:endParaRPr lang="en-IN" altLang="en-US"/>
          </a:p>
        </p:txBody>
      </p:sp>
      <p:pic>
        <p:nvPicPr>
          <p:cNvPr id="4" name="Content Placeholder 3"/>
          <p:cNvPicPr>
            <a:picLocks noChangeAspect="1"/>
          </p:cNvPicPr>
          <p:nvPr>
            <p:ph idx="1"/>
          </p:nvPr>
        </p:nvPicPr>
        <p:blipFill>
          <a:blip r:embed="rId1"/>
          <a:stretch>
            <a:fillRect/>
          </a:stretch>
        </p:blipFill>
        <p:spPr>
          <a:xfrm>
            <a:off x="1600835" y="1301750"/>
            <a:ext cx="8989695" cy="4673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BUILDING MODEL</a:t>
            </a:r>
            <a:endParaRPr lang="en-IN" altLang="en-US"/>
          </a:p>
        </p:txBody>
      </p:sp>
      <p:pic>
        <p:nvPicPr>
          <p:cNvPr id="4" name="Content Placeholder 3"/>
          <p:cNvPicPr>
            <a:picLocks noChangeAspect="1"/>
          </p:cNvPicPr>
          <p:nvPr>
            <p:ph idx="1"/>
          </p:nvPr>
        </p:nvPicPr>
        <p:blipFill>
          <a:blip r:embed="rId1"/>
          <a:stretch>
            <a:fillRect/>
          </a:stretch>
        </p:blipFill>
        <p:spPr>
          <a:xfrm>
            <a:off x="1565275" y="1327150"/>
            <a:ext cx="9060180" cy="4673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PROCESSING DATA </a:t>
            </a:r>
            <a:endParaRPr lang="en-IN" altLang="en-US"/>
          </a:p>
        </p:txBody>
      </p:sp>
      <p:pic>
        <p:nvPicPr>
          <p:cNvPr id="4" name="Content Placeholder 3"/>
          <p:cNvPicPr>
            <a:picLocks noChangeAspect="1"/>
          </p:cNvPicPr>
          <p:nvPr>
            <p:ph idx="1"/>
          </p:nvPr>
        </p:nvPicPr>
        <p:blipFill>
          <a:blip r:embed="rId1"/>
          <a:stretch>
            <a:fillRect/>
          </a:stretch>
        </p:blipFill>
        <p:spPr>
          <a:xfrm>
            <a:off x="1562100" y="1301750"/>
            <a:ext cx="9067165" cy="4673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SELECTING BEST ALGORITHM</a:t>
            </a:r>
            <a:endParaRPr lang="en-IN" altLang="en-US"/>
          </a:p>
        </p:txBody>
      </p:sp>
      <p:pic>
        <p:nvPicPr>
          <p:cNvPr id="4" name="Content Placeholder 3"/>
          <p:cNvPicPr>
            <a:picLocks noChangeAspect="1"/>
          </p:cNvPicPr>
          <p:nvPr>
            <p:ph idx="1"/>
          </p:nvPr>
        </p:nvPicPr>
        <p:blipFill>
          <a:blip r:embed="rId1"/>
          <a:stretch>
            <a:fillRect/>
          </a:stretch>
        </p:blipFill>
        <p:spPr>
          <a:xfrm>
            <a:off x="1483360" y="1301750"/>
            <a:ext cx="9224645" cy="4673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SELECTING BEST PIPELINE</a:t>
            </a:r>
            <a:endParaRPr lang="en-IN" altLang="en-US"/>
          </a:p>
        </p:txBody>
      </p:sp>
      <p:pic>
        <p:nvPicPr>
          <p:cNvPr id="4" name="Content Placeholder 3"/>
          <p:cNvPicPr>
            <a:picLocks noChangeAspect="1"/>
          </p:cNvPicPr>
          <p:nvPr>
            <p:ph idx="1"/>
          </p:nvPr>
        </p:nvPicPr>
        <p:blipFill>
          <a:blip r:embed="rId1"/>
          <a:stretch>
            <a:fillRect/>
          </a:stretch>
        </p:blipFill>
        <p:spPr>
          <a:xfrm>
            <a:off x="1597660" y="1289050"/>
            <a:ext cx="8995410" cy="4673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US" altLang="en-US" sz="1400" b="1" dirty="0">
                <a:ea typeface="+mn-lt"/>
                <a:cs typeface="+mn-lt"/>
              </a:rPr>
              <a:t>In the Algorithm section, we describe the machine learning algorithm chosen for classifying rural infrastructure projects under their respective PMGSY schemes.</a:t>
            </a:r>
            <a:endParaRPr lang="en-US" altLang="en-US" sz="1400" b="1" dirty="0">
              <a:ea typeface="+mn-lt"/>
              <a:cs typeface="+mn-lt"/>
            </a:endParaRPr>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DEPLOYMENT SPACE</a:t>
            </a:r>
            <a:endParaRPr lang="en-IN" altLang="en-US"/>
          </a:p>
        </p:txBody>
      </p:sp>
      <p:pic>
        <p:nvPicPr>
          <p:cNvPr id="4" name="Content Placeholder 3"/>
          <p:cNvPicPr>
            <a:picLocks noChangeAspect="1"/>
          </p:cNvPicPr>
          <p:nvPr>
            <p:ph idx="1"/>
          </p:nvPr>
        </p:nvPicPr>
        <p:blipFill>
          <a:blip r:embed="rId1"/>
          <a:stretch>
            <a:fillRect/>
          </a:stretch>
        </p:blipFill>
        <p:spPr>
          <a:xfrm>
            <a:off x="1939290" y="1301750"/>
            <a:ext cx="8312150" cy="4673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IN" altLang="en-US"/>
          </a:p>
        </p:txBody>
      </p:sp>
      <p:pic>
        <p:nvPicPr>
          <p:cNvPr id="4" name="Content Placeholder 3"/>
          <p:cNvPicPr>
            <a:picLocks noChangeAspect="1"/>
          </p:cNvPicPr>
          <p:nvPr>
            <p:ph idx="1"/>
          </p:nvPr>
        </p:nvPicPr>
        <p:blipFill>
          <a:blip r:embed="rId1"/>
          <a:stretch>
            <a:fillRect/>
          </a:stretch>
        </p:blipFill>
        <p:spPr>
          <a:xfrm>
            <a:off x="1546225" y="1301750"/>
            <a:ext cx="9098280" cy="4673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sp>
        <p:nvSpPr>
          <p:cNvPr id="2" name="Content Placeholder 1"/>
          <p:cNvSpPr>
            <a:spLocks noGrp="1"/>
          </p:cNvSpPr>
          <p:nvPr>
            <p:ph idx="1"/>
          </p:nvPr>
        </p:nvSpPr>
        <p:spPr/>
        <p:txBody>
          <a:bodyPr>
            <a:normAutofit/>
          </a:bodyPr>
          <a:lstStyle/>
          <a:p>
            <a:pPr marL="0" indent="0">
              <a:buNone/>
            </a:pPr>
            <a:r>
              <a:rPr lang="en-US" altLang="en-US" sz="2400" dirty="0"/>
              <a:t>The machine learning model was trained to classify rural infrastructure projects into appropriate PMGSY schemes based on features such as cost, length, number of bridges, and state information. The model’s performance was evaluated using standard classification metrics.</a:t>
            </a:r>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545590" y="1301750"/>
            <a:ext cx="9099550" cy="4673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r>
              <a:rPr lang="en-US" sz="2000" dirty="0">
                <a:latin typeface="Arial" panose="020B0604020202020204"/>
                <a:ea typeface="+mn-lt"/>
                <a:cs typeface="Arial" panose="020B0604020202020204"/>
              </a:rPr>
              <a:t>(Should not include 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r>
              <a:rPr lang="en-US" sz="2000" dirty="0">
                <a:latin typeface="Arial" panose="020B0604020202020204"/>
                <a:ea typeface="+mn-lt"/>
                <a:cs typeface="+mn-lt"/>
              </a:rPr>
              <a:t>(Technology Used)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1569085" y="1301750"/>
            <a:ext cx="9053195" cy="46736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lnSpcReduction="20000"/>
          </a:bodyPr>
          <a:lstStyle/>
          <a:p>
            <a:pPr marL="305435" indent="-305435"/>
            <a:r>
              <a:rPr lang="en-US" altLang="en-US" sz="2000" dirty="0"/>
              <a:t>In this project, we developed a machine learning model to automatically classify rural infrastructure projects under the appropriate PMGSY scheme (PMGSY-I, PMGSY-II, RCPLWEA, etc.). By using structured data from the AI-KOSH dataset and applying classification algorithms such as Random Forest, we were able to build a system that reduces manual effort and improves accuracy in scheme identification.</a:t>
            </a:r>
            <a:endParaRPr lang="en-US" altLang="en-US" sz="2000" dirty="0"/>
          </a:p>
          <a:p>
            <a:pPr marL="305435" indent="-305435"/>
            <a:endParaRPr lang="en-US" altLang="en-US" sz="2000" dirty="0"/>
          </a:p>
          <a:p>
            <a:pPr marL="305435" indent="-305435"/>
            <a:r>
              <a:rPr lang="en-US" altLang="en-US" sz="2000" dirty="0"/>
              <a:t>The project demonstrated the potential of using AI to support government planning and monitoring processes. With features like project cost, road length, and number of bridges, the model successfully predicted the scheme with good accuracy. The model was deployed using IBM Watson Machine Learning, allowing real-time predictions through an API.</a:t>
            </a:r>
            <a:endParaRPr lang="en-US" altLang="en-US" sz="2000" dirty="0"/>
          </a:p>
          <a:p>
            <a:pPr marL="305435" indent="-305435"/>
            <a:endParaRPr lang="en-US" altLang="en-US" sz="2000" dirty="0"/>
          </a:p>
          <a:p>
            <a:pPr marL="305435" indent="-305435"/>
            <a:r>
              <a:rPr lang="en-US" altLang="en-US" sz="2000" dirty="0"/>
              <a:t>This system can save time, reduce human errors, and help decision-makers better allocate resources. Overall, the project shows how data and AI can be effectively used in rural development planning and governance.</a:t>
            </a:r>
            <a:endParaRPr lang="en-US"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endParaRPr lang="en-US" sz="2000" b="1" dirty="0"/>
          </a:p>
          <a:p>
            <a:pPr marL="305435" indent="-305435"/>
            <a:r>
              <a:rPr lang="en-US" altLang="en-US" sz="1800" dirty="0"/>
              <a:t>The current system effectively classifies rural infrastructure projects under appropriate PMGSY schemes based on existing physical and financial characteristics. However, there are several ways this system can be further enhanced and expanded:</a:t>
            </a:r>
            <a:endParaRPr lang="en-US" altLang="en-US" sz="1800" dirty="0"/>
          </a:p>
          <a:p>
            <a:pPr marL="305435" indent="-305435"/>
            <a:r>
              <a:rPr lang="en-US" altLang="en-US" sz="1800" b="1" dirty="0">
                <a:sym typeface="+mn-ea"/>
              </a:rPr>
              <a:t>Adding More Data</a:t>
            </a:r>
            <a:endParaRPr lang="en-US" altLang="en-US" sz="1800" b="1" dirty="0"/>
          </a:p>
          <a:p>
            <a:pPr marL="305435" indent="-305435"/>
            <a:r>
              <a:rPr lang="en-US" altLang="en-US" sz="1800" dirty="0">
                <a:sym typeface="+mn-ea"/>
              </a:rPr>
              <a:t>Right now, your model uses basic project info like cost and road length.</a:t>
            </a:r>
            <a:endParaRPr lang="en-US" altLang="en-US" sz="1800" dirty="0"/>
          </a:p>
          <a:p>
            <a:pPr marL="305435" indent="-305435"/>
            <a:r>
              <a:rPr lang="en-US" altLang="en-US" sz="1800" dirty="0">
                <a:sym typeface="+mn-ea"/>
              </a:rPr>
              <a:t>In the future, we can add:</a:t>
            </a:r>
            <a:endParaRPr lang="en-US" altLang="en-US" sz="1800" dirty="0"/>
          </a:p>
          <a:p>
            <a:pPr marL="305435" indent="-305435"/>
            <a:r>
              <a:rPr lang="en-US" altLang="en-US" sz="1800" dirty="0">
                <a:sym typeface="+mn-ea"/>
              </a:rPr>
              <a:t>Start and end dates of the project</a:t>
            </a:r>
            <a:endParaRPr lang="en-US" altLang="en-US" sz="1800" dirty="0"/>
          </a:p>
          <a:p>
            <a:pPr marL="305435" indent="-305435"/>
            <a:r>
              <a:rPr lang="en-US" altLang="en-US" sz="1800" dirty="0">
                <a:sym typeface="+mn-ea"/>
              </a:rPr>
              <a:t>Weather or terrain (hill, forest, etc.)</a:t>
            </a:r>
            <a:endParaRPr lang="en-US" altLang="en-US" sz="1800" dirty="0"/>
          </a:p>
          <a:p>
            <a:pPr marL="305435" indent="-305435"/>
            <a:r>
              <a:rPr lang="en-US" altLang="en-US" sz="1800" dirty="0">
                <a:sym typeface="+mn-ea"/>
              </a:rPr>
              <a:t>Delays or contractor quality</a:t>
            </a:r>
            <a:endParaRPr lang="en-US" altLang="en-US" sz="1800" dirty="0"/>
          </a:p>
          <a:p>
            <a:pPr marL="305435" indent="-305435"/>
            <a:r>
              <a:rPr lang="en-IN" altLang="en-US" sz="1800" dirty="0">
                <a:sym typeface="+mn-ea"/>
              </a:rPr>
              <a:t>T</a:t>
            </a:r>
            <a:r>
              <a:rPr lang="en-US" altLang="en-US" sz="1800" dirty="0">
                <a:sym typeface="+mn-ea"/>
              </a:rPr>
              <a:t>his will help the model give more accurate predictions.</a:t>
            </a:r>
            <a:endParaRPr lang="en-US" altLang="en-US" sz="1800" dirty="0"/>
          </a:p>
          <a:p>
            <a:pPr marL="305435" indent="-305435"/>
            <a:endParaRPr lang="en-US" altLang="en-US" sz="18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fontScale="25000"/>
          </a:bodyPr>
          <a:lstStyle/>
          <a:p>
            <a:pPr marL="305435" indent="-305435"/>
            <a:r>
              <a:rPr lang="en-US" altLang="en-US" sz="3600" dirty="0"/>
              <a:t>AI-KOSH Dataset – PMGSY Project Data</a:t>
            </a:r>
            <a:endParaRPr lang="en-US" altLang="en-US" sz="3600" dirty="0"/>
          </a:p>
          <a:p>
            <a:pPr marL="305435" indent="-305435"/>
            <a:r>
              <a:rPr lang="en-US" altLang="en-US" sz="3600" dirty="0"/>
              <a:t>Government of India, National AI Portal</a:t>
            </a:r>
            <a:endParaRPr lang="en-US" altLang="en-US" sz="3600" dirty="0"/>
          </a:p>
          <a:p>
            <a:pPr marL="305435" indent="-305435"/>
            <a:r>
              <a:rPr lang="en-US" altLang="en-US" sz="3600" dirty="0"/>
              <a:t>URL: https://aikosh.indiaai.gov.in</a:t>
            </a:r>
            <a:endParaRPr lang="en-US" altLang="en-US" sz="3600" dirty="0"/>
          </a:p>
          <a:p>
            <a:pPr marL="305435" indent="-305435"/>
            <a:r>
              <a:rPr lang="en-US" altLang="en-US" sz="3600" dirty="0"/>
              <a:t>Scikit-learn: Machine Learning in Python</a:t>
            </a:r>
            <a:endParaRPr lang="en-US" altLang="en-US" sz="3600" dirty="0"/>
          </a:p>
          <a:p>
            <a:pPr marL="305435" indent="-305435"/>
            <a:r>
              <a:rPr lang="en-US" altLang="en-US" sz="3600" dirty="0"/>
              <a:t>Pedregosa et al., Journal of Machine Learning Research, 2011</a:t>
            </a:r>
            <a:endParaRPr lang="en-US" altLang="en-US" sz="3600" dirty="0"/>
          </a:p>
          <a:p>
            <a:pPr marL="305435" indent="-305435"/>
            <a:r>
              <a:rPr lang="en-US" altLang="en-US" sz="3600" dirty="0"/>
              <a:t>URL: https://scikit-learn.org/</a:t>
            </a:r>
            <a:endParaRPr lang="en-US" altLang="en-US" sz="3600" dirty="0"/>
          </a:p>
          <a:p>
            <a:pPr marL="305435" indent="-305435"/>
            <a:r>
              <a:rPr lang="en-US" altLang="en-US" sz="3600" dirty="0"/>
              <a:t>A key library used for classification models like Random Forest, Decision Trees, etc.</a:t>
            </a:r>
            <a:endParaRPr lang="en-US" altLang="en-US" sz="3600" dirty="0"/>
          </a:p>
          <a:p>
            <a:pPr marL="305435" indent="-305435"/>
            <a:r>
              <a:rPr lang="en-US" altLang="en-US" sz="3600" dirty="0"/>
              <a:t>IBM Watson Studio Documentation</a:t>
            </a:r>
            <a:endParaRPr lang="en-US" altLang="en-US" sz="3600" dirty="0"/>
          </a:p>
          <a:p>
            <a:pPr marL="305435" indent="-305435"/>
            <a:r>
              <a:rPr lang="en-US" altLang="en-US" sz="3600" dirty="0"/>
              <a:t>IBM Cloud Docs</a:t>
            </a:r>
            <a:endParaRPr lang="en-US" altLang="en-US" sz="3600" dirty="0"/>
          </a:p>
          <a:p>
            <a:pPr marL="305435" indent="-305435"/>
            <a:r>
              <a:rPr lang="en-US" altLang="en-US" sz="3600" dirty="0"/>
              <a:t>URL: https://dataplatform.cloud.ibm.com/docs</a:t>
            </a:r>
            <a:endParaRPr lang="en-US" altLang="en-US" sz="3600" dirty="0"/>
          </a:p>
          <a:p>
            <a:pPr marL="305435" indent="-305435"/>
            <a:r>
              <a:rPr lang="en-US" altLang="en-US" sz="3600" dirty="0"/>
              <a:t>Random Forests</a:t>
            </a:r>
            <a:endParaRPr lang="en-US" altLang="en-US" sz="3600" dirty="0"/>
          </a:p>
          <a:p>
            <a:pPr marL="305435" indent="-305435"/>
            <a:r>
              <a:rPr lang="en-US" altLang="en-US" sz="3600" dirty="0"/>
              <a:t>Breiman, L. (2001). Random forests. Machine learning, 45(1), 5-32.</a:t>
            </a:r>
            <a:endParaRPr lang="en-US" altLang="en-US" sz="3600" dirty="0"/>
          </a:p>
          <a:p>
            <a:pPr marL="305435" indent="-305435"/>
            <a:r>
              <a:rPr lang="en-US" altLang="en-US" sz="3600" dirty="0"/>
              <a:t>Foundational paper explaining how Random Forest classifiers work.</a:t>
            </a:r>
            <a:endParaRPr lang="en-US" altLang="en-US" sz="3600" dirty="0"/>
          </a:p>
          <a:p>
            <a:pPr marL="305435" indent="-305435"/>
            <a:r>
              <a:rPr lang="en-US" altLang="en-US" sz="3600" dirty="0"/>
              <a:t>A Survey on Classification Techniques in Data Mining</a:t>
            </a:r>
            <a:endParaRPr lang="en-US" altLang="en-US" sz="3600" dirty="0"/>
          </a:p>
          <a:p>
            <a:pPr marL="305435" indent="-305435"/>
            <a:r>
              <a:rPr lang="en-US" altLang="en-US" sz="3600" dirty="0"/>
              <a:t>S. Kotsiantis, Informatica, 2007</a:t>
            </a:r>
            <a:endParaRPr lang="en-US" altLang="en-US" sz="3600" dirty="0"/>
          </a:p>
          <a:p>
            <a:pPr marL="305435" indent="-305435"/>
            <a:r>
              <a:rPr lang="en-US" altLang="en-US" sz="3600" dirty="0"/>
              <a:t>URL: https://www.informatica.si/PDF/31-3/05_Kotsiantis%20-%20Classification%20techniques.pdf</a:t>
            </a:r>
            <a:endParaRPr lang="en-US" altLang="en-US" sz="3600" dirty="0"/>
          </a:p>
          <a:p>
            <a:pPr marL="305435" indent="-305435"/>
            <a:r>
              <a:rPr lang="en-US" altLang="en-US" sz="3600" dirty="0"/>
              <a:t>Useful for understanding and comparing various classification algorithms.</a:t>
            </a:r>
            <a:endParaRPr lang="en-US" altLang="en-US" sz="3600" dirty="0"/>
          </a:p>
          <a:p>
            <a:pPr marL="305435" indent="-305435"/>
            <a:r>
              <a:rPr lang="en-US" altLang="en-US" sz="3600" dirty="0"/>
              <a:t>Data Preprocessing Techniques in Machine Learning</a:t>
            </a:r>
            <a:endParaRPr lang="en-US" altLang="en-US" sz="3600" dirty="0"/>
          </a:p>
          <a:p>
            <a:pPr marL="305435" indent="-305435"/>
            <a:r>
              <a:rPr lang="en-US" altLang="en-US" sz="3600" dirty="0"/>
              <a:t>Dhanalakshmi et al., International Journal of Computer Applications, 2016</a:t>
            </a:r>
            <a:endParaRPr lang="en-US" altLang="en-US" sz="3600" dirty="0"/>
          </a:p>
          <a:p>
            <a:pPr marL="305435" indent="-305435"/>
            <a:r>
              <a:rPr lang="en-US" altLang="en-US" sz="3600" dirty="0"/>
              <a:t>Covers standard techniques for cleaning and preparing structured datasets.</a:t>
            </a:r>
            <a:endParaRPr lang="en-US" altLang="en-US"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5" name="Content Placeholder 4"/>
          <p:cNvPicPr>
            <a:picLocks noChangeAspect="1"/>
          </p:cNvPicPr>
          <p:nvPr>
            <p:ph idx="1"/>
          </p:nvPr>
        </p:nvPicPr>
        <p:blipFill>
          <a:blip r:embed="rId1"/>
          <a:stretch>
            <a:fillRect/>
          </a:stretch>
        </p:blipFill>
        <p:spPr>
          <a:xfrm>
            <a:off x="3462020" y="1580515"/>
            <a:ext cx="5267325" cy="4114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5" name="Content Placeholder 4"/>
          <p:cNvPicPr>
            <a:picLocks noChangeAspect="1"/>
          </p:cNvPicPr>
          <p:nvPr>
            <p:ph idx="1"/>
          </p:nvPr>
        </p:nvPicPr>
        <p:blipFill>
          <a:blip r:embed="rId1"/>
          <a:stretch>
            <a:fillRect/>
          </a:stretch>
        </p:blipFill>
        <p:spPr>
          <a:xfrm>
            <a:off x="3442970" y="1504315"/>
            <a:ext cx="5305425" cy="4267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p:cNvPicPr>
            <a:picLocks noChangeAspect="1"/>
          </p:cNvPicPr>
          <p:nvPr>
            <p:ph idx="1"/>
          </p:nvPr>
        </p:nvPicPr>
        <p:blipFill>
          <a:blip r:embed="rId1"/>
          <a:stretch>
            <a:fillRect/>
          </a:stretch>
        </p:blipFill>
        <p:spPr>
          <a:xfrm>
            <a:off x="4357370" y="2271395"/>
            <a:ext cx="3476625" cy="27336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sz="2400" dirty="0"/>
              <a:t>The Pradhan Mantri Gram Sadak Yojana (PMGSY) is a rural development initiative aimed at improving road and bridge connectivity across India. The program includes multiple schemes like PMGSY-I, PMGSY-II, and RCPLWEA, each with distinct characteristics.</a:t>
            </a:r>
            <a:endParaRPr lang="en-US" altLang="en-US" sz="2400" dirty="0"/>
          </a:p>
          <a:p>
            <a:pPr marL="0" indent="0">
              <a:buNone/>
            </a:pPr>
            <a:r>
              <a:rPr lang="en-US" altLang="en-US" sz="2400" dirty="0"/>
              <a:t>Manually classifying thousands of infrastructure projects into the correct scheme is time-consuming, error-prone, and not scalable.</a:t>
            </a:r>
            <a:endParaRPr lang="en-US" altLang="en-US" sz="2400" dirty="0"/>
          </a:p>
          <a:p>
            <a:pPr marL="0" indent="0">
              <a:buNone/>
            </a:pPr>
            <a:r>
              <a:rPr lang="en-US" altLang="en-US" sz="2400" dirty="0"/>
              <a:t>This challenge affects project monitoring, budget allocation, and policy planning.</a:t>
            </a:r>
            <a:endParaRPr lang="en-US" altLang="en-US" sz="2400" dirty="0"/>
          </a:p>
          <a:p>
            <a:pPr marL="0" indent="0">
              <a:buNone/>
            </a:pPr>
            <a:r>
              <a:rPr lang="en-US" altLang="en-US" sz="2400" dirty="0"/>
              <a:t>An efficient and intelligent classification method is needed to streamline this process.</a:t>
            </a:r>
            <a:endParaRPr lang="en-US" altLang="en-US" sz="24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altLang="en-US" sz="1200" b="1" dirty="0">
                <a:latin typeface="Calibri" panose="020F0502020204030204"/>
                <a:cs typeface="Calibri" panose="020F0502020204030204"/>
              </a:rPr>
              <a:t>The proposed system aims to address the challenge of automatically classifying rural infrastructure projects under their appropriate PMGSY schemes (PMGSY-I, PMGSY-II, RCPLWEA, etc.). This involves leveraging machine learning techniques and structured government data to streamline the classification process and reduce manual errors.The solution will consist of the following components:</a:t>
            </a:r>
            <a:endParaRPr lang="en-US" altLang="en-US"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Data Collection:</a:t>
            </a:r>
            <a:endParaRPr lang="en-IN" sz="1200" b="1" dirty="0">
              <a:latin typeface="Calibri" panose="020F0502020204030204"/>
              <a:ea typeface="+mn-lt"/>
              <a:cs typeface="+mn-lt"/>
            </a:endParaRPr>
          </a:p>
          <a:p>
            <a:pPr marL="762635" lvl="1" indent="-305435"/>
            <a:r>
              <a:rPr lang="en-US" altLang="en-US" sz="985" dirty="0">
                <a:latin typeface="Calibri" panose="020F0502020204030204"/>
                <a:cs typeface="Calibri" panose="020F0502020204030204"/>
              </a:rPr>
              <a:t>Gather and utilize historical project data provided through the AI-KOSH platform, which contains structured information such as state, district, road/bridge type, total cost, project length, and number of bridges or road segments.Gather and utilize historical project data provided through the AI-KOSH platform, which contains structured information such as state, district, road/bridge type, total cost, project length, and number of bridges or road segments.</a:t>
            </a:r>
            <a:endParaRPr lang="en-US" altLang="en-US" sz="985" dirty="0">
              <a:latin typeface="Calibri" panose="020F0502020204030204"/>
              <a:cs typeface="Calibri" panose="020F0502020204030204"/>
            </a:endParaRPr>
          </a:p>
          <a:p>
            <a:pPr marL="305435" indent="-305435"/>
            <a:r>
              <a:rPr lang="en-IN" sz="1200" b="1" dirty="0">
                <a:latin typeface="Calibri" panose="020F0502020204030204"/>
                <a:ea typeface="+mn-lt"/>
                <a:cs typeface="+mn-lt"/>
              </a:rPr>
              <a:t>Data Preprocessing:</a:t>
            </a:r>
            <a:endParaRPr lang="en-IN" sz="1200" b="1" dirty="0">
              <a:latin typeface="Calibri" panose="020F0502020204030204"/>
              <a:ea typeface="+mn-lt"/>
              <a:cs typeface="+mn-lt"/>
            </a:endParaRPr>
          </a:p>
          <a:p>
            <a:pPr marL="762635" lvl="1" indent="-305435"/>
            <a:r>
              <a:rPr lang="en-US" altLang="en-US" sz="985" dirty="0">
                <a:latin typeface="Calibri" panose="020F0502020204030204"/>
                <a:cs typeface="Calibri" panose="020F0502020204030204"/>
              </a:rPr>
              <a:t>Prepare the dataset for model training by cleaning missing or inconsistent values, encoding categorical variables (e.g., project type, state), and selecting the most relevant features. Techniques such as one-hot encoding and normalization may be applied where necessary.</a:t>
            </a:r>
            <a:endParaRPr lang="en-US" altLang="en-US" sz="985" dirty="0">
              <a:latin typeface="Calibri" panose="020F0502020204030204"/>
              <a:cs typeface="Calibri" panose="020F0502020204030204"/>
            </a:endParaRPr>
          </a:p>
          <a:p>
            <a:pPr marL="305435" indent="-305435"/>
            <a:r>
              <a:rPr lang="en-IN" sz="1200" b="1" dirty="0">
                <a:latin typeface="Calibri" panose="020F0502020204030204"/>
                <a:ea typeface="+mn-lt"/>
                <a:cs typeface="+mn-lt"/>
              </a:rPr>
              <a:t>Machine Learning Algorithm:</a:t>
            </a:r>
            <a:endParaRPr lang="en-IN" sz="1200" b="1" dirty="0">
              <a:latin typeface="Calibri" panose="020F0502020204030204"/>
              <a:ea typeface="+mn-lt"/>
              <a:cs typeface="+mn-lt"/>
            </a:endParaRPr>
          </a:p>
          <a:p>
            <a:pPr marL="762635" lvl="1" indent="-305435"/>
            <a:r>
              <a:rPr lang="en-US" altLang="en-US" sz="985" dirty="0">
                <a:latin typeface="Calibri" panose="020F0502020204030204"/>
                <a:cs typeface="Calibri" panose="020F0502020204030204"/>
              </a:rPr>
              <a:t>Implement a multi-class classification model, such as a Random Forest Classifier or use IBM’s AutoAI tool, which automatically selects and tunes the best model. The model will learn from historical project data to predict the most appropriate scheme for new or unlabelled projects.</a:t>
            </a:r>
            <a:endParaRPr lang="en-US" altLang="en-US" sz="985" dirty="0">
              <a:latin typeface="Calibri" panose="020F0502020204030204"/>
              <a:cs typeface="Calibri" panose="020F0502020204030204"/>
            </a:endParaRPr>
          </a:p>
          <a:p>
            <a:pPr marL="305435" indent="-305435"/>
            <a:r>
              <a:rPr lang="en-IN" sz="1200" b="1" dirty="0">
                <a:latin typeface="Calibri" panose="020F0502020204030204"/>
                <a:ea typeface="+mn-lt"/>
                <a:cs typeface="+mn-lt"/>
              </a:rPr>
              <a:t>Deployment:</a:t>
            </a:r>
            <a:endParaRPr lang="en-IN" sz="1200" b="1" dirty="0">
              <a:latin typeface="Calibri" panose="020F0502020204030204"/>
              <a:ea typeface="+mn-lt"/>
              <a:cs typeface="+mn-lt"/>
            </a:endParaRPr>
          </a:p>
          <a:p>
            <a:pPr marL="762635" lvl="1" indent="-305435"/>
            <a:r>
              <a:rPr lang="en-US" altLang="en-US" sz="985" dirty="0">
                <a:latin typeface="Calibri" panose="020F0502020204030204"/>
                <a:cs typeface="Calibri" panose="020F0502020204030204"/>
              </a:rPr>
              <a:t>The trained model will be deployed using IBM Watson Machine Learning, exposing a RESTful API that can be integrated into other government dashboards or used for batch processing of new project data.</a:t>
            </a:r>
            <a:endParaRPr lang="en-US" altLang="en-US" sz="985" dirty="0">
              <a:latin typeface="Calibri" panose="020F0502020204030204"/>
              <a:cs typeface="Calibri" panose="020F0502020204030204"/>
            </a:endParaRPr>
          </a:p>
          <a:p>
            <a:pPr marL="305435" indent="-305435"/>
            <a:r>
              <a:rPr lang="en-IN" sz="1200" b="1" dirty="0">
                <a:latin typeface="Calibri" panose="020F0502020204030204"/>
                <a:ea typeface="+mn-lt"/>
                <a:cs typeface="+mn-lt"/>
              </a:rPr>
              <a:t>Evaluation:</a:t>
            </a:r>
            <a:endParaRPr lang="en-IN" sz="1200" b="1" dirty="0">
              <a:latin typeface="Calibri" panose="020F0502020204030204"/>
              <a:ea typeface="+mn-lt"/>
              <a:cs typeface="+mn-lt"/>
            </a:endParaRPr>
          </a:p>
          <a:p>
            <a:pPr marL="762635" lvl="1" indent="-305435"/>
            <a:r>
              <a:rPr lang="en-US" altLang="en-US" sz="985" dirty="0">
                <a:latin typeface="Calibri" panose="020F0502020204030204"/>
                <a:cs typeface="Calibri" panose="020F0502020204030204"/>
              </a:rPr>
              <a:t>Evaluate the model’s accuracy, precision, recall, and F1-score using test data. The model will be fine-tuned and monitored periodically to ensure consistent performance and adaptability to new data patterns.</a:t>
            </a:r>
            <a:endParaRPr lang="en-US" altLang="en-US" sz="985" dirty="0">
              <a:latin typeface="Calibri" panose="020F0502020204030204"/>
              <a:cs typeface="Calibri" panose="020F0502020204030204"/>
            </a:endParaRPr>
          </a:p>
          <a:p>
            <a:pPr marL="0" indent="0">
              <a:buNone/>
            </a:pPr>
            <a:endParaRPr lang="en-US" altLang="en-US" sz="985" dirty="0">
              <a:latin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Selecting data</a:t>
            </a:r>
            <a:endParaRPr lang="en-IN" altLang="en-US"/>
          </a:p>
        </p:txBody>
      </p:sp>
      <p:pic>
        <p:nvPicPr>
          <p:cNvPr id="4" name="Content Placeholder 3"/>
          <p:cNvPicPr>
            <a:picLocks noChangeAspect="1"/>
          </p:cNvPicPr>
          <p:nvPr>
            <p:ph idx="1"/>
          </p:nvPr>
        </p:nvPicPr>
        <p:blipFill>
          <a:blip r:embed="rId1"/>
          <a:stretch>
            <a:fillRect/>
          </a:stretch>
        </p:blipFill>
        <p:spPr>
          <a:xfrm>
            <a:off x="1579245" y="1301750"/>
            <a:ext cx="9032875" cy="4673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Uploaded dataSET</a:t>
            </a:r>
            <a:endParaRPr lang="en-IN" altLang="en-US"/>
          </a:p>
        </p:txBody>
      </p:sp>
      <p:pic>
        <p:nvPicPr>
          <p:cNvPr id="4" name="Content Placeholder 3"/>
          <p:cNvPicPr>
            <a:picLocks noChangeAspect="1"/>
          </p:cNvPicPr>
          <p:nvPr>
            <p:ph idx="1"/>
          </p:nvPr>
        </p:nvPicPr>
        <p:blipFill>
          <a:blip r:embed="rId1"/>
          <a:stretch>
            <a:fillRect/>
          </a:stretch>
        </p:blipFill>
        <p:spPr>
          <a:xfrm>
            <a:off x="1565275" y="1314450"/>
            <a:ext cx="9060180" cy="4673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fontScale="80000"/>
          </a:bodyPr>
          <a:lstStyle/>
          <a:p>
            <a:pPr marL="305435" indent="-305435"/>
            <a:r>
              <a:rPr lang="en-US" altLang="en-US" sz="1800" b="1">
                <a:solidFill>
                  <a:srgbClr val="0F0F0F"/>
                </a:solidFill>
              </a:rPr>
              <a:t>The System Approach section outlines the overall strategy and methodology for developing and implementing the PMGSY scheme classification model. The solution is built using IBM Cloud services along with standard data science tools and machine learning libraries.</a:t>
            </a:r>
            <a:endParaRPr lang="en-IN" altLang="en-US" sz="1800">
              <a:solidFill>
                <a:srgbClr val="0F0F0F"/>
              </a:solidFill>
            </a:endParaRPr>
          </a:p>
          <a:p>
            <a:pPr marL="305435" indent="-305435"/>
            <a:r>
              <a:rPr lang="en-IN" sz="1800" b="1">
                <a:solidFill>
                  <a:srgbClr val="0F0F0F"/>
                </a:solidFill>
              </a:rPr>
              <a:t>System requirements:</a:t>
            </a:r>
            <a:endParaRPr lang="en-IN" sz="1800" b="1">
              <a:solidFill>
                <a:srgbClr val="0F0F0F"/>
              </a:solidFill>
            </a:endParaRPr>
          </a:p>
          <a:p>
            <a:pPr marL="762635" lvl="1" indent="-305435"/>
            <a:r>
              <a:rPr lang="en-US" altLang="en-US" sz="1480">
                <a:solidFill>
                  <a:srgbClr val="0F0F0F"/>
                </a:solidFill>
              </a:rPr>
              <a:t>IBM Cloud Lite Account (Free tier)</a:t>
            </a:r>
            <a:endParaRPr lang="en-US" altLang="en-US" sz="1480">
              <a:solidFill>
                <a:srgbClr val="0F0F0F"/>
              </a:solidFill>
            </a:endParaRPr>
          </a:p>
          <a:p>
            <a:pPr marL="762635" lvl="1" indent="-305435"/>
            <a:r>
              <a:rPr lang="en-US" altLang="en-US" sz="1480">
                <a:solidFill>
                  <a:srgbClr val="0F0F0F"/>
                </a:solidFill>
              </a:rPr>
              <a:t>Watson Studio – for data analysis, notebook execution, and AutoAI</a:t>
            </a:r>
            <a:endParaRPr lang="en-US" altLang="en-US" sz="1480">
              <a:solidFill>
                <a:srgbClr val="0F0F0F"/>
              </a:solidFill>
            </a:endParaRPr>
          </a:p>
          <a:p>
            <a:pPr marL="762635" lvl="1" indent="-305435"/>
            <a:r>
              <a:rPr lang="en-US" altLang="en-US" sz="1480">
                <a:solidFill>
                  <a:srgbClr val="0F0F0F"/>
                </a:solidFill>
              </a:rPr>
              <a:t>Cloud Object Storage – to store datasets</a:t>
            </a:r>
            <a:endParaRPr lang="en-US" altLang="en-US" sz="1480">
              <a:solidFill>
                <a:srgbClr val="0F0F0F"/>
              </a:solidFill>
            </a:endParaRPr>
          </a:p>
          <a:p>
            <a:pPr marL="762635" lvl="1" indent="-305435"/>
            <a:r>
              <a:rPr lang="en-US" altLang="en-US" sz="1480">
                <a:solidFill>
                  <a:srgbClr val="0F0F0F"/>
                </a:solidFill>
              </a:rPr>
              <a:t>Watson Machine Learning – for model deployment</a:t>
            </a:r>
            <a:endParaRPr lang="en-US" altLang="en-US" sz="1480">
              <a:solidFill>
                <a:srgbClr val="0F0F0F"/>
              </a:solidFill>
            </a:endParaRPr>
          </a:p>
          <a:p>
            <a:pPr marL="305435" indent="-305435"/>
            <a:r>
              <a:rPr lang="en-IN" sz="1800" b="1">
                <a:solidFill>
                  <a:srgbClr val="0F0F0F"/>
                </a:solidFill>
              </a:rPr>
              <a:t>Library required to build the model:</a:t>
            </a:r>
            <a:endParaRPr lang="en-IN" sz="1800" b="1">
              <a:solidFill>
                <a:srgbClr val="0F0F0F"/>
              </a:solidFill>
            </a:endParaRPr>
          </a:p>
          <a:p>
            <a:pPr marL="762635" lvl="1" indent="-305435"/>
            <a:r>
              <a:rPr lang="en-US" altLang="en-US" sz="1480">
                <a:solidFill>
                  <a:srgbClr val="0F0F0F"/>
                </a:solidFill>
              </a:rPr>
              <a:t>pandas – For data loading, preprocessing, and manipulation</a:t>
            </a:r>
            <a:endParaRPr lang="en-US" altLang="en-US" sz="1480">
              <a:solidFill>
                <a:srgbClr val="0F0F0F"/>
              </a:solidFill>
            </a:endParaRPr>
          </a:p>
          <a:p>
            <a:pPr marL="762635" lvl="1" indent="-305435"/>
            <a:r>
              <a:rPr lang="en-US" altLang="en-US" sz="1480">
                <a:solidFill>
                  <a:srgbClr val="0F0F0F"/>
                </a:solidFill>
              </a:rPr>
              <a:t>numpy – For numerical computations and array handling</a:t>
            </a:r>
            <a:endParaRPr lang="en-US" altLang="en-US" sz="1480">
              <a:solidFill>
                <a:srgbClr val="0F0F0F"/>
              </a:solidFill>
            </a:endParaRPr>
          </a:p>
          <a:p>
            <a:pPr marL="762635" lvl="1" indent="-305435"/>
            <a:r>
              <a:rPr lang="en-US" altLang="en-US" sz="1480">
                <a:solidFill>
                  <a:srgbClr val="0F0F0F"/>
                </a:solidFill>
              </a:rPr>
              <a:t>scikit-learn –</a:t>
            </a:r>
            <a:endParaRPr lang="en-US" altLang="en-US" sz="1480">
              <a:solidFill>
                <a:srgbClr val="0F0F0F"/>
              </a:solidFill>
            </a:endParaRPr>
          </a:p>
          <a:p>
            <a:pPr marL="762635" lvl="1" indent="-305435"/>
            <a:r>
              <a:rPr lang="en-US" altLang="en-US" sz="1480">
                <a:solidFill>
                  <a:srgbClr val="0F0F0F"/>
                </a:solidFill>
              </a:rPr>
              <a:t>For machine learning algorithms (e.g., RandomForestClassifier)</a:t>
            </a:r>
            <a:endParaRPr lang="en-US" altLang="en-US" sz="1480">
              <a:solidFill>
                <a:srgbClr val="0F0F0F"/>
              </a:solidFill>
            </a:endParaRPr>
          </a:p>
          <a:p>
            <a:pPr marL="762635" lvl="1" indent="-305435"/>
            <a:r>
              <a:rPr lang="en-US" altLang="en-US" sz="1480">
                <a:solidFill>
                  <a:srgbClr val="0F0F0F"/>
                </a:solidFill>
              </a:rPr>
              <a:t>For model evaluation (accuracy, precision, recall, etc.)</a:t>
            </a:r>
            <a:endParaRPr lang="en-US" altLang="en-US" sz="1480">
              <a:solidFill>
                <a:srgbClr val="0F0F0F"/>
              </a:solidFill>
            </a:endParaRPr>
          </a:p>
          <a:p>
            <a:pPr marL="762635" lvl="1" indent="-305435"/>
            <a:r>
              <a:rPr lang="en-US" altLang="en-US" sz="1480">
                <a:solidFill>
                  <a:srgbClr val="0F0F0F"/>
                </a:solidFill>
              </a:rPr>
              <a:t>matplotlib / seaborn – For data visualization (optional but useful for EDA)</a:t>
            </a:r>
            <a:endParaRPr lang="en-US" altLang="en-US" sz="1480">
              <a:solidFill>
                <a:srgbClr val="0F0F0F"/>
              </a:solidFill>
            </a:endParaRPr>
          </a:p>
          <a:p>
            <a:pPr marL="762635" lvl="1" indent="-305435"/>
            <a:r>
              <a:rPr lang="en-US" altLang="en-US" sz="1480">
                <a:solidFill>
                  <a:srgbClr val="0F0F0F"/>
                </a:solidFill>
              </a:rPr>
              <a:t>joblib – For saving/training the ML model (model serialization)</a:t>
            </a:r>
            <a:endParaRPr lang="en-US" altLang="en-US" sz="1480">
              <a:solidFill>
                <a:srgbClr val="0F0F0F"/>
              </a:solidFill>
            </a:endParaRPr>
          </a:p>
          <a:p>
            <a:pPr marL="305435" indent="-305435"/>
            <a:endParaRPr lang="en-IN" sz="1800">
              <a:solidFill>
                <a:srgbClr val="0F0F0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LAUNCHING WATSONX.AI STUDIO</a:t>
            </a:r>
            <a:endParaRPr lang="en-IN" altLang="en-US"/>
          </a:p>
        </p:txBody>
      </p:sp>
      <p:pic>
        <p:nvPicPr>
          <p:cNvPr id="4" name="Content Placeholder 3"/>
          <p:cNvPicPr>
            <a:picLocks noChangeAspect="1"/>
          </p:cNvPicPr>
          <p:nvPr>
            <p:ph idx="1"/>
          </p:nvPr>
        </p:nvPicPr>
        <p:blipFill>
          <a:blip r:embed="rId1"/>
          <a:stretch>
            <a:fillRect/>
          </a:stretch>
        </p:blipFill>
        <p:spPr>
          <a:xfrm>
            <a:off x="1439545" y="1301750"/>
            <a:ext cx="9312275" cy="467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tITLE OF PROJECT</a:t>
            </a:r>
            <a:endParaRPr lang="en-IN" altLang="en-US"/>
          </a:p>
        </p:txBody>
      </p:sp>
      <p:pic>
        <p:nvPicPr>
          <p:cNvPr id="4" name="Content Placeholder 3"/>
          <p:cNvPicPr>
            <a:picLocks noChangeAspect="1"/>
          </p:cNvPicPr>
          <p:nvPr>
            <p:ph idx="1"/>
          </p:nvPr>
        </p:nvPicPr>
        <p:blipFill>
          <a:blip r:embed="rId1"/>
          <a:stretch>
            <a:fillRect/>
          </a:stretch>
        </p:blipFill>
        <p:spPr>
          <a:xfrm>
            <a:off x="1562735" y="1301750"/>
            <a:ext cx="9065895" cy="467360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7802</Words>
  <Application>WPS Presentation</Application>
  <PresentationFormat>Widescreen</PresentationFormat>
  <Paragraphs>149</Paragraphs>
  <Slides>27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27</vt:i4>
      </vt:variant>
    </vt:vector>
  </HeadingPairs>
  <TitlesOfParts>
    <vt:vector size="39"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DividendVTI</vt:lpstr>
      <vt:lpstr>Intelligent Classification of Rural Infrastructure Projects under PMGSY using Machine Learning on IBM Cloud</vt:lpstr>
      <vt:lpstr>OUTLINE</vt:lpstr>
      <vt:lpstr>Problem Statement</vt:lpstr>
      <vt:lpstr>Proposed Solution</vt:lpstr>
      <vt:lpstr>Selecting data</vt:lpstr>
      <vt:lpstr>Uploaded datadase</vt:lpstr>
      <vt:lpstr>System  Approach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Algorithm &amp; Deployment</vt:lpstr>
      <vt:lpstr>PowerPoint 演示文稿</vt:lpstr>
      <vt:lpstr>PowerPoint 演示文稿</vt:lpstr>
      <vt:lpstr>Result</vt:lpstr>
      <vt:lpstr>PowerPoint 演示文稿</vt:lpstr>
      <vt:lpstr>PowerPoint 演示文稿</vt:lpstr>
      <vt:lpstr>Conclusion</vt:lpstr>
      <vt:lpstr>PowerPoint 演示文稿</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Medha Trust</cp:lastModifiedBy>
  <cp:revision>32</cp:revision>
  <dcterms:created xsi:type="dcterms:W3CDTF">2021-05-26T16:50:00Z</dcterms:created>
  <dcterms:modified xsi:type="dcterms:W3CDTF">2025-08-04T08:52:40Z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07860F84EE3A4DD590725D4C2A723243_13</vt:lpwstr>
  </property>
  <property fmtid="{D5CDD505-2E9C-101B-9397-08002B2CF9AE}" pid="4" name="KSOProductBuildVer">
    <vt:lpwstr>1033-12.2.0.21931</vt:lpwstr>
  </property>
</Properties>
</file>