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slideLayout" Target="../slideLayouts/slideLayout7.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slideLayout" Target="../slideLayouts/slideLayout9.xml"/><Relationship Id="rId7"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240637"/>
            <a:ext cx="7556421" cy="1956435"/>
          </a:xfrm>
          <a:prstGeom prst="rect">
            <a:avLst/>
          </a:prstGeom>
          <a:noFill/>
          <a:ln/>
        </p:spPr>
        <p:txBody>
          <a:bodyPr wrap="square" lIns="0" tIns="0" rIns="0" bIns="0" rtlCol="0" anchor="t"/>
          <a:lstStyle/>
          <a:p>
            <a:pPr indent="0" marL="0">
              <a:lnSpc>
                <a:spcPts val="7700"/>
              </a:lnSpc>
              <a:buNone/>
            </a:pPr>
            <a:r>
              <a:rPr lang="en-US" sz="6150" b="1" spc="-185" kern="0" dirty="0">
                <a:solidFill>
                  <a:srgbClr val="000000"/>
                </a:solidFill>
                <a:latin typeface="Inter" pitchFamily="34" charset="0"/>
                <a:ea typeface="Inter" pitchFamily="34" charset="-122"/>
                <a:cs typeface="Inter" pitchFamily="34" charset="-120"/>
              </a:rPr>
              <a:t>Relative Velocity Calculator</a:t>
            </a:r>
            <a:endParaRPr lang="en-US" sz="6150" dirty="0"/>
          </a:p>
        </p:txBody>
      </p:sp>
      <p:sp>
        <p:nvSpPr>
          <p:cNvPr id="4" name="Text 1"/>
          <p:cNvSpPr/>
          <p:nvPr/>
        </p:nvSpPr>
        <p:spPr>
          <a:xfrm>
            <a:off x="6280190" y="4537234"/>
            <a:ext cx="7556421" cy="1451610"/>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This document presents a relative velocity calculator, a useful tool for analyzing the motion of objects in relation to each other. It explores the concepts behind relative velocity, provides basic formulas and equations, and outlines the code used in its development.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43414" y="834985"/>
            <a:ext cx="6704528" cy="574477"/>
          </a:xfrm>
          <a:prstGeom prst="rect">
            <a:avLst/>
          </a:prstGeom>
          <a:noFill/>
          <a:ln/>
        </p:spPr>
        <p:txBody>
          <a:bodyPr wrap="none" lIns="0" tIns="0" rIns="0" bIns="0" rtlCol="0" anchor="t"/>
          <a:lstStyle/>
          <a:p>
            <a:pPr indent="0" marL="0">
              <a:lnSpc>
                <a:spcPts val="4500"/>
              </a:lnSpc>
              <a:buNone/>
            </a:pPr>
            <a:r>
              <a:rPr lang="en-US" sz="3600" b="1" spc="-109" kern="0" dirty="0">
                <a:solidFill>
                  <a:srgbClr val="000000"/>
                </a:solidFill>
                <a:latin typeface="Inter" pitchFamily="34" charset="0"/>
                <a:ea typeface="Inter" pitchFamily="34" charset="-122"/>
                <a:cs typeface="Inter" pitchFamily="34" charset="-120"/>
              </a:rPr>
              <a:t>Introduction to Relative Velocity</a:t>
            </a:r>
            <a:endParaRPr lang="en-US" sz="3600" dirty="0"/>
          </a:p>
        </p:txBody>
      </p:sp>
      <p:sp>
        <p:nvSpPr>
          <p:cNvPr id="4" name="Text 1"/>
          <p:cNvSpPr/>
          <p:nvPr/>
        </p:nvSpPr>
        <p:spPr>
          <a:xfrm>
            <a:off x="643414" y="1685211"/>
            <a:ext cx="7857173" cy="1176337"/>
          </a:xfrm>
          <a:prstGeom prst="rect">
            <a:avLst/>
          </a:prstGeom>
          <a:noFill/>
          <a:ln/>
        </p:spPr>
        <p:txBody>
          <a:bodyPr wrap="square" lIns="0" tIns="0" rIns="0" bIns="0" rtlCol="0" anchor="t"/>
          <a:lstStyle/>
          <a:p>
            <a:pPr indent="0" marL="0">
              <a:lnSpc>
                <a:spcPts val="2300"/>
              </a:lnSpc>
              <a:buNone/>
            </a:pPr>
            <a:r>
              <a:rPr lang="en-US" sz="1400" spc="-29" kern="0" dirty="0">
                <a:solidFill>
                  <a:srgbClr val="272525"/>
                </a:solidFill>
                <a:latin typeface="Inter" pitchFamily="34" charset="0"/>
                <a:ea typeface="Inter" pitchFamily="34" charset="-122"/>
                <a:cs typeface="Inter" pitchFamily="34" charset="-120"/>
              </a:rPr>
              <a:t>Relative velocity refers to the velocity of an object as observed from a reference frame that itself is in motion. For example, the speed of a train moving at 60 miles per hour, as perceived by a person standing on the platform, will be different from its speed as observed by a passenger inside the train.</a:t>
            </a:r>
            <a:endParaRPr lang="en-US" sz="1400" dirty="0"/>
          </a:p>
        </p:txBody>
      </p:sp>
      <p:sp>
        <p:nvSpPr>
          <p:cNvPr id="5" name="Shape 2"/>
          <p:cNvSpPr/>
          <p:nvPr/>
        </p:nvSpPr>
        <p:spPr>
          <a:xfrm>
            <a:off x="643414" y="3275171"/>
            <a:ext cx="413623" cy="413623"/>
          </a:xfrm>
          <a:prstGeom prst="roundRect">
            <a:avLst>
              <a:gd name="adj" fmla="val 18667"/>
            </a:avLst>
          </a:prstGeom>
          <a:solidFill>
            <a:srgbClr val="DADBF1"/>
          </a:solidFill>
          <a:ln w="7620">
            <a:solidFill>
              <a:srgbClr val="C0C1D7"/>
            </a:solidFill>
            <a:prstDash val="solid"/>
          </a:ln>
        </p:spPr>
      </p:sp>
      <p:sp>
        <p:nvSpPr>
          <p:cNvPr id="6" name="Text 3"/>
          <p:cNvSpPr/>
          <p:nvPr/>
        </p:nvSpPr>
        <p:spPr>
          <a:xfrm>
            <a:off x="794861" y="3344108"/>
            <a:ext cx="110609" cy="275749"/>
          </a:xfrm>
          <a:prstGeom prst="rect">
            <a:avLst/>
          </a:prstGeom>
          <a:noFill/>
          <a:ln/>
        </p:spPr>
        <p:txBody>
          <a:bodyPr wrap="none" lIns="0" tIns="0" rIns="0" bIns="0" rtlCol="0" anchor="t"/>
          <a:lstStyle/>
          <a:p>
            <a:pPr algn="ctr" indent="0" marL="0">
              <a:lnSpc>
                <a:spcPts val="2150"/>
              </a:lnSpc>
              <a:buNone/>
            </a:pPr>
            <a:r>
              <a:rPr lang="en-US" sz="2150" b="1" spc="-65" kern="0" dirty="0">
                <a:solidFill>
                  <a:srgbClr val="272525"/>
                </a:solidFill>
                <a:latin typeface="Inter" pitchFamily="34" charset="0"/>
                <a:ea typeface="Inter" pitchFamily="34" charset="-122"/>
                <a:cs typeface="Inter" pitchFamily="34" charset="-120"/>
              </a:rPr>
              <a:t>1</a:t>
            </a:r>
            <a:endParaRPr lang="en-US" sz="2150" dirty="0"/>
          </a:p>
        </p:txBody>
      </p:sp>
      <p:sp>
        <p:nvSpPr>
          <p:cNvPr id="7" name="Text 4"/>
          <p:cNvSpPr/>
          <p:nvPr/>
        </p:nvSpPr>
        <p:spPr>
          <a:xfrm>
            <a:off x="1240869" y="3275171"/>
            <a:ext cx="3239214" cy="574358"/>
          </a:xfrm>
          <a:prstGeom prst="rect">
            <a:avLst/>
          </a:prstGeom>
          <a:noFill/>
          <a:ln/>
        </p:spPr>
        <p:txBody>
          <a:bodyPr wrap="square" lIns="0" tIns="0" rIns="0" bIns="0" rtlCol="0" anchor="t"/>
          <a:lstStyle/>
          <a:p>
            <a:pPr indent="0" marL="0">
              <a:lnSpc>
                <a:spcPts val="2250"/>
              </a:lnSpc>
              <a:buNone/>
            </a:pPr>
            <a:r>
              <a:rPr lang="en-US" sz="1800" b="1" spc="-54" kern="0" dirty="0">
                <a:solidFill>
                  <a:srgbClr val="272525"/>
                </a:solidFill>
                <a:latin typeface="Inter" pitchFamily="34" charset="0"/>
                <a:ea typeface="Inter" pitchFamily="34" charset="-122"/>
                <a:cs typeface="Inter" pitchFamily="34" charset="-120"/>
              </a:rPr>
              <a:t>Understanding Frames of Reference</a:t>
            </a:r>
            <a:endParaRPr lang="en-US" sz="1800" dirty="0"/>
          </a:p>
        </p:txBody>
      </p:sp>
      <p:sp>
        <p:nvSpPr>
          <p:cNvPr id="8" name="Text 5"/>
          <p:cNvSpPr/>
          <p:nvPr/>
        </p:nvSpPr>
        <p:spPr>
          <a:xfrm>
            <a:off x="1240869" y="3959781"/>
            <a:ext cx="3239214" cy="2058591"/>
          </a:xfrm>
          <a:prstGeom prst="rect">
            <a:avLst/>
          </a:prstGeom>
          <a:noFill/>
          <a:ln/>
        </p:spPr>
        <p:txBody>
          <a:bodyPr wrap="square" lIns="0" tIns="0" rIns="0" bIns="0" rtlCol="0" anchor="t"/>
          <a:lstStyle/>
          <a:p>
            <a:pPr indent="0" marL="0">
              <a:lnSpc>
                <a:spcPts val="2300"/>
              </a:lnSpc>
              <a:buNone/>
            </a:pPr>
            <a:r>
              <a:rPr lang="en-US" sz="1400" spc="-29" kern="0" dirty="0">
                <a:solidFill>
                  <a:srgbClr val="272525"/>
                </a:solidFill>
                <a:latin typeface="Inter" pitchFamily="34" charset="0"/>
                <a:ea typeface="Inter" pitchFamily="34" charset="-122"/>
                <a:cs typeface="Inter" pitchFamily="34" charset="-120"/>
              </a:rPr>
              <a:t>Choosing a reference frame is crucial in determining relative velocity. It's the point from which motion is observed. For instance, the ground can be considered a stationary frame, while a moving car would be a non-stationary frame.</a:t>
            </a:r>
            <a:endParaRPr lang="en-US" sz="1400" dirty="0"/>
          </a:p>
        </p:txBody>
      </p:sp>
      <p:sp>
        <p:nvSpPr>
          <p:cNvPr id="9" name="Shape 6"/>
          <p:cNvSpPr/>
          <p:nvPr/>
        </p:nvSpPr>
        <p:spPr>
          <a:xfrm>
            <a:off x="4663916" y="3275171"/>
            <a:ext cx="413623" cy="413623"/>
          </a:xfrm>
          <a:prstGeom prst="roundRect">
            <a:avLst>
              <a:gd name="adj" fmla="val 18667"/>
            </a:avLst>
          </a:prstGeom>
          <a:solidFill>
            <a:srgbClr val="DADBF1"/>
          </a:solidFill>
          <a:ln w="7620">
            <a:solidFill>
              <a:srgbClr val="C0C1D7"/>
            </a:solidFill>
            <a:prstDash val="solid"/>
          </a:ln>
        </p:spPr>
      </p:sp>
      <p:sp>
        <p:nvSpPr>
          <p:cNvPr id="10" name="Text 7"/>
          <p:cNvSpPr/>
          <p:nvPr/>
        </p:nvSpPr>
        <p:spPr>
          <a:xfrm>
            <a:off x="4787979" y="3344108"/>
            <a:ext cx="165378" cy="275749"/>
          </a:xfrm>
          <a:prstGeom prst="rect">
            <a:avLst/>
          </a:prstGeom>
          <a:noFill/>
          <a:ln/>
        </p:spPr>
        <p:txBody>
          <a:bodyPr wrap="none" lIns="0" tIns="0" rIns="0" bIns="0" rtlCol="0" anchor="t"/>
          <a:lstStyle/>
          <a:p>
            <a:pPr algn="ctr" indent="0" marL="0">
              <a:lnSpc>
                <a:spcPts val="2150"/>
              </a:lnSpc>
              <a:buNone/>
            </a:pPr>
            <a:r>
              <a:rPr lang="en-US" sz="2150" b="1" spc="-65" kern="0" dirty="0">
                <a:solidFill>
                  <a:srgbClr val="272525"/>
                </a:solidFill>
                <a:latin typeface="Inter" pitchFamily="34" charset="0"/>
                <a:ea typeface="Inter" pitchFamily="34" charset="-122"/>
                <a:cs typeface="Inter" pitchFamily="34" charset="-120"/>
              </a:rPr>
              <a:t>2</a:t>
            </a:r>
            <a:endParaRPr lang="en-US" sz="2150" dirty="0"/>
          </a:p>
        </p:txBody>
      </p:sp>
      <p:sp>
        <p:nvSpPr>
          <p:cNvPr id="11" name="Text 8"/>
          <p:cNvSpPr/>
          <p:nvPr/>
        </p:nvSpPr>
        <p:spPr>
          <a:xfrm>
            <a:off x="5261372" y="3275171"/>
            <a:ext cx="3239214" cy="574358"/>
          </a:xfrm>
          <a:prstGeom prst="rect">
            <a:avLst/>
          </a:prstGeom>
          <a:noFill/>
          <a:ln/>
        </p:spPr>
        <p:txBody>
          <a:bodyPr wrap="square" lIns="0" tIns="0" rIns="0" bIns="0" rtlCol="0" anchor="t"/>
          <a:lstStyle/>
          <a:p>
            <a:pPr indent="0" marL="0">
              <a:lnSpc>
                <a:spcPts val="2250"/>
              </a:lnSpc>
              <a:buNone/>
            </a:pPr>
            <a:r>
              <a:rPr lang="en-US" sz="1800" b="1" spc="-54" kern="0" dirty="0">
                <a:solidFill>
                  <a:srgbClr val="272525"/>
                </a:solidFill>
                <a:latin typeface="Inter" pitchFamily="34" charset="0"/>
                <a:ea typeface="Inter" pitchFamily="34" charset="-122"/>
                <a:cs typeface="Inter" pitchFamily="34" charset="-120"/>
              </a:rPr>
              <a:t>Vector Addition and Subtraction</a:t>
            </a:r>
            <a:endParaRPr lang="en-US" sz="1800" dirty="0"/>
          </a:p>
        </p:txBody>
      </p:sp>
      <p:sp>
        <p:nvSpPr>
          <p:cNvPr id="12" name="Text 9"/>
          <p:cNvSpPr/>
          <p:nvPr/>
        </p:nvSpPr>
        <p:spPr>
          <a:xfrm>
            <a:off x="5261372" y="3959781"/>
            <a:ext cx="3239214" cy="1470422"/>
          </a:xfrm>
          <a:prstGeom prst="rect">
            <a:avLst/>
          </a:prstGeom>
          <a:noFill/>
          <a:ln/>
        </p:spPr>
        <p:txBody>
          <a:bodyPr wrap="square" lIns="0" tIns="0" rIns="0" bIns="0" rtlCol="0" anchor="t"/>
          <a:lstStyle/>
          <a:p>
            <a:pPr indent="0" marL="0">
              <a:lnSpc>
                <a:spcPts val="2300"/>
              </a:lnSpc>
              <a:buNone/>
            </a:pPr>
            <a:r>
              <a:rPr lang="en-US" sz="1400" spc="-29" kern="0" dirty="0">
                <a:solidFill>
                  <a:srgbClr val="272525"/>
                </a:solidFill>
                <a:latin typeface="Inter" pitchFamily="34" charset="0"/>
                <a:ea typeface="Inter" pitchFamily="34" charset="-122"/>
                <a:cs typeface="Inter" pitchFamily="34" charset="-120"/>
              </a:rPr>
              <a:t>Relative velocity calculations involve vector addition and subtraction. This means that both magnitude and direction of the velocities must be considered.</a:t>
            </a:r>
            <a:endParaRPr lang="en-US" sz="1400" dirty="0"/>
          </a:p>
        </p:txBody>
      </p:sp>
      <p:sp>
        <p:nvSpPr>
          <p:cNvPr id="13" name="Shape 10"/>
          <p:cNvSpPr/>
          <p:nvPr/>
        </p:nvSpPr>
        <p:spPr>
          <a:xfrm>
            <a:off x="643414" y="6409015"/>
            <a:ext cx="413623" cy="413623"/>
          </a:xfrm>
          <a:prstGeom prst="roundRect">
            <a:avLst>
              <a:gd name="adj" fmla="val 18667"/>
            </a:avLst>
          </a:prstGeom>
          <a:solidFill>
            <a:srgbClr val="DADBF1"/>
          </a:solidFill>
          <a:ln w="7620">
            <a:solidFill>
              <a:srgbClr val="C0C1D7"/>
            </a:solidFill>
            <a:prstDash val="solid"/>
          </a:ln>
        </p:spPr>
      </p:sp>
      <p:sp>
        <p:nvSpPr>
          <p:cNvPr id="14" name="Text 11"/>
          <p:cNvSpPr/>
          <p:nvPr/>
        </p:nvSpPr>
        <p:spPr>
          <a:xfrm>
            <a:off x="765334" y="6477952"/>
            <a:ext cx="169664" cy="275749"/>
          </a:xfrm>
          <a:prstGeom prst="rect">
            <a:avLst/>
          </a:prstGeom>
          <a:noFill/>
          <a:ln/>
        </p:spPr>
        <p:txBody>
          <a:bodyPr wrap="none" lIns="0" tIns="0" rIns="0" bIns="0" rtlCol="0" anchor="t"/>
          <a:lstStyle/>
          <a:p>
            <a:pPr algn="ctr" indent="0" marL="0">
              <a:lnSpc>
                <a:spcPts val="2150"/>
              </a:lnSpc>
              <a:buNone/>
            </a:pPr>
            <a:r>
              <a:rPr lang="en-US" sz="2150" b="1" spc="-65" kern="0" dirty="0">
                <a:solidFill>
                  <a:srgbClr val="272525"/>
                </a:solidFill>
                <a:latin typeface="Inter" pitchFamily="34" charset="0"/>
                <a:ea typeface="Inter" pitchFamily="34" charset="-122"/>
                <a:cs typeface="Inter" pitchFamily="34" charset="-120"/>
              </a:rPr>
              <a:t>3</a:t>
            </a:r>
            <a:endParaRPr lang="en-US" sz="2150" dirty="0"/>
          </a:p>
        </p:txBody>
      </p:sp>
      <p:sp>
        <p:nvSpPr>
          <p:cNvPr id="15" name="Text 12"/>
          <p:cNvSpPr/>
          <p:nvPr/>
        </p:nvSpPr>
        <p:spPr>
          <a:xfrm>
            <a:off x="1240869" y="6409015"/>
            <a:ext cx="4222194" cy="287179"/>
          </a:xfrm>
          <a:prstGeom prst="rect">
            <a:avLst/>
          </a:prstGeom>
          <a:noFill/>
          <a:ln/>
        </p:spPr>
        <p:txBody>
          <a:bodyPr wrap="none" lIns="0" tIns="0" rIns="0" bIns="0" rtlCol="0" anchor="t"/>
          <a:lstStyle/>
          <a:p>
            <a:pPr indent="0" marL="0">
              <a:lnSpc>
                <a:spcPts val="2250"/>
              </a:lnSpc>
              <a:buNone/>
            </a:pPr>
            <a:r>
              <a:rPr lang="en-US" sz="1800" b="1" spc="-54" kern="0" dirty="0">
                <a:solidFill>
                  <a:srgbClr val="272525"/>
                </a:solidFill>
                <a:latin typeface="Inter" pitchFamily="34" charset="0"/>
                <a:ea typeface="Inter" pitchFamily="34" charset="-122"/>
                <a:cs typeface="Inter" pitchFamily="34" charset="-120"/>
              </a:rPr>
              <a:t>Applications in Physics and Engineering</a:t>
            </a:r>
            <a:endParaRPr lang="en-US" sz="1800" dirty="0"/>
          </a:p>
        </p:txBody>
      </p:sp>
      <p:sp>
        <p:nvSpPr>
          <p:cNvPr id="16" name="Text 13"/>
          <p:cNvSpPr/>
          <p:nvPr/>
        </p:nvSpPr>
        <p:spPr>
          <a:xfrm>
            <a:off x="1240869" y="6806446"/>
            <a:ext cx="7259717" cy="588169"/>
          </a:xfrm>
          <a:prstGeom prst="rect">
            <a:avLst/>
          </a:prstGeom>
          <a:noFill/>
          <a:ln/>
        </p:spPr>
        <p:txBody>
          <a:bodyPr wrap="square" lIns="0" tIns="0" rIns="0" bIns="0" rtlCol="0" anchor="t"/>
          <a:lstStyle/>
          <a:p>
            <a:pPr indent="0" marL="0">
              <a:lnSpc>
                <a:spcPts val="2300"/>
              </a:lnSpc>
              <a:buNone/>
            </a:pPr>
            <a:r>
              <a:rPr lang="en-US" sz="1400" spc="-29" kern="0" dirty="0">
                <a:solidFill>
                  <a:srgbClr val="272525"/>
                </a:solidFill>
                <a:latin typeface="Inter" pitchFamily="34" charset="0"/>
                <a:ea typeface="Inter" pitchFamily="34" charset="-122"/>
                <a:cs typeface="Inter" pitchFamily="34" charset="-120"/>
              </a:rPr>
              <a:t>Relative velocity concepts are essential in diverse fields like physics, engineering, and aviation for understanding motion, analyzing collisions, and predicting trajectories.</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180267"/>
            <a:ext cx="7556421" cy="1417558"/>
          </a:xfrm>
          <a:prstGeom prst="rect">
            <a:avLst/>
          </a:prstGeom>
          <a:noFill/>
          <a:ln/>
        </p:spPr>
        <p:txBody>
          <a:bodyPr wrap="square" lIns="0" tIns="0" rIns="0" bIns="0" rtlCol="0" anchor="t"/>
          <a:lstStyle/>
          <a:p>
            <a:pPr indent="0" marL="0">
              <a:lnSpc>
                <a:spcPts val="5550"/>
              </a:lnSpc>
              <a:buNone/>
            </a:pPr>
            <a:r>
              <a:rPr lang="en-US" sz="4450" b="1" spc="-134" kern="0" dirty="0">
                <a:solidFill>
                  <a:srgbClr val="000000"/>
                </a:solidFill>
                <a:latin typeface="Inter" pitchFamily="34" charset="0"/>
                <a:ea typeface="Inter" pitchFamily="34" charset="-122"/>
                <a:cs typeface="Inter" pitchFamily="34" charset="-120"/>
              </a:rPr>
              <a:t>Basic Formulas and Equations</a:t>
            </a:r>
            <a:endParaRPr lang="en-US" sz="4450" dirty="0"/>
          </a:p>
        </p:txBody>
      </p:sp>
      <p:sp>
        <p:nvSpPr>
          <p:cNvPr id="4" name="Text 1"/>
          <p:cNvSpPr/>
          <p:nvPr/>
        </p:nvSpPr>
        <p:spPr>
          <a:xfrm>
            <a:off x="793790" y="2937986"/>
            <a:ext cx="7556421" cy="1451610"/>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Relative velocity calculations rely on fundamental principles of motion and vector algebra. The core formula used to calculate relative velocity is derived from vector addition and subtraction, taking into account the velocity of the observer and the velocity of the object.</a:t>
            </a:r>
            <a:endParaRPr lang="en-US" sz="1750" dirty="0"/>
          </a:p>
        </p:txBody>
      </p:sp>
      <p:sp>
        <p:nvSpPr>
          <p:cNvPr id="5" name="Shape 2"/>
          <p:cNvSpPr/>
          <p:nvPr/>
        </p:nvSpPr>
        <p:spPr>
          <a:xfrm>
            <a:off x="793790" y="4644747"/>
            <a:ext cx="7556421" cy="2404586"/>
          </a:xfrm>
          <a:prstGeom prst="roundRect">
            <a:avLst>
              <a:gd name="adj" fmla="val 3962"/>
            </a:avLst>
          </a:prstGeom>
          <a:noFill/>
          <a:ln w="7620">
            <a:solidFill>
              <a:srgbClr val="000000">
                <a:alpha val="8000"/>
              </a:srgbClr>
            </a:solidFill>
            <a:prstDash val="solid"/>
          </a:ln>
        </p:spPr>
      </p:sp>
      <p:sp>
        <p:nvSpPr>
          <p:cNvPr id="6" name="Shape 3"/>
          <p:cNvSpPr/>
          <p:nvPr/>
        </p:nvSpPr>
        <p:spPr>
          <a:xfrm>
            <a:off x="801410" y="4652367"/>
            <a:ext cx="7541181" cy="650319"/>
          </a:xfrm>
          <a:prstGeom prst="rect">
            <a:avLst/>
          </a:prstGeom>
          <a:solidFill>
            <a:srgbClr val="FFFFFF">
              <a:alpha val="4000"/>
            </a:srgbClr>
          </a:solidFill>
          <a:ln/>
        </p:spPr>
      </p:sp>
      <p:sp>
        <p:nvSpPr>
          <p:cNvPr id="7" name="Text 4"/>
          <p:cNvSpPr/>
          <p:nvPr/>
        </p:nvSpPr>
        <p:spPr>
          <a:xfrm>
            <a:off x="1028224" y="4796076"/>
            <a:ext cx="3313152" cy="362903"/>
          </a:xfrm>
          <a:prstGeom prst="rect">
            <a:avLst/>
          </a:prstGeom>
          <a:noFill/>
          <a:ln/>
        </p:spPr>
        <p:txBody>
          <a:bodyPr wrap="non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Formula</a:t>
            </a:r>
            <a:endParaRPr lang="en-US" sz="1750" dirty="0"/>
          </a:p>
        </p:txBody>
      </p:sp>
      <p:sp>
        <p:nvSpPr>
          <p:cNvPr id="8" name="Text 5"/>
          <p:cNvSpPr/>
          <p:nvPr/>
        </p:nvSpPr>
        <p:spPr>
          <a:xfrm>
            <a:off x="4802624" y="4796076"/>
            <a:ext cx="3313152" cy="362903"/>
          </a:xfrm>
          <a:prstGeom prst="rect">
            <a:avLst/>
          </a:prstGeom>
          <a:noFill/>
          <a:ln/>
        </p:spPr>
        <p:txBody>
          <a:bodyPr wrap="non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Description</a:t>
            </a:r>
            <a:endParaRPr lang="en-US" sz="1750" dirty="0"/>
          </a:p>
        </p:txBody>
      </p:sp>
      <p:sp>
        <p:nvSpPr>
          <p:cNvPr id="9" name="Shape 6"/>
          <p:cNvSpPr/>
          <p:nvPr/>
        </p:nvSpPr>
        <p:spPr>
          <a:xfrm>
            <a:off x="801410" y="5302687"/>
            <a:ext cx="7541181" cy="1739027"/>
          </a:xfrm>
          <a:prstGeom prst="rect">
            <a:avLst/>
          </a:prstGeom>
          <a:solidFill>
            <a:srgbClr val="000000">
              <a:alpha val="4000"/>
            </a:srgbClr>
          </a:solidFill>
          <a:ln/>
        </p:spPr>
      </p:sp>
      <p:sp>
        <p:nvSpPr>
          <p:cNvPr id="10" name="Text 7"/>
          <p:cNvSpPr/>
          <p:nvPr/>
        </p:nvSpPr>
        <p:spPr>
          <a:xfrm>
            <a:off x="1028224" y="5446395"/>
            <a:ext cx="3313152" cy="362903"/>
          </a:xfrm>
          <a:prstGeom prst="rect">
            <a:avLst/>
          </a:prstGeom>
          <a:noFill/>
          <a:ln/>
        </p:spPr>
        <p:txBody>
          <a:bodyPr wrap="non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Vrel = Vobj - Vobs</a:t>
            </a:r>
            <a:endParaRPr lang="en-US" sz="1750" dirty="0"/>
          </a:p>
        </p:txBody>
      </p:sp>
      <p:sp>
        <p:nvSpPr>
          <p:cNvPr id="11" name="Text 8"/>
          <p:cNvSpPr/>
          <p:nvPr/>
        </p:nvSpPr>
        <p:spPr>
          <a:xfrm>
            <a:off x="4802624" y="5446395"/>
            <a:ext cx="3313152" cy="1451610"/>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Relative velocity of an object (Vrel) is equal to the velocity of the object (Vobj) minus the velocity of the observer (Vobs).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30672"/>
          </a:xfrm>
          <a:prstGeom prst="rect">
            <a:avLst/>
          </a:prstGeom>
        </p:spPr>
      </p:pic>
      <p:sp>
        <p:nvSpPr>
          <p:cNvPr id="3" name="Text 0"/>
          <p:cNvSpPr/>
          <p:nvPr/>
        </p:nvSpPr>
        <p:spPr>
          <a:xfrm>
            <a:off x="462082" y="363022"/>
            <a:ext cx="6903601" cy="412552"/>
          </a:xfrm>
          <a:prstGeom prst="rect">
            <a:avLst/>
          </a:prstGeom>
          <a:noFill/>
          <a:ln/>
        </p:spPr>
        <p:txBody>
          <a:bodyPr wrap="none" lIns="0" tIns="0" rIns="0" bIns="0" rtlCol="0" anchor="t"/>
          <a:lstStyle/>
          <a:p>
            <a:pPr indent="0" marL="0">
              <a:lnSpc>
                <a:spcPts val="3200"/>
              </a:lnSpc>
              <a:buNone/>
            </a:pPr>
            <a:r>
              <a:rPr lang="en-US" sz="2550" b="1" spc="-78" kern="0" dirty="0">
                <a:solidFill>
                  <a:srgbClr val="000000"/>
                </a:solidFill>
                <a:latin typeface="Inter" pitchFamily="34" charset="0"/>
                <a:ea typeface="Inter" pitchFamily="34" charset="-122"/>
                <a:cs typeface="Inter" pitchFamily="34" charset="-120"/>
              </a:rPr>
              <a:t>Program Code for Relative Velocity Calculator</a:t>
            </a:r>
            <a:endParaRPr lang="en-US" sz="2550" dirty="0"/>
          </a:p>
        </p:txBody>
      </p:sp>
      <p:sp>
        <p:nvSpPr>
          <p:cNvPr id="4" name="Text 1"/>
          <p:cNvSpPr/>
          <p:nvPr/>
        </p:nvSpPr>
        <p:spPr>
          <a:xfrm>
            <a:off x="462082" y="973574"/>
            <a:ext cx="8219837" cy="633651"/>
          </a:xfrm>
          <a:prstGeom prst="rect">
            <a:avLst/>
          </a:prstGeom>
          <a:noFill/>
          <a:ln/>
        </p:spPr>
        <p:txBody>
          <a:bodyPr wrap="square" lIns="0" tIns="0" rIns="0" bIns="0" rtlCol="0" anchor="t"/>
          <a:lstStyle/>
          <a:p>
            <a:pPr indent="0" marL="0">
              <a:lnSpc>
                <a:spcPts val="1650"/>
              </a:lnSpc>
              <a:buNone/>
            </a:pPr>
            <a:r>
              <a:rPr lang="en-US" sz="1000" spc="-21" kern="0" dirty="0">
                <a:solidFill>
                  <a:srgbClr val="272525"/>
                </a:solidFill>
                <a:latin typeface="Inter" pitchFamily="34" charset="0"/>
                <a:ea typeface="Inter" pitchFamily="34" charset="-122"/>
                <a:cs typeface="Inter" pitchFamily="34" charset="-120"/>
              </a:rPr>
              <a:t>The relative velocity calculator is implemented using programming languages like Python, C++, or Java. The program utilizes user input to specify the velocities of the object and the observer, and the directions of their movement. It then performs vector operations to calculate the relative velocity.</a:t>
            </a:r>
            <a:endParaRPr lang="en-US" sz="1000" dirty="0"/>
          </a:p>
        </p:txBody>
      </p:sp>
      <p:sp>
        <p:nvSpPr>
          <p:cNvPr id="5" name="Shape 2"/>
          <p:cNvSpPr/>
          <p:nvPr/>
        </p:nvSpPr>
        <p:spPr>
          <a:xfrm>
            <a:off x="462082" y="1755696"/>
            <a:ext cx="8219837" cy="6111954"/>
          </a:xfrm>
          <a:prstGeom prst="roundRect">
            <a:avLst>
              <a:gd name="adj" fmla="val 907"/>
            </a:avLst>
          </a:prstGeom>
          <a:solidFill>
            <a:srgbClr val="DADBF1"/>
          </a:solidFill>
          <a:ln/>
        </p:spPr>
      </p:sp>
      <p:sp>
        <p:nvSpPr>
          <p:cNvPr id="6" name="Shape 3"/>
          <p:cNvSpPr/>
          <p:nvPr/>
        </p:nvSpPr>
        <p:spPr>
          <a:xfrm>
            <a:off x="455533" y="1755696"/>
            <a:ext cx="8232934" cy="6111954"/>
          </a:xfrm>
          <a:prstGeom prst="roundRect">
            <a:avLst>
              <a:gd name="adj" fmla="val 324"/>
            </a:avLst>
          </a:prstGeom>
          <a:solidFill>
            <a:srgbClr val="DADBF1"/>
          </a:solidFill>
          <a:ln/>
        </p:spPr>
      </p:sp>
      <p:sp>
        <p:nvSpPr>
          <p:cNvPr id="7" name="Text 4"/>
          <p:cNvSpPr/>
          <p:nvPr/>
        </p:nvSpPr>
        <p:spPr>
          <a:xfrm>
            <a:off x="587454" y="1854637"/>
            <a:ext cx="7969091" cy="5914073"/>
          </a:xfrm>
          <a:prstGeom prst="rect">
            <a:avLst/>
          </a:prstGeom>
          <a:noFill/>
          <a:ln/>
        </p:spPr>
        <p:txBody>
          <a:bodyPr wrap="square" lIns="0" tIns="0" rIns="0" bIns="0" rtlCol="0" anchor="t"/>
          <a:lstStyle/>
          <a:p>
            <a:pPr indent="0" marL="0">
              <a:lnSpc>
                <a:spcPts val="1650"/>
              </a:lnSpc>
              <a:buNone/>
            </a:pPr>
            <a:r>
              <a:rPr lang="en-US" sz="1000" spc="-21" kern="0" dirty="0">
                <a:solidFill>
                  <a:srgbClr val="272525"/>
                </a:solidFill>
                <a:highlight>
                  <a:srgbClr val="DADBF1"/>
                </a:highlight>
                <a:latin typeface="Consolas" pitchFamily="34" charset="0"/>
                <a:ea typeface="Consolas" pitchFamily="34" charset="-122"/>
                <a:cs typeface="Consolas" pitchFamily="34" charset="-120"/>
              </a:rPr>
              <a:t>#include &lt;stdio.h&gt;
double relativeVelocity(double v1, double v2, int direction) {
    if (direction == 1) {
        return v1 - v2;
    } else {
        return v1 + v2;
    }
}
int main() {
    double v1, v2, relVel;
    int direction;
    printf("Enter the velocity of the first object (m/s): ");
    scanf("%lf", &amp;v1);
    printf("Enter the velocity of the second object (m/s): ");
    scanf("%lf", &amp;v2);
    printf("Enter 1 if the objects are moving in the same direction, 2 if in opposite directions: ");
    scanf("%d", &amp;direction);
    relVel = relativeVelocity(v1, v2, direction);
    printf("The relative velocity is: %.2lf m/s\n", relVel);
    return 0;
}
</a:t>
            </a:r>
            <a:endParaRPr 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811298"/>
            <a:ext cx="9172337" cy="708779"/>
          </a:xfrm>
          <a:prstGeom prst="rect">
            <a:avLst/>
          </a:prstGeom>
          <a:noFill/>
          <a:ln/>
        </p:spPr>
        <p:txBody>
          <a:bodyPr wrap="none" lIns="0" tIns="0" rIns="0" bIns="0" rtlCol="0" anchor="t"/>
          <a:lstStyle/>
          <a:p>
            <a:pPr indent="0" marL="0">
              <a:lnSpc>
                <a:spcPts val="5550"/>
              </a:lnSpc>
              <a:buNone/>
            </a:pPr>
            <a:r>
              <a:rPr lang="en-US" sz="4450" b="1" spc="-134" kern="0" dirty="0">
                <a:solidFill>
                  <a:srgbClr val="000000"/>
                </a:solidFill>
                <a:latin typeface="Inter" pitchFamily="34" charset="0"/>
                <a:ea typeface="Inter" pitchFamily="34" charset="-122"/>
                <a:cs typeface="Inter" pitchFamily="34" charset="-120"/>
              </a:rPr>
              <a:t>Input Parameters and Assumptions</a:t>
            </a:r>
            <a:endParaRPr lang="en-US" sz="4450" dirty="0"/>
          </a:p>
        </p:txBody>
      </p:sp>
      <p:sp>
        <p:nvSpPr>
          <p:cNvPr id="3" name="Text 1"/>
          <p:cNvSpPr/>
          <p:nvPr/>
        </p:nvSpPr>
        <p:spPr>
          <a:xfrm>
            <a:off x="793790" y="2973705"/>
            <a:ext cx="13042821" cy="1088708"/>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The calculator takes inputs for the velocities of both the object and the observer, as well as their directions. It assumes that the velocities are constant and that the motion occurs in a straight line. The user is responsible for providing accurate input values and selecting appropriate units.</a:t>
            </a:r>
            <a:endParaRPr lang="en-US" sz="1750" dirty="0"/>
          </a:p>
        </p:txBody>
      </p:sp>
      <p:sp>
        <p:nvSpPr>
          <p:cNvPr id="4" name="Text 2"/>
          <p:cNvSpPr/>
          <p:nvPr/>
        </p:nvSpPr>
        <p:spPr>
          <a:xfrm>
            <a:off x="793790" y="4544378"/>
            <a:ext cx="2835235" cy="354330"/>
          </a:xfrm>
          <a:prstGeom prst="rect">
            <a:avLst/>
          </a:prstGeom>
          <a:noFill/>
          <a:ln/>
        </p:spPr>
        <p:txBody>
          <a:bodyPr wrap="none" lIns="0" tIns="0" rIns="0" bIns="0" rtlCol="0" anchor="t"/>
          <a:lstStyle/>
          <a:p>
            <a:pPr indent="0" marL="0">
              <a:lnSpc>
                <a:spcPts val="2750"/>
              </a:lnSpc>
              <a:buNone/>
            </a:pPr>
            <a:r>
              <a:rPr lang="en-US" sz="2200" b="1" spc="-67" kern="0" dirty="0">
                <a:solidFill>
                  <a:srgbClr val="000000"/>
                </a:solidFill>
                <a:latin typeface="Inter" pitchFamily="34" charset="0"/>
                <a:ea typeface="Inter" pitchFamily="34" charset="-122"/>
                <a:cs typeface="Inter" pitchFamily="34" charset="-120"/>
              </a:rPr>
              <a:t>Object Velocity</a:t>
            </a:r>
            <a:endParaRPr lang="en-US" sz="2200" dirty="0"/>
          </a:p>
        </p:txBody>
      </p:sp>
      <p:sp>
        <p:nvSpPr>
          <p:cNvPr id="5" name="Text 3"/>
          <p:cNvSpPr/>
          <p:nvPr/>
        </p:nvSpPr>
        <p:spPr>
          <a:xfrm>
            <a:off x="793790" y="5125522"/>
            <a:ext cx="3978116" cy="725805"/>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The speed and direction of the object whose motion is being analyzed.</a:t>
            </a:r>
            <a:endParaRPr lang="en-US" sz="1750" dirty="0"/>
          </a:p>
        </p:txBody>
      </p:sp>
      <p:sp>
        <p:nvSpPr>
          <p:cNvPr id="6" name="Text 4"/>
          <p:cNvSpPr/>
          <p:nvPr/>
        </p:nvSpPr>
        <p:spPr>
          <a:xfrm>
            <a:off x="5332928" y="4544378"/>
            <a:ext cx="2835235" cy="354330"/>
          </a:xfrm>
          <a:prstGeom prst="rect">
            <a:avLst/>
          </a:prstGeom>
          <a:noFill/>
          <a:ln/>
        </p:spPr>
        <p:txBody>
          <a:bodyPr wrap="none" lIns="0" tIns="0" rIns="0" bIns="0" rtlCol="0" anchor="t"/>
          <a:lstStyle/>
          <a:p>
            <a:pPr indent="0" marL="0">
              <a:lnSpc>
                <a:spcPts val="2750"/>
              </a:lnSpc>
              <a:buNone/>
            </a:pPr>
            <a:r>
              <a:rPr lang="en-US" sz="2200" b="1" spc="-67" kern="0" dirty="0">
                <a:solidFill>
                  <a:srgbClr val="000000"/>
                </a:solidFill>
                <a:latin typeface="Inter" pitchFamily="34" charset="0"/>
                <a:ea typeface="Inter" pitchFamily="34" charset="-122"/>
                <a:cs typeface="Inter" pitchFamily="34" charset="-120"/>
              </a:rPr>
              <a:t>Observer Velocity</a:t>
            </a:r>
            <a:endParaRPr lang="en-US" sz="2200" dirty="0"/>
          </a:p>
        </p:txBody>
      </p:sp>
      <p:sp>
        <p:nvSpPr>
          <p:cNvPr id="7" name="Text 5"/>
          <p:cNvSpPr/>
          <p:nvPr/>
        </p:nvSpPr>
        <p:spPr>
          <a:xfrm>
            <a:off x="5332928" y="5125522"/>
            <a:ext cx="3978116" cy="1088708"/>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The speed and direction of the observer who is measuring the object's motion.</a:t>
            </a:r>
            <a:endParaRPr lang="en-US" sz="1750" dirty="0"/>
          </a:p>
        </p:txBody>
      </p:sp>
      <p:sp>
        <p:nvSpPr>
          <p:cNvPr id="8" name="Text 6"/>
          <p:cNvSpPr/>
          <p:nvPr/>
        </p:nvSpPr>
        <p:spPr>
          <a:xfrm>
            <a:off x="9872067" y="4544378"/>
            <a:ext cx="2835235" cy="354330"/>
          </a:xfrm>
          <a:prstGeom prst="rect">
            <a:avLst/>
          </a:prstGeom>
          <a:noFill/>
          <a:ln/>
        </p:spPr>
        <p:txBody>
          <a:bodyPr wrap="none" lIns="0" tIns="0" rIns="0" bIns="0" rtlCol="0" anchor="t"/>
          <a:lstStyle/>
          <a:p>
            <a:pPr indent="0" marL="0">
              <a:lnSpc>
                <a:spcPts val="2750"/>
              </a:lnSpc>
              <a:buNone/>
            </a:pPr>
            <a:r>
              <a:rPr lang="en-US" sz="2200" b="1" spc="-67" kern="0" dirty="0">
                <a:solidFill>
                  <a:srgbClr val="000000"/>
                </a:solidFill>
                <a:latin typeface="Inter" pitchFamily="34" charset="0"/>
                <a:ea typeface="Inter" pitchFamily="34" charset="-122"/>
                <a:cs typeface="Inter" pitchFamily="34" charset="-120"/>
              </a:rPr>
              <a:t>Direction</a:t>
            </a:r>
            <a:endParaRPr lang="en-US" sz="2200" dirty="0"/>
          </a:p>
        </p:txBody>
      </p:sp>
      <p:sp>
        <p:nvSpPr>
          <p:cNvPr id="9" name="Text 7"/>
          <p:cNvSpPr/>
          <p:nvPr/>
        </p:nvSpPr>
        <p:spPr>
          <a:xfrm>
            <a:off x="9872067" y="5125522"/>
            <a:ext cx="3978116" cy="1088708"/>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The angle between the object's and observer's velocities, which can be horizontal, vertical, or a specific angle.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32696"/>
          </a:xfrm>
          <a:prstGeom prst="rect">
            <a:avLst/>
          </a:prstGeom>
        </p:spPr>
      </p:pic>
      <p:sp>
        <p:nvSpPr>
          <p:cNvPr id="3" name="Text 0"/>
          <p:cNvSpPr/>
          <p:nvPr/>
        </p:nvSpPr>
        <p:spPr>
          <a:xfrm>
            <a:off x="599718" y="471130"/>
            <a:ext cx="4283750" cy="535424"/>
          </a:xfrm>
          <a:prstGeom prst="rect">
            <a:avLst/>
          </a:prstGeom>
          <a:noFill/>
          <a:ln/>
        </p:spPr>
        <p:txBody>
          <a:bodyPr wrap="none" lIns="0" tIns="0" rIns="0" bIns="0" rtlCol="0" anchor="t"/>
          <a:lstStyle/>
          <a:p>
            <a:pPr indent="0" marL="0">
              <a:lnSpc>
                <a:spcPts val="4200"/>
              </a:lnSpc>
              <a:buNone/>
            </a:pPr>
            <a:r>
              <a:rPr lang="en-US" sz="3350" b="1" spc="-101" kern="0" dirty="0">
                <a:solidFill>
                  <a:srgbClr val="000000"/>
                </a:solidFill>
                <a:latin typeface="Inter" pitchFamily="34" charset="0"/>
                <a:ea typeface="Inter" pitchFamily="34" charset="-122"/>
                <a:cs typeface="Inter" pitchFamily="34" charset="-120"/>
              </a:rPr>
              <a:t>Calculation Process</a:t>
            </a:r>
            <a:endParaRPr lang="en-US" sz="3350" dirty="0"/>
          </a:p>
        </p:txBody>
      </p:sp>
      <p:sp>
        <p:nvSpPr>
          <p:cNvPr id="4" name="Text 1"/>
          <p:cNvSpPr/>
          <p:nvPr/>
        </p:nvSpPr>
        <p:spPr>
          <a:xfrm>
            <a:off x="599718" y="1263491"/>
            <a:ext cx="7944564" cy="822246"/>
          </a:xfrm>
          <a:prstGeom prst="rect">
            <a:avLst/>
          </a:prstGeom>
          <a:noFill/>
          <a:ln/>
        </p:spPr>
        <p:txBody>
          <a:bodyPr wrap="square" lIns="0" tIns="0" rIns="0" bIns="0" rtlCol="0" anchor="t"/>
          <a:lstStyle/>
          <a:p>
            <a:pPr indent="0" marL="0">
              <a:lnSpc>
                <a:spcPts val="2150"/>
              </a:lnSpc>
              <a:buNone/>
            </a:pPr>
            <a:r>
              <a:rPr lang="en-US" sz="1300" spc="-27" kern="0" dirty="0">
                <a:solidFill>
                  <a:srgbClr val="272525"/>
                </a:solidFill>
                <a:latin typeface="Inter" pitchFamily="34" charset="0"/>
                <a:ea typeface="Inter" pitchFamily="34" charset="-122"/>
                <a:cs typeface="Inter" pitchFamily="34" charset="-120"/>
              </a:rPr>
              <a:t>The calculator uses the provided input to perform the necessary calculations. The velocities are broken down into their horizontal and vertical components, and vector addition or subtraction is applied based on the directions of the object and the observer.</a:t>
            </a:r>
            <a:endParaRPr lang="en-US" sz="1300" dirty="0"/>
          </a:p>
        </p:txBody>
      </p:sp>
      <p:pic>
        <p:nvPicPr>
          <p:cNvPr id="5" name="Image 1" descr="preencoded.png">    </p:cNvPr>
          <p:cNvPicPr>
            <a:picLocks noChangeAspect="1"/>
          </p:cNvPicPr>
          <p:nvPr/>
        </p:nvPicPr>
        <p:blipFill>
          <a:blip r:embed="rId2"/>
          <a:stretch>
            <a:fillRect/>
          </a:stretch>
        </p:blipFill>
        <p:spPr>
          <a:xfrm>
            <a:off x="599718" y="2278499"/>
            <a:ext cx="856655" cy="1370767"/>
          </a:xfrm>
          <a:prstGeom prst="rect">
            <a:avLst/>
          </a:prstGeom>
        </p:spPr>
      </p:pic>
      <p:sp>
        <p:nvSpPr>
          <p:cNvPr id="6" name="Text 2"/>
          <p:cNvSpPr/>
          <p:nvPr/>
        </p:nvSpPr>
        <p:spPr>
          <a:xfrm>
            <a:off x="1713309" y="2449830"/>
            <a:ext cx="2985730" cy="267653"/>
          </a:xfrm>
          <a:prstGeom prst="rect">
            <a:avLst/>
          </a:prstGeom>
          <a:noFill/>
          <a:ln/>
        </p:spPr>
        <p:txBody>
          <a:bodyPr wrap="none" lIns="0" tIns="0" rIns="0" bIns="0" rtlCol="0" anchor="t"/>
          <a:lstStyle/>
          <a:p>
            <a:pPr algn="l" indent="0" marL="0">
              <a:lnSpc>
                <a:spcPts val="2100"/>
              </a:lnSpc>
              <a:buNone/>
            </a:pPr>
            <a:r>
              <a:rPr lang="en-US" sz="1650" b="1" spc="-51" kern="0" dirty="0">
                <a:solidFill>
                  <a:srgbClr val="272525"/>
                </a:solidFill>
                <a:latin typeface="Inter" pitchFamily="34" charset="0"/>
                <a:ea typeface="Inter" pitchFamily="34" charset="-122"/>
                <a:cs typeface="Inter" pitchFamily="34" charset="-120"/>
              </a:rPr>
              <a:t>Input Velocities and Directions</a:t>
            </a:r>
            <a:endParaRPr lang="en-US" sz="1650" dirty="0"/>
          </a:p>
        </p:txBody>
      </p:sp>
      <p:sp>
        <p:nvSpPr>
          <p:cNvPr id="7" name="Text 3"/>
          <p:cNvSpPr/>
          <p:nvPr/>
        </p:nvSpPr>
        <p:spPr>
          <a:xfrm>
            <a:off x="1713309" y="2820233"/>
            <a:ext cx="6830973" cy="274082"/>
          </a:xfrm>
          <a:prstGeom prst="rect">
            <a:avLst/>
          </a:prstGeom>
          <a:noFill/>
          <a:ln/>
        </p:spPr>
        <p:txBody>
          <a:bodyPr wrap="none" lIns="0" tIns="0" rIns="0" bIns="0" rtlCol="0" anchor="t"/>
          <a:lstStyle/>
          <a:p>
            <a:pPr algn="l" indent="0" marL="0">
              <a:lnSpc>
                <a:spcPts val="2150"/>
              </a:lnSpc>
              <a:buNone/>
            </a:pPr>
            <a:r>
              <a:rPr lang="en-US" sz="1300" spc="-27" kern="0" dirty="0">
                <a:solidFill>
                  <a:srgbClr val="272525"/>
                </a:solidFill>
                <a:latin typeface="Inter" pitchFamily="34" charset="0"/>
                <a:ea typeface="Inter" pitchFamily="34" charset="-122"/>
                <a:cs typeface="Inter" pitchFamily="34" charset="-120"/>
              </a:rPr>
              <a:t>The user enters the velocities and directions of the object and observer.</a:t>
            </a:r>
            <a:endParaRPr lang="en-US" sz="1300" dirty="0"/>
          </a:p>
        </p:txBody>
      </p:sp>
      <p:pic>
        <p:nvPicPr>
          <p:cNvPr id="8" name="Image 2" descr="preencoded.png">    </p:cNvPr>
          <p:cNvPicPr>
            <a:picLocks noChangeAspect="1"/>
          </p:cNvPicPr>
          <p:nvPr/>
        </p:nvPicPr>
        <p:blipFill>
          <a:blip r:embed="rId3"/>
          <a:stretch>
            <a:fillRect/>
          </a:stretch>
        </p:blipFill>
        <p:spPr>
          <a:xfrm>
            <a:off x="599718" y="3649266"/>
            <a:ext cx="856655" cy="1370767"/>
          </a:xfrm>
          <a:prstGeom prst="rect">
            <a:avLst/>
          </a:prstGeom>
        </p:spPr>
      </p:pic>
      <p:sp>
        <p:nvSpPr>
          <p:cNvPr id="9" name="Text 4"/>
          <p:cNvSpPr/>
          <p:nvPr/>
        </p:nvSpPr>
        <p:spPr>
          <a:xfrm>
            <a:off x="1713309" y="3820597"/>
            <a:ext cx="3534966" cy="267653"/>
          </a:xfrm>
          <a:prstGeom prst="rect">
            <a:avLst/>
          </a:prstGeom>
          <a:noFill/>
          <a:ln/>
        </p:spPr>
        <p:txBody>
          <a:bodyPr wrap="none" lIns="0" tIns="0" rIns="0" bIns="0" rtlCol="0" anchor="t"/>
          <a:lstStyle/>
          <a:p>
            <a:pPr algn="l" indent="0" marL="0">
              <a:lnSpc>
                <a:spcPts val="2100"/>
              </a:lnSpc>
              <a:buNone/>
            </a:pPr>
            <a:r>
              <a:rPr lang="en-US" sz="1650" b="1" spc="-51" kern="0" dirty="0">
                <a:solidFill>
                  <a:srgbClr val="272525"/>
                </a:solidFill>
                <a:latin typeface="Inter" pitchFamily="34" charset="0"/>
                <a:ea typeface="Inter" pitchFamily="34" charset="-122"/>
                <a:cs typeface="Inter" pitchFamily="34" charset="-120"/>
              </a:rPr>
              <a:t>Resolve Velocities into Components</a:t>
            </a:r>
            <a:endParaRPr lang="en-US" sz="1650" dirty="0"/>
          </a:p>
        </p:txBody>
      </p:sp>
      <p:sp>
        <p:nvSpPr>
          <p:cNvPr id="10" name="Text 5"/>
          <p:cNvSpPr/>
          <p:nvPr/>
        </p:nvSpPr>
        <p:spPr>
          <a:xfrm>
            <a:off x="1713309" y="4191000"/>
            <a:ext cx="6830973" cy="274082"/>
          </a:xfrm>
          <a:prstGeom prst="rect">
            <a:avLst/>
          </a:prstGeom>
          <a:noFill/>
          <a:ln/>
        </p:spPr>
        <p:txBody>
          <a:bodyPr wrap="none" lIns="0" tIns="0" rIns="0" bIns="0" rtlCol="0" anchor="t"/>
          <a:lstStyle/>
          <a:p>
            <a:pPr algn="l" indent="0" marL="0">
              <a:lnSpc>
                <a:spcPts val="2150"/>
              </a:lnSpc>
              <a:buNone/>
            </a:pPr>
            <a:r>
              <a:rPr lang="en-US" sz="1300" spc="-27" kern="0" dirty="0">
                <a:solidFill>
                  <a:srgbClr val="272525"/>
                </a:solidFill>
                <a:latin typeface="Inter" pitchFamily="34" charset="0"/>
                <a:ea typeface="Inter" pitchFamily="34" charset="-122"/>
                <a:cs typeface="Inter" pitchFamily="34" charset="-120"/>
              </a:rPr>
              <a:t>The velocities are broken down into their horizontal and vertical components.</a:t>
            </a:r>
            <a:endParaRPr lang="en-US" sz="1300" dirty="0"/>
          </a:p>
        </p:txBody>
      </p:sp>
      <p:pic>
        <p:nvPicPr>
          <p:cNvPr id="11" name="Image 3" descr="preencoded.png">    </p:cNvPr>
          <p:cNvPicPr>
            <a:picLocks noChangeAspect="1"/>
          </p:cNvPicPr>
          <p:nvPr/>
        </p:nvPicPr>
        <p:blipFill>
          <a:blip r:embed="rId4"/>
          <a:stretch>
            <a:fillRect/>
          </a:stretch>
        </p:blipFill>
        <p:spPr>
          <a:xfrm>
            <a:off x="599718" y="5020032"/>
            <a:ext cx="856655" cy="1370767"/>
          </a:xfrm>
          <a:prstGeom prst="rect">
            <a:avLst/>
          </a:prstGeom>
        </p:spPr>
      </p:pic>
      <p:sp>
        <p:nvSpPr>
          <p:cNvPr id="12" name="Text 6"/>
          <p:cNvSpPr/>
          <p:nvPr/>
        </p:nvSpPr>
        <p:spPr>
          <a:xfrm>
            <a:off x="1713309" y="5191363"/>
            <a:ext cx="3392329" cy="267653"/>
          </a:xfrm>
          <a:prstGeom prst="rect">
            <a:avLst/>
          </a:prstGeom>
          <a:noFill/>
          <a:ln/>
        </p:spPr>
        <p:txBody>
          <a:bodyPr wrap="none" lIns="0" tIns="0" rIns="0" bIns="0" rtlCol="0" anchor="t"/>
          <a:lstStyle/>
          <a:p>
            <a:pPr algn="l" indent="0" marL="0">
              <a:lnSpc>
                <a:spcPts val="2100"/>
              </a:lnSpc>
              <a:buNone/>
            </a:pPr>
            <a:r>
              <a:rPr lang="en-US" sz="1650" b="1" spc="-51" kern="0" dirty="0">
                <a:solidFill>
                  <a:srgbClr val="272525"/>
                </a:solidFill>
                <a:latin typeface="Inter" pitchFamily="34" charset="0"/>
                <a:ea typeface="Inter" pitchFamily="34" charset="-122"/>
                <a:cs typeface="Inter" pitchFamily="34" charset="-120"/>
              </a:rPr>
              <a:t>Apply Vector Addition/Subtraction</a:t>
            </a:r>
            <a:endParaRPr lang="en-US" sz="1650" dirty="0"/>
          </a:p>
        </p:txBody>
      </p:sp>
      <p:sp>
        <p:nvSpPr>
          <p:cNvPr id="13" name="Text 7"/>
          <p:cNvSpPr/>
          <p:nvPr/>
        </p:nvSpPr>
        <p:spPr>
          <a:xfrm>
            <a:off x="1713309" y="5561767"/>
            <a:ext cx="6830973" cy="274082"/>
          </a:xfrm>
          <a:prstGeom prst="rect">
            <a:avLst/>
          </a:prstGeom>
          <a:noFill/>
          <a:ln/>
        </p:spPr>
        <p:txBody>
          <a:bodyPr wrap="none" lIns="0" tIns="0" rIns="0" bIns="0" rtlCol="0" anchor="t"/>
          <a:lstStyle/>
          <a:p>
            <a:pPr algn="l" indent="0" marL="0">
              <a:lnSpc>
                <a:spcPts val="2150"/>
              </a:lnSpc>
              <a:buNone/>
            </a:pPr>
            <a:r>
              <a:rPr lang="en-US" sz="1300" spc="-27" kern="0" dirty="0">
                <a:solidFill>
                  <a:srgbClr val="272525"/>
                </a:solidFill>
                <a:latin typeface="Inter" pitchFamily="34" charset="0"/>
                <a:ea typeface="Inter" pitchFamily="34" charset="-122"/>
                <a:cs typeface="Inter" pitchFamily="34" charset="-120"/>
              </a:rPr>
              <a:t>The calculator performs vector addition or subtraction based on the directions.</a:t>
            </a:r>
            <a:endParaRPr lang="en-US" sz="1300" dirty="0"/>
          </a:p>
        </p:txBody>
      </p:sp>
      <p:pic>
        <p:nvPicPr>
          <p:cNvPr id="14" name="Image 4" descr="preencoded.png">    </p:cNvPr>
          <p:cNvPicPr>
            <a:picLocks noChangeAspect="1"/>
          </p:cNvPicPr>
          <p:nvPr/>
        </p:nvPicPr>
        <p:blipFill>
          <a:blip r:embed="rId5"/>
          <a:stretch>
            <a:fillRect/>
          </a:stretch>
        </p:blipFill>
        <p:spPr>
          <a:xfrm>
            <a:off x="599718" y="6390799"/>
            <a:ext cx="856655" cy="1370767"/>
          </a:xfrm>
          <a:prstGeom prst="rect">
            <a:avLst/>
          </a:prstGeom>
        </p:spPr>
      </p:pic>
      <p:sp>
        <p:nvSpPr>
          <p:cNvPr id="15" name="Text 8"/>
          <p:cNvSpPr/>
          <p:nvPr/>
        </p:nvSpPr>
        <p:spPr>
          <a:xfrm>
            <a:off x="1713309" y="6562130"/>
            <a:ext cx="2762488" cy="267653"/>
          </a:xfrm>
          <a:prstGeom prst="rect">
            <a:avLst/>
          </a:prstGeom>
          <a:noFill/>
          <a:ln/>
        </p:spPr>
        <p:txBody>
          <a:bodyPr wrap="none" lIns="0" tIns="0" rIns="0" bIns="0" rtlCol="0" anchor="t"/>
          <a:lstStyle/>
          <a:p>
            <a:pPr algn="l" indent="0" marL="0">
              <a:lnSpc>
                <a:spcPts val="2100"/>
              </a:lnSpc>
              <a:buNone/>
            </a:pPr>
            <a:r>
              <a:rPr lang="en-US" sz="1650" b="1" spc="-51" kern="0" dirty="0">
                <a:solidFill>
                  <a:srgbClr val="272525"/>
                </a:solidFill>
                <a:latin typeface="Inter" pitchFamily="34" charset="0"/>
                <a:ea typeface="Inter" pitchFamily="34" charset="-122"/>
                <a:cs typeface="Inter" pitchFamily="34" charset="-120"/>
              </a:rPr>
              <a:t>Calculate Resultant Velocity</a:t>
            </a:r>
            <a:endParaRPr lang="en-US" sz="1650" dirty="0"/>
          </a:p>
        </p:txBody>
      </p:sp>
      <p:sp>
        <p:nvSpPr>
          <p:cNvPr id="16" name="Text 9"/>
          <p:cNvSpPr/>
          <p:nvPr/>
        </p:nvSpPr>
        <p:spPr>
          <a:xfrm>
            <a:off x="1713309" y="6932533"/>
            <a:ext cx="6830973" cy="274082"/>
          </a:xfrm>
          <a:prstGeom prst="rect">
            <a:avLst/>
          </a:prstGeom>
          <a:noFill/>
          <a:ln/>
        </p:spPr>
        <p:txBody>
          <a:bodyPr wrap="none" lIns="0" tIns="0" rIns="0" bIns="0" rtlCol="0" anchor="t"/>
          <a:lstStyle/>
          <a:p>
            <a:pPr algn="l" indent="0" marL="0">
              <a:lnSpc>
                <a:spcPts val="2150"/>
              </a:lnSpc>
              <a:buNone/>
            </a:pPr>
            <a:r>
              <a:rPr lang="en-US" sz="1300" spc="-27" kern="0" dirty="0">
                <a:solidFill>
                  <a:srgbClr val="272525"/>
                </a:solidFill>
                <a:latin typeface="Inter" pitchFamily="34" charset="0"/>
                <a:ea typeface="Inter" pitchFamily="34" charset="-122"/>
                <a:cs typeface="Inter" pitchFamily="34" charset="-120"/>
              </a:rPr>
              <a:t>The calculator calculates the magnitude and direction of the relative velocity.</a:t>
            </a:r>
            <a:endParaRPr lang="en-US" sz="1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626162"/>
          </a:xfrm>
          <a:prstGeom prst="rect">
            <a:avLst/>
          </a:prstGeom>
        </p:spPr>
      </p:pic>
      <p:sp>
        <p:nvSpPr>
          <p:cNvPr id="3" name="Text 0"/>
          <p:cNvSpPr/>
          <p:nvPr/>
        </p:nvSpPr>
        <p:spPr>
          <a:xfrm>
            <a:off x="735330" y="3203853"/>
            <a:ext cx="7503081" cy="656630"/>
          </a:xfrm>
          <a:prstGeom prst="rect">
            <a:avLst/>
          </a:prstGeom>
          <a:noFill/>
          <a:ln/>
        </p:spPr>
        <p:txBody>
          <a:bodyPr wrap="none" lIns="0" tIns="0" rIns="0" bIns="0" rtlCol="0" anchor="t"/>
          <a:lstStyle/>
          <a:p>
            <a:pPr indent="0" marL="0">
              <a:lnSpc>
                <a:spcPts val="5150"/>
              </a:lnSpc>
              <a:buNone/>
            </a:pPr>
            <a:r>
              <a:rPr lang="en-US" sz="4100" b="1" spc="-124" kern="0" dirty="0">
                <a:solidFill>
                  <a:srgbClr val="000000"/>
                </a:solidFill>
                <a:latin typeface="Inter" pitchFamily="34" charset="0"/>
                <a:ea typeface="Inter" pitchFamily="34" charset="-122"/>
                <a:cs typeface="Inter" pitchFamily="34" charset="-120"/>
              </a:rPr>
              <a:t>Potential Errors and Limitations</a:t>
            </a:r>
            <a:endParaRPr lang="en-US" sz="4100" dirty="0"/>
          </a:p>
        </p:txBody>
      </p:sp>
      <p:sp>
        <p:nvSpPr>
          <p:cNvPr id="4" name="Text 1"/>
          <p:cNvSpPr/>
          <p:nvPr/>
        </p:nvSpPr>
        <p:spPr>
          <a:xfrm>
            <a:off x="735330" y="4175522"/>
            <a:ext cx="13159740" cy="1008698"/>
          </a:xfrm>
          <a:prstGeom prst="rect">
            <a:avLst/>
          </a:prstGeom>
          <a:noFill/>
          <a:ln/>
        </p:spPr>
        <p:txBody>
          <a:bodyPr wrap="square" lIns="0" tIns="0" rIns="0" bIns="0" rtlCol="0" anchor="t"/>
          <a:lstStyle/>
          <a:p>
            <a:pPr indent="0" marL="0">
              <a:lnSpc>
                <a:spcPts val="2600"/>
              </a:lnSpc>
              <a:buNone/>
            </a:pPr>
            <a:r>
              <a:rPr lang="en-US" sz="1650" spc="-33" kern="0" dirty="0">
                <a:solidFill>
                  <a:srgbClr val="272525"/>
                </a:solidFill>
                <a:latin typeface="Inter" pitchFamily="34" charset="0"/>
                <a:ea typeface="Inter" pitchFamily="34" charset="-122"/>
                <a:cs typeface="Inter" pitchFamily="34" charset="-120"/>
              </a:rPr>
              <a:t>Potential errors can arise from incorrect input values or invalid assumptions. For example, if the user inputs a velocity that is not physically possible or if the directions are not specified accurately, the calculation will be inaccurate. The calculator is limited to calculating relative velocities in a straight line and assumes constant velocities.</a:t>
            </a:r>
            <a:endParaRPr lang="en-US" sz="1650" dirty="0"/>
          </a:p>
        </p:txBody>
      </p:sp>
      <p:sp>
        <p:nvSpPr>
          <p:cNvPr id="5" name="Shape 2"/>
          <p:cNvSpPr/>
          <p:nvPr/>
        </p:nvSpPr>
        <p:spPr>
          <a:xfrm>
            <a:off x="735330" y="5420558"/>
            <a:ext cx="4246602" cy="2234446"/>
          </a:xfrm>
          <a:prstGeom prst="roundRect">
            <a:avLst>
              <a:gd name="adj" fmla="val 3949"/>
            </a:avLst>
          </a:prstGeom>
          <a:solidFill>
            <a:srgbClr val="DADBF1"/>
          </a:solidFill>
          <a:ln w="7620">
            <a:solidFill>
              <a:srgbClr val="C0C1D7"/>
            </a:solidFill>
            <a:prstDash val="solid"/>
          </a:ln>
        </p:spPr>
      </p:sp>
      <p:sp>
        <p:nvSpPr>
          <p:cNvPr id="6" name="Text 3"/>
          <p:cNvSpPr/>
          <p:nvPr/>
        </p:nvSpPr>
        <p:spPr>
          <a:xfrm>
            <a:off x="952976" y="5638205"/>
            <a:ext cx="2626162" cy="328255"/>
          </a:xfrm>
          <a:prstGeom prst="rect">
            <a:avLst/>
          </a:prstGeom>
          <a:noFill/>
          <a:ln/>
        </p:spPr>
        <p:txBody>
          <a:bodyPr wrap="none" lIns="0" tIns="0" rIns="0" bIns="0" rtlCol="0" anchor="t"/>
          <a:lstStyle/>
          <a:p>
            <a:pPr indent="0" marL="0">
              <a:lnSpc>
                <a:spcPts val="2550"/>
              </a:lnSpc>
              <a:buNone/>
            </a:pPr>
            <a:r>
              <a:rPr lang="en-US" sz="2050" b="1" spc="-62" kern="0" dirty="0">
                <a:solidFill>
                  <a:srgbClr val="272525"/>
                </a:solidFill>
                <a:latin typeface="Inter" pitchFamily="34" charset="0"/>
                <a:ea typeface="Inter" pitchFamily="34" charset="-122"/>
                <a:cs typeface="Inter" pitchFamily="34" charset="-120"/>
              </a:rPr>
              <a:t>Incorrect Input</a:t>
            </a:r>
            <a:endParaRPr lang="en-US" sz="2050" dirty="0"/>
          </a:p>
        </p:txBody>
      </p:sp>
      <p:sp>
        <p:nvSpPr>
          <p:cNvPr id="7" name="Text 4"/>
          <p:cNvSpPr/>
          <p:nvPr/>
        </p:nvSpPr>
        <p:spPr>
          <a:xfrm>
            <a:off x="952976" y="6092428"/>
            <a:ext cx="3811310" cy="1008698"/>
          </a:xfrm>
          <a:prstGeom prst="rect">
            <a:avLst/>
          </a:prstGeom>
          <a:noFill/>
          <a:ln/>
        </p:spPr>
        <p:txBody>
          <a:bodyPr wrap="square" lIns="0" tIns="0" rIns="0" bIns="0" rtlCol="0" anchor="t"/>
          <a:lstStyle/>
          <a:p>
            <a:pPr indent="0" marL="0">
              <a:lnSpc>
                <a:spcPts val="2600"/>
              </a:lnSpc>
              <a:buNone/>
            </a:pPr>
            <a:r>
              <a:rPr lang="en-US" sz="1650" spc="-33" kern="0" dirty="0">
                <a:solidFill>
                  <a:srgbClr val="272525"/>
                </a:solidFill>
                <a:latin typeface="Inter" pitchFamily="34" charset="0"/>
                <a:ea typeface="Inter" pitchFamily="34" charset="-122"/>
                <a:cs typeface="Inter" pitchFamily="34" charset="-120"/>
              </a:rPr>
              <a:t>Invalid input values, such as negative velocities or unrealistic angles, can lead to errors.</a:t>
            </a:r>
            <a:endParaRPr lang="en-US" sz="1650" dirty="0"/>
          </a:p>
        </p:txBody>
      </p:sp>
      <p:sp>
        <p:nvSpPr>
          <p:cNvPr id="8" name="Shape 5"/>
          <p:cNvSpPr/>
          <p:nvPr/>
        </p:nvSpPr>
        <p:spPr>
          <a:xfrm>
            <a:off x="5191958" y="5420558"/>
            <a:ext cx="4246602" cy="2234446"/>
          </a:xfrm>
          <a:prstGeom prst="roundRect">
            <a:avLst>
              <a:gd name="adj" fmla="val 3949"/>
            </a:avLst>
          </a:prstGeom>
          <a:solidFill>
            <a:srgbClr val="DADBF1"/>
          </a:solidFill>
          <a:ln w="7620">
            <a:solidFill>
              <a:srgbClr val="C0C1D7"/>
            </a:solidFill>
            <a:prstDash val="solid"/>
          </a:ln>
        </p:spPr>
      </p:sp>
      <p:sp>
        <p:nvSpPr>
          <p:cNvPr id="9" name="Text 6"/>
          <p:cNvSpPr/>
          <p:nvPr/>
        </p:nvSpPr>
        <p:spPr>
          <a:xfrm>
            <a:off x="5409605" y="5638205"/>
            <a:ext cx="2953941" cy="328255"/>
          </a:xfrm>
          <a:prstGeom prst="rect">
            <a:avLst/>
          </a:prstGeom>
          <a:noFill/>
          <a:ln/>
        </p:spPr>
        <p:txBody>
          <a:bodyPr wrap="none" lIns="0" tIns="0" rIns="0" bIns="0" rtlCol="0" anchor="t"/>
          <a:lstStyle/>
          <a:p>
            <a:pPr indent="0" marL="0">
              <a:lnSpc>
                <a:spcPts val="2550"/>
              </a:lnSpc>
              <a:buNone/>
            </a:pPr>
            <a:r>
              <a:rPr lang="en-US" sz="2050" b="1" spc="-62" kern="0" dirty="0">
                <a:solidFill>
                  <a:srgbClr val="272525"/>
                </a:solidFill>
                <a:latin typeface="Inter" pitchFamily="34" charset="0"/>
                <a:ea typeface="Inter" pitchFamily="34" charset="-122"/>
                <a:cs typeface="Inter" pitchFamily="34" charset="-120"/>
              </a:rPr>
              <a:t>Unrealistic Assumptions</a:t>
            </a:r>
            <a:endParaRPr lang="en-US" sz="2050" dirty="0"/>
          </a:p>
        </p:txBody>
      </p:sp>
      <p:sp>
        <p:nvSpPr>
          <p:cNvPr id="10" name="Text 7"/>
          <p:cNvSpPr/>
          <p:nvPr/>
        </p:nvSpPr>
        <p:spPr>
          <a:xfrm>
            <a:off x="5409605" y="6092428"/>
            <a:ext cx="3811310" cy="1344930"/>
          </a:xfrm>
          <a:prstGeom prst="rect">
            <a:avLst/>
          </a:prstGeom>
          <a:noFill/>
          <a:ln/>
        </p:spPr>
        <p:txBody>
          <a:bodyPr wrap="square" lIns="0" tIns="0" rIns="0" bIns="0" rtlCol="0" anchor="t"/>
          <a:lstStyle/>
          <a:p>
            <a:pPr indent="0" marL="0">
              <a:lnSpc>
                <a:spcPts val="2600"/>
              </a:lnSpc>
              <a:buNone/>
            </a:pPr>
            <a:r>
              <a:rPr lang="en-US" sz="1650" spc="-33" kern="0" dirty="0">
                <a:solidFill>
                  <a:srgbClr val="272525"/>
                </a:solidFill>
                <a:latin typeface="Inter" pitchFamily="34" charset="0"/>
                <a:ea typeface="Inter" pitchFamily="34" charset="-122"/>
                <a:cs typeface="Inter" pitchFamily="34" charset="-120"/>
              </a:rPr>
              <a:t>The calculator assumes constant velocities and straight-line motion, which may not always be true in real-world scenarios.</a:t>
            </a:r>
            <a:endParaRPr lang="en-US" sz="1650" dirty="0"/>
          </a:p>
        </p:txBody>
      </p:sp>
      <p:sp>
        <p:nvSpPr>
          <p:cNvPr id="11" name="Shape 8"/>
          <p:cNvSpPr/>
          <p:nvPr/>
        </p:nvSpPr>
        <p:spPr>
          <a:xfrm>
            <a:off x="9648587" y="5420558"/>
            <a:ext cx="4246602" cy="2234446"/>
          </a:xfrm>
          <a:prstGeom prst="roundRect">
            <a:avLst>
              <a:gd name="adj" fmla="val 3949"/>
            </a:avLst>
          </a:prstGeom>
          <a:solidFill>
            <a:srgbClr val="DADBF1"/>
          </a:solidFill>
          <a:ln w="7620">
            <a:solidFill>
              <a:srgbClr val="C0C1D7"/>
            </a:solidFill>
            <a:prstDash val="solid"/>
          </a:ln>
        </p:spPr>
      </p:sp>
      <p:sp>
        <p:nvSpPr>
          <p:cNvPr id="12" name="Text 9"/>
          <p:cNvSpPr/>
          <p:nvPr/>
        </p:nvSpPr>
        <p:spPr>
          <a:xfrm>
            <a:off x="9866233" y="5638205"/>
            <a:ext cx="2897148" cy="328255"/>
          </a:xfrm>
          <a:prstGeom prst="rect">
            <a:avLst/>
          </a:prstGeom>
          <a:noFill/>
          <a:ln/>
        </p:spPr>
        <p:txBody>
          <a:bodyPr wrap="none" lIns="0" tIns="0" rIns="0" bIns="0" rtlCol="0" anchor="t"/>
          <a:lstStyle/>
          <a:p>
            <a:pPr indent="0" marL="0">
              <a:lnSpc>
                <a:spcPts val="2550"/>
              </a:lnSpc>
              <a:buNone/>
            </a:pPr>
            <a:r>
              <a:rPr lang="en-US" sz="2050" b="1" spc="-62" kern="0" dirty="0">
                <a:solidFill>
                  <a:srgbClr val="272525"/>
                </a:solidFill>
                <a:latin typeface="Inter" pitchFamily="34" charset="0"/>
                <a:ea typeface="Inter" pitchFamily="34" charset="-122"/>
                <a:cs typeface="Inter" pitchFamily="34" charset="-120"/>
              </a:rPr>
              <a:t>Limitations of the Model</a:t>
            </a:r>
            <a:endParaRPr lang="en-US" sz="2050" dirty="0"/>
          </a:p>
        </p:txBody>
      </p:sp>
      <p:sp>
        <p:nvSpPr>
          <p:cNvPr id="13" name="Text 10"/>
          <p:cNvSpPr/>
          <p:nvPr/>
        </p:nvSpPr>
        <p:spPr>
          <a:xfrm>
            <a:off x="9866233" y="6092428"/>
            <a:ext cx="3811310" cy="1008698"/>
          </a:xfrm>
          <a:prstGeom prst="rect">
            <a:avLst/>
          </a:prstGeom>
          <a:noFill/>
          <a:ln/>
        </p:spPr>
        <p:txBody>
          <a:bodyPr wrap="square" lIns="0" tIns="0" rIns="0" bIns="0" rtlCol="0" anchor="t"/>
          <a:lstStyle/>
          <a:p>
            <a:pPr indent="0" marL="0">
              <a:lnSpc>
                <a:spcPts val="2600"/>
              </a:lnSpc>
              <a:buNone/>
            </a:pPr>
            <a:r>
              <a:rPr lang="en-US" sz="1650" spc="-33" kern="0" dirty="0">
                <a:solidFill>
                  <a:srgbClr val="272525"/>
                </a:solidFill>
                <a:latin typeface="Inter" pitchFamily="34" charset="0"/>
                <a:ea typeface="Inter" pitchFamily="34" charset="-122"/>
                <a:cs typeface="Inter" pitchFamily="34" charset="-120"/>
              </a:rPr>
              <a:t>The calculator is designed for a specific type of relative velocity calculation and may not be suitable for all situations.</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532817"/>
          </a:xfrm>
          <a:prstGeom prst="rect">
            <a:avLst/>
          </a:prstGeom>
        </p:spPr>
      </p:pic>
      <p:sp>
        <p:nvSpPr>
          <p:cNvPr id="3" name="Text 0"/>
          <p:cNvSpPr/>
          <p:nvPr/>
        </p:nvSpPr>
        <p:spPr>
          <a:xfrm>
            <a:off x="709136" y="3252549"/>
            <a:ext cx="6676906" cy="633174"/>
          </a:xfrm>
          <a:prstGeom prst="rect">
            <a:avLst/>
          </a:prstGeom>
          <a:noFill/>
          <a:ln/>
        </p:spPr>
        <p:txBody>
          <a:bodyPr wrap="none" lIns="0" tIns="0" rIns="0" bIns="0" rtlCol="0" anchor="t"/>
          <a:lstStyle/>
          <a:p>
            <a:pPr indent="0" marL="0">
              <a:lnSpc>
                <a:spcPts val="4950"/>
              </a:lnSpc>
              <a:buNone/>
            </a:pPr>
            <a:r>
              <a:rPr lang="en-US" sz="3950" b="1" spc="-120" kern="0" dirty="0">
                <a:solidFill>
                  <a:srgbClr val="000000"/>
                </a:solidFill>
                <a:latin typeface="Inter" pitchFamily="34" charset="0"/>
                <a:ea typeface="Inter" pitchFamily="34" charset="-122"/>
                <a:cs typeface="Inter" pitchFamily="34" charset="-120"/>
              </a:rPr>
              <a:t>Conclusion and Applications</a:t>
            </a:r>
            <a:endParaRPr lang="en-US" sz="3950" dirty="0"/>
          </a:p>
        </p:txBody>
      </p:sp>
      <p:sp>
        <p:nvSpPr>
          <p:cNvPr id="4" name="Text 1"/>
          <p:cNvSpPr/>
          <p:nvPr/>
        </p:nvSpPr>
        <p:spPr>
          <a:xfrm>
            <a:off x="709136" y="4189571"/>
            <a:ext cx="13212127" cy="972622"/>
          </a:xfrm>
          <a:prstGeom prst="rect">
            <a:avLst/>
          </a:prstGeom>
          <a:noFill/>
          <a:ln/>
        </p:spPr>
        <p:txBody>
          <a:bodyPr wrap="square" lIns="0" tIns="0" rIns="0" bIns="0" rtlCol="0" anchor="t"/>
          <a:lstStyle/>
          <a:p>
            <a:pPr indent="0" marL="0">
              <a:lnSpc>
                <a:spcPts val="2550"/>
              </a:lnSpc>
              <a:buNone/>
            </a:pPr>
            <a:r>
              <a:rPr lang="en-US" sz="1550" spc="-32" kern="0" dirty="0">
                <a:solidFill>
                  <a:srgbClr val="272525"/>
                </a:solidFill>
                <a:latin typeface="Inter" pitchFamily="34" charset="0"/>
                <a:ea typeface="Inter" pitchFamily="34" charset="-122"/>
                <a:cs typeface="Inter" pitchFamily="34" charset="-120"/>
              </a:rPr>
              <a:t>The relative velocity calculator is a valuable tool for understanding and quantifying the motion of objects in relation to each other. Its applications are numerous, ranging from analyzing the movement of vehicles to predicting the outcome of collisions and understanding the behavior of fluids.</a:t>
            </a:r>
            <a:endParaRPr lang="en-US" sz="1550" dirty="0"/>
          </a:p>
        </p:txBody>
      </p:sp>
      <p:pic>
        <p:nvPicPr>
          <p:cNvPr id="5" name="Image 1" descr="preencoded.png">    </p:cNvPr>
          <p:cNvPicPr>
            <a:picLocks noChangeAspect="1"/>
          </p:cNvPicPr>
          <p:nvPr/>
        </p:nvPicPr>
        <p:blipFill>
          <a:blip r:embed="rId2"/>
          <a:stretch>
            <a:fillRect/>
          </a:stretch>
        </p:blipFill>
        <p:spPr>
          <a:xfrm>
            <a:off x="709136" y="5390078"/>
            <a:ext cx="506492" cy="506492"/>
          </a:xfrm>
          <a:prstGeom prst="rect">
            <a:avLst/>
          </a:prstGeom>
        </p:spPr>
      </p:pic>
      <p:sp>
        <p:nvSpPr>
          <p:cNvPr id="6" name="Text 2"/>
          <p:cNvSpPr/>
          <p:nvPr/>
        </p:nvSpPr>
        <p:spPr>
          <a:xfrm>
            <a:off x="709136" y="6099096"/>
            <a:ext cx="2532817" cy="316468"/>
          </a:xfrm>
          <a:prstGeom prst="rect">
            <a:avLst/>
          </a:prstGeom>
          <a:noFill/>
          <a:ln/>
        </p:spPr>
        <p:txBody>
          <a:bodyPr wrap="none" lIns="0" tIns="0" rIns="0" bIns="0" rtlCol="0" anchor="t"/>
          <a:lstStyle/>
          <a:p>
            <a:pPr algn="l" indent="0" marL="0">
              <a:lnSpc>
                <a:spcPts val="2450"/>
              </a:lnSpc>
              <a:buNone/>
            </a:pPr>
            <a:r>
              <a:rPr lang="en-US" sz="1950" b="1" spc="-60" kern="0" dirty="0">
                <a:solidFill>
                  <a:srgbClr val="272525"/>
                </a:solidFill>
                <a:latin typeface="Inter" pitchFamily="34" charset="0"/>
                <a:ea typeface="Inter" pitchFamily="34" charset="-122"/>
                <a:cs typeface="Inter" pitchFamily="34" charset="-120"/>
              </a:rPr>
              <a:t>Aviation</a:t>
            </a:r>
            <a:endParaRPr lang="en-US" sz="1950" dirty="0"/>
          </a:p>
        </p:txBody>
      </p:sp>
      <p:sp>
        <p:nvSpPr>
          <p:cNvPr id="7" name="Text 3"/>
          <p:cNvSpPr/>
          <p:nvPr/>
        </p:nvSpPr>
        <p:spPr>
          <a:xfrm>
            <a:off x="709136" y="6537127"/>
            <a:ext cx="3075146" cy="972622"/>
          </a:xfrm>
          <a:prstGeom prst="rect">
            <a:avLst/>
          </a:prstGeom>
          <a:noFill/>
          <a:ln/>
        </p:spPr>
        <p:txBody>
          <a:bodyPr wrap="square" lIns="0" tIns="0" rIns="0" bIns="0" rtlCol="0" anchor="t"/>
          <a:lstStyle/>
          <a:p>
            <a:pPr algn="l" indent="0" marL="0">
              <a:lnSpc>
                <a:spcPts val="2550"/>
              </a:lnSpc>
              <a:buNone/>
            </a:pPr>
            <a:r>
              <a:rPr lang="en-US" sz="1550" spc="-32" kern="0" dirty="0">
                <a:solidFill>
                  <a:srgbClr val="272525"/>
                </a:solidFill>
                <a:latin typeface="Inter" pitchFamily="34" charset="0"/>
                <a:ea typeface="Inter" pitchFamily="34" charset="-122"/>
                <a:cs typeface="Inter" pitchFamily="34" charset="-120"/>
              </a:rPr>
              <a:t>Analyzing the relative velocity of aircraft during takeoff, landing, and in-flight maneuvers.</a:t>
            </a:r>
            <a:endParaRPr lang="en-US" sz="1550" dirty="0"/>
          </a:p>
        </p:txBody>
      </p:sp>
      <p:pic>
        <p:nvPicPr>
          <p:cNvPr id="8" name="Image 2" descr="preencoded.png">    </p:cNvPr>
          <p:cNvPicPr>
            <a:picLocks noChangeAspect="1"/>
          </p:cNvPicPr>
          <p:nvPr/>
        </p:nvPicPr>
        <p:blipFill>
          <a:blip r:embed="rId3"/>
          <a:stretch>
            <a:fillRect/>
          </a:stretch>
        </p:blipFill>
        <p:spPr>
          <a:xfrm>
            <a:off x="4088130" y="5390078"/>
            <a:ext cx="506492" cy="506492"/>
          </a:xfrm>
          <a:prstGeom prst="rect">
            <a:avLst/>
          </a:prstGeom>
        </p:spPr>
      </p:pic>
      <p:sp>
        <p:nvSpPr>
          <p:cNvPr id="9" name="Text 4"/>
          <p:cNvSpPr/>
          <p:nvPr/>
        </p:nvSpPr>
        <p:spPr>
          <a:xfrm>
            <a:off x="4088130" y="6099096"/>
            <a:ext cx="2532817" cy="316468"/>
          </a:xfrm>
          <a:prstGeom prst="rect">
            <a:avLst/>
          </a:prstGeom>
          <a:noFill/>
          <a:ln/>
        </p:spPr>
        <p:txBody>
          <a:bodyPr wrap="none" lIns="0" tIns="0" rIns="0" bIns="0" rtlCol="0" anchor="t"/>
          <a:lstStyle/>
          <a:p>
            <a:pPr algn="l" indent="0" marL="0">
              <a:lnSpc>
                <a:spcPts val="2450"/>
              </a:lnSpc>
              <a:buNone/>
            </a:pPr>
            <a:r>
              <a:rPr lang="en-US" sz="1950" b="1" spc="-60" kern="0" dirty="0">
                <a:solidFill>
                  <a:srgbClr val="272525"/>
                </a:solidFill>
                <a:latin typeface="Inter" pitchFamily="34" charset="0"/>
                <a:ea typeface="Inter" pitchFamily="34" charset="-122"/>
                <a:cs typeface="Inter" pitchFamily="34" charset="-120"/>
              </a:rPr>
              <a:t>Navigation</a:t>
            </a:r>
            <a:endParaRPr lang="en-US" sz="1950" dirty="0"/>
          </a:p>
        </p:txBody>
      </p:sp>
      <p:sp>
        <p:nvSpPr>
          <p:cNvPr id="10" name="Text 5"/>
          <p:cNvSpPr/>
          <p:nvPr/>
        </p:nvSpPr>
        <p:spPr>
          <a:xfrm>
            <a:off x="4088130" y="6537127"/>
            <a:ext cx="3075146" cy="972622"/>
          </a:xfrm>
          <a:prstGeom prst="rect">
            <a:avLst/>
          </a:prstGeom>
          <a:noFill/>
          <a:ln/>
        </p:spPr>
        <p:txBody>
          <a:bodyPr wrap="square" lIns="0" tIns="0" rIns="0" bIns="0" rtlCol="0" anchor="t"/>
          <a:lstStyle/>
          <a:p>
            <a:pPr algn="l" indent="0" marL="0">
              <a:lnSpc>
                <a:spcPts val="2550"/>
              </a:lnSpc>
              <a:buNone/>
            </a:pPr>
            <a:r>
              <a:rPr lang="en-US" sz="1550" spc="-32" kern="0" dirty="0">
                <a:solidFill>
                  <a:srgbClr val="272525"/>
                </a:solidFill>
                <a:latin typeface="Inter" pitchFamily="34" charset="0"/>
                <a:ea typeface="Inter" pitchFamily="34" charset="-122"/>
                <a:cs typeface="Inter" pitchFamily="34" charset="-120"/>
              </a:rPr>
              <a:t>Calculating the relative velocity of ships in relation to currents and other vessels.</a:t>
            </a:r>
            <a:endParaRPr lang="en-US" sz="1550" dirty="0"/>
          </a:p>
        </p:txBody>
      </p:sp>
      <p:pic>
        <p:nvPicPr>
          <p:cNvPr id="11" name="Image 3" descr="preencoded.png">    </p:cNvPr>
          <p:cNvPicPr>
            <a:picLocks noChangeAspect="1"/>
          </p:cNvPicPr>
          <p:nvPr/>
        </p:nvPicPr>
        <p:blipFill>
          <a:blip r:embed="rId4"/>
          <a:stretch>
            <a:fillRect/>
          </a:stretch>
        </p:blipFill>
        <p:spPr>
          <a:xfrm>
            <a:off x="7467124" y="5390078"/>
            <a:ext cx="506492" cy="506492"/>
          </a:xfrm>
          <a:prstGeom prst="rect">
            <a:avLst/>
          </a:prstGeom>
        </p:spPr>
      </p:pic>
      <p:sp>
        <p:nvSpPr>
          <p:cNvPr id="12" name="Text 6"/>
          <p:cNvSpPr/>
          <p:nvPr/>
        </p:nvSpPr>
        <p:spPr>
          <a:xfrm>
            <a:off x="7467124" y="6099096"/>
            <a:ext cx="2532817" cy="316468"/>
          </a:xfrm>
          <a:prstGeom prst="rect">
            <a:avLst/>
          </a:prstGeom>
          <a:noFill/>
          <a:ln/>
        </p:spPr>
        <p:txBody>
          <a:bodyPr wrap="none" lIns="0" tIns="0" rIns="0" bIns="0" rtlCol="0" anchor="t"/>
          <a:lstStyle/>
          <a:p>
            <a:pPr algn="l" indent="0" marL="0">
              <a:lnSpc>
                <a:spcPts val="2450"/>
              </a:lnSpc>
              <a:buNone/>
            </a:pPr>
            <a:r>
              <a:rPr lang="en-US" sz="1950" b="1" spc="-60" kern="0" dirty="0">
                <a:solidFill>
                  <a:srgbClr val="272525"/>
                </a:solidFill>
                <a:latin typeface="Inter" pitchFamily="34" charset="0"/>
                <a:ea typeface="Inter" pitchFamily="34" charset="-122"/>
                <a:cs typeface="Inter" pitchFamily="34" charset="-120"/>
              </a:rPr>
              <a:t>Space Exploration</a:t>
            </a:r>
            <a:endParaRPr lang="en-US" sz="1950" dirty="0"/>
          </a:p>
        </p:txBody>
      </p:sp>
      <p:sp>
        <p:nvSpPr>
          <p:cNvPr id="13" name="Text 7"/>
          <p:cNvSpPr/>
          <p:nvPr/>
        </p:nvSpPr>
        <p:spPr>
          <a:xfrm>
            <a:off x="7467124" y="6537127"/>
            <a:ext cx="3075146" cy="972622"/>
          </a:xfrm>
          <a:prstGeom prst="rect">
            <a:avLst/>
          </a:prstGeom>
          <a:noFill/>
          <a:ln/>
        </p:spPr>
        <p:txBody>
          <a:bodyPr wrap="square" lIns="0" tIns="0" rIns="0" bIns="0" rtlCol="0" anchor="t"/>
          <a:lstStyle/>
          <a:p>
            <a:pPr algn="l" indent="0" marL="0">
              <a:lnSpc>
                <a:spcPts val="2550"/>
              </a:lnSpc>
              <a:buNone/>
            </a:pPr>
            <a:r>
              <a:rPr lang="en-US" sz="1550" spc="-32" kern="0" dirty="0">
                <a:solidFill>
                  <a:srgbClr val="272525"/>
                </a:solidFill>
                <a:latin typeface="Inter" pitchFamily="34" charset="0"/>
                <a:ea typeface="Inter" pitchFamily="34" charset="-122"/>
                <a:cs typeface="Inter" pitchFamily="34" charset="-120"/>
              </a:rPr>
              <a:t>Determining the relative velocity of spacecraft in orbit or during interplanetary travel.</a:t>
            </a:r>
            <a:endParaRPr lang="en-US" sz="1550" dirty="0"/>
          </a:p>
        </p:txBody>
      </p:sp>
      <p:pic>
        <p:nvPicPr>
          <p:cNvPr id="14" name="Image 4" descr="preencoded.png">    </p:cNvPr>
          <p:cNvPicPr>
            <a:picLocks noChangeAspect="1"/>
          </p:cNvPicPr>
          <p:nvPr/>
        </p:nvPicPr>
        <p:blipFill>
          <a:blip r:embed="rId5"/>
          <a:stretch>
            <a:fillRect/>
          </a:stretch>
        </p:blipFill>
        <p:spPr>
          <a:xfrm>
            <a:off x="10846118" y="5390078"/>
            <a:ext cx="506492" cy="506492"/>
          </a:xfrm>
          <a:prstGeom prst="rect">
            <a:avLst/>
          </a:prstGeom>
        </p:spPr>
      </p:pic>
      <p:sp>
        <p:nvSpPr>
          <p:cNvPr id="15" name="Text 8"/>
          <p:cNvSpPr/>
          <p:nvPr/>
        </p:nvSpPr>
        <p:spPr>
          <a:xfrm>
            <a:off x="10846118" y="6099096"/>
            <a:ext cx="2532817" cy="316468"/>
          </a:xfrm>
          <a:prstGeom prst="rect">
            <a:avLst/>
          </a:prstGeom>
          <a:noFill/>
          <a:ln/>
        </p:spPr>
        <p:txBody>
          <a:bodyPr wrap="none" lIns="0" tIns="0" rIns="0" bIns="0" rtlCol="0" anchor="t"/>
          <a:lstStyle/>
          <a:p>
            <a:pPr algn="l" indent="0" marL="0">
              <a:lnSpc>
                <a:spcPts val="2450"/>
              </a:lnSpc>
              <a:buNone/>
            </a:pPr>
            <a:r>
              <a:rPr lang="en-US" sz="1950" b="1" spc="-60" kern="0" dirty="0">
                <a:solidFill>
                  <a:srgbClr val="272525"/>
                </a:solidFill>
                <a:latin typeface="Inter" pitchFamily="34" charset="0"/>
                <a:ea typeface="Inter" pitchFamily="34" charset="-122"/>
                <a:cs typeface="Inter" pitchFamily="34" charset="-120"/>
              </a:rPr>
              <a:t>Physics Research</a:t>
            </a:r>
            <a:endParaRPr lang="en-US" sz="1950" dirty="0"/>
          </a:p>
        </p:txBody>
      </p:sp>
      <p:sp>
        <p:nvSpPr>
          <p:cNvPr id="16" name="Text 9"/>
          <p:cNvSpPr/>
          <p:nvPr/>
        </p:nvSpPr>
        <p:spPr>
          <a:xfrm>
            <a:off x="10846118" y="6537127"/>
            <a:ext cx="3075146" cy="972622"/>
          </a:xfrm>
          <a:prstGeom prst="rect">
            <a:avLst/>
          </a:prstGeom>
          <a:noFill/>
          <a:ln/>
        </p:spPr>
        <p:txBody>
          <a:bodyPr wrap="square" lIns="0" tIns="0" rIns="0" bIns="0" rtlCol="0" anchor="t"/>
          <a:lstStyle/>
          <a:p>
            <a:pPr algn="l" indent="0" marL="0">
              <a:lnSpc>
                <a:spcPts val="2550"/>
              </a:lnSpc>
              <a:buNone/>
            </a:pPr>
            <a:r>
              <a:rPr lang="en-US" sz="1550" spc="-32" kern="0" dirty="0">
                <a:solidFill>
                  <a:srgbClr val="272525"/>
                </a:solidFill>
                <a:latin typeface="Inter" pitchFamily="34" charset="0"/>
                <a:ea typeface="Inter" pitchFamily="34" charset="-122"/>
                <a:cs typeface="Inter" pitchFamily="34" charset="-120"/>
              </a:rPr>
              <a:t>Studying the relative motion of particles in atomic and subatomic systems.</a:t>
            </a:r>
            <a:endParaRPr lang="en-US" sz="15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2024-09-14T23:41:32Z</dcterms:created>
  <dcterms:modified xsi:type="dcterms:W3CDTF">2024-09-14T23:41:32Z</dcterms:modified>
</cp:coreProperties>
</file>