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2286000"/>
            <a:ext cx="9067800" cy="567463"/>
          </a:xfrm>
          <a:prstGeom prst="rect">
            <a:avLst/>
          </a:prstGeom>
        </p:spPr>
        <p:txBody>
          <a:bodyPr vert="horz" wrap="square" lIns="0" tIns="13335" rIns="0" bIns="0" rtlCol="0">
            <a:spAutoFit/>
          </a:bodyPr>
          <a:lstStyle/>
          <a:p>
            <a:pPr marL="12700" algn="ctr">
              <a:lnSpc>
                <a:spcPct val="100000"/>
              </a:lnSpc>
              <a:spcBef>
                <a:spcPts val="105"/>
              </a:spcBef>
            </a:pPr>
            <a:r>
              <a:rPr sz="3600" b="1" spc="5">
                <a:solidFill>
                  <a:srgbClr val="1CACE3"/>
                </a:solidFill>
                <a:latin typeface="Arial"/>
                <a:cs typeface="Arial"/>
              </a:rPr>
              <a:t>P</a:t>
            </a:r>
            <a:r>
              <a:rPr lang="en-IN" sz="3600" b="1" spc="5" dirty="0">
                <a:solidFill>
                  <a:srgbClr val="1CACE3"/>
                </a:solidFill>
                <a:latin typeface="Arial"/>
                <a:cs typeface="Arial"/>
              </a:rPr>
              <a:t>LAYSTORE APP REVIEW ANALYSIS</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731517"/>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dirty="0">
              <a:latin typeface="Arial"/>
              <a:cs typeface="Arial"/>
            </a:endParaRPr>
          </a:p>
          <a:p>
            <a:pPr marL="2763520">
              <a:lnSpc>
                <a:spcPct val="100000"/>
              </a:lnSpc>
            </a:pPr>
            <a:r>
              <a:rPr sz="2400" b="1" spc="10" dirty="0">
                <a:solidFill>
                  <a:srgbClr val="1382AC"/>
                </a:solidFill>
                <a:latin typeface="Arial"/>
                <a:cs typeface="Arial"/>
              </a:rPr>
              <a:t>1.</a:t>
            </a:r>
            <a:r>
              <a:rPr sz="2400" b="1" spc="-75" dirty="0">
                <a:solidFill>
                  <a:srgbClr val="1382AC"/>
                </a:solidFill>
                <a:latin typeface="Arial"/>
                <a:cs typeface="Arial"/>
              </a:rPr>
              <a:t> </a:t>
            </a:r>
            <a:r>
              <a:rPr lang="en-IN" sz="2400" b="1" spc="10" dirty="0">
                <a:solidFill>
                  <a:srgbClr val="1382AC"/>
                </a:solidFill>
                <a:latin typeface="Arial"/>
                <a:cs typeface="Arial"/>
              </a:rPr>
              <a:t>BASKARAN M </a:t>
            </a:r>
            <a:r>
              <a:rPr lang="en-US" sz="2400" b="1" dirty="0">
                <a:solidFill>
                  <a:srgbClr val="1382AC"/>
                </a:solidFill>
                <a:latin typeface="Arial"/>
                <a:cs typeface="Arial"/>
              </a:rPr>
              <a:t>–</a:t>
            </a:r>
            <a:r>
              <a:rPr lang="en-IN" sz="2400" b="1" spc="-25" dirty="0">
                <a:solidFill>
                  <a:srgbClr val="1382AC"/>
                </a:solidFill>
                <a:latin typeface="Arial"/>
                <a:cs typeface="Arial"/>
              </a:rPr>
              <a:t>THANTHAI PERIYAR GOVT INSTITUTE OF TECHNOLOGY</a:t>
            </a:r>
            <a:r>
              <a:rPr sz="2400" b="1" dirty="0">
                <a:solidFill>
                  <a:srgbClr val="1382AC"/>
                </a:solidFill>
                <a:latin typeface="Arial"/>
                <a:cs typeface="Arial"/>
              </a:rPr>
              <a:t>-</a:t>
            </a:r>
            <a:r>
              <a:rPr lang="en-IN" sz="2400" b="1" dirty="0">
                <a:solidFill>
                  <a:srgbClr val="1382AC"/>
                </a:solidFill>
                <a:latin typeface="Arial"/>
                <a:cs typeface="Arial"/>
              </a:rPr>
              <a:t> </a:t>
            </a:r>
            <a:r>
              <a:rPr lang="en-IN" sz="2400" b="1" spc="-25" dirty="0">
                <a:solidFill>
                  <a:srgbClr val="1382AC"/>
                </a:solidFill>
                <a:latin typeface="Arial"/>
                <a:cs typeface="Arial"/>
              </a:rPr>
              <a:t>CIVIL DEPARTMENT</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p:cNvSpPr txBox="1"/>
          <p:nvPr/>
        </p:nvSpPr>
        <p:spPr>
          <a:xfrm>
            <a:off x="762000" y="1905000"/>
            <a:ext cx="9829800" cy="769441"/>
          </a:xfrm>
          <a:prstGeom prst="rect">
            <a:avLst/>
          </a:prstGeom>
          <a:noFill/>
        </p:spPr>
        <p:txBody>
          <a:bodyPr wrap="square" rtlCol="0">
            <a:spAutoFit/>
          </a:bodyPr>
          <a:lstStyle/>
          <a:p>
            <a:r>
              <a:rPr lang="en-US" sz="4400" i="1" u="sng" dirty="0">
                <a:latin typeface="Times New Roman" pitchFamily="18" charset="0"/>
                <a:cs typeface="Times New Roman" pitchFamily="18" charset="0"/>
              </a:rPr>
              <a:t>https://github.com/BASKARAN10022004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3070" y="2743200"/>
            <a:ext cx="2165858" cy="439223"/>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TextBox 4"/>
          <p:cNvSpPr txBox="1"/>
          <p:nvPr/>
        </p:nvSpPr>
        <p:spPr>
          <a:xfrm>
            <a:off x="609600" y="1752600"/>
            <a:ext cx="10744200" cy="3539430"/>
          </a:xfrm>
          <a:prstGeom prst="rect">
            <a:avLst/>
          </a:prstGeom>
          <a:noFill/>
        </p:spPr>
        <p:txBody>
          <a:bodyPr wrap="square" rtlCol="0">
            <a:spAutoFit/>
          </a:bodyPr>
          <a:lstStyle/>
          <a:p>
            <a:r>
              <a:rPr lang="en-US" sz="3200" dirty="0">
                <a:latin typeface="Times New Roman" pitchFamily="18" charset="0"/>
                <a:cs typeface="Times New Roman" pitchFamily="18"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analyze the data to discover key factors responsible for app engagement and success.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09600" y="1371600"/>
            <a:ext cx="10896600" cy="5170646"/>
          </a:xfrm>
          <a:prstGeom prst="rect">
            <a:avLst/>
          </a:prstGeom>
          <a:noFill/>
        </p:spPr>
        <p:txBody>
          <a:bodyPr wrap="square" rtlCol="0">
            <a:spAutoFit/>
          </a:bodyPr>
          <a:lstStyle/>
          <a:p>
            <a:r>
              <a:rPr lang="en-US" sz="2400" dirty="0">
                <a:latin typeface="Times New Roman" pitchFamily="18" charset="0"/>
                <a:cs typeface="Times New Roman" pitchFamily="18" charset="0"/>
              </a:rPr>
              <a:t>The proposed solution in Play Store review analysis involves leveraging various data analysis techniques to extract valuable insights from user reviews and ratings, aiming to understand user sentiment, identify areas for improvement, and drive app success. Here's an overview of the proposed solution: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1.Data Collection and Preprocessing</a:t>
            </a:r>
          </a:p>
          <a:p>
            <a:r>
              <a:rPr lang="en-US" sz="2400" dirty="0">
                <a:latin typeface="Times New Roman" pitchFamily="18" charset="0"/>
                <a:cs typeface="Times New Roman" pitchFamily="18" charset="0"/>
              </a:rPr>
              <a:t>2.Sentiment Analysis</a:t>
            </a:r>
          </a:p>
          <a:p>
            <a:r>
              <a:rPr lang="en-US" sz="2400" dirty="0">
                <a:latin typeface="Times New Roman" pitchFamily="18" charset="0"/>
                <a:cs typeface="Times New Roman" pitchFamily="18" charset="0"/>
              </a:rPr>
              <a:t>3.Topic Modeling</a:t>
            </a:r>
          </a:p>
          <a:p>
            <a:r>
              <a:rPr lang="en-US" sz="2400" dirty="0">
                <a:latin typeface="Times New Roman" pitchFamily="18" charset="0"/>
                <a:cs typeface="Times New Roman" pitchFamily="18" charset="0"/>
              </a:rPr>
              <a:t>4.Feature Engineering</a:t>
            </a:r>
          </a:p>
          <a:p>
            <a:r>
              <a:rPr lang="en-US" sz="2400" dirty="0">
                <a:latin typeface="Times New Roman" pitchFamily="18" charset="0"/>
                <a:cs typeface="Times New Roman" pitchFamily="18" charset="0"/>
              </a:rPr>
              <a:t>5.Correlation Analysis</a:t>
            </a:r>
          </a:p>
          <a:p>
            <a:r>
              <a:rPr lang="en-US" sz="2400" dirty="0">
                <a:latin typeface="Times New Roman" pitchFamily="18" charset="0"/>
                <a:cs typeface="Times New Roman" pitchFamily="18" charset="0"/>
              </a:rPr>
              <a:t>6.Insights Generation</a:t>
            </a:r>
          </a:p>
          <a:p>
            <a:r>
              <a:rPr lang="en-US" sz="2400" dirty="0">
                <a:latin typeface="Times New Roman" pitchFamily="18" charset="0"/>
                <a:cs typeface="Times New Roman" pitchFamily="18" charset="0"/>
              </a:rPr>
              <a:t>7. Visualization and Reporting</a:t>
            </a:r>
          </a:p>
          <a:p>
            <a:r>
              <a:rPr lang="en-US" sz="2400" dirty="0">
                <a:latin typeface="Times New Roman" pitchFamily="18" charset="0"/>
                <a:cs typeface="Times New Roman" pitchFamily="18" charset="0"/>
              </a:rPr>
              <a:t>8. Continuous Monitoring and Improvement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p:cNvSpPr txBox="1"/>
          <p:nvPr/>
        </p:nvSpPr>
        <p:spPr>
          <a:xfrm>
            <a:off x="457200" y="1524000"/>
            <a:ext cx="11049000" cy="4431983"/>
          </a:xfrm>
          <a:prstGeom prst="rect">
            <a:avLst/>
          </a:prstGeom>
          <a:noFill/>
        </p:spPr>
        <p:txBody>
          <a:bodyPr wrap="square" rtlCol="0">
            <a:spAutoFit/>
          </a:bodyPr>
          <a:lstStyle/>
          <a:p>
            <a:r>
              <a:rPr lang="en-US" sz="2400" b="1" dirty="0">
                <a:latin typeface="Times New Roman" pitchFamily="18" charset="0"/>
                <a:cs typeface="Times New Roman" pitchFamily="18" charset="0"/>
              </a:rPr>
              <a:t>Hardware Requirements: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Processor:</a:t>
            </a:r>
            <a:r>
              <a:rPr lang="en-US" sz="2400" dirty="0">
                <a:latin typeface="Times New Roman" pitchFamily="18" charset="0"/>
                <a:cs typeface="Times New Roman" pitchFamily="18" charset="0"/>
              </a:rPr>
              <a:t> A multi-core processor (e.g., Intel Core i5 or higher, AMD </a:t>
            </a:r>
            <a:r>
              <a:rPr lang="en-US" sz="2400" dirty="0" err="1">
                <a:latin typeface="Times New Roman" pitchFamily="18" charset="0"/>
                <a:cs typeface="Times New Roman" pitchFamily="18" charset="0"/>
              </a:rPr>
              <a:t>Ryzen</a:t>
            </a:r>
            <a:r>
              <a:rPr lang="en-US" sz="2400" dirty="0">
                <a:latin typeface="Times New Roman" pitchFamily="18" charset="0"/>
                <a:cs typeface="Times New Roman" pitchFamily="18" charset="0"/>
              </a:rPr>
              <a:t> 5 or higher) to handle data processing tasks efficiently.</a:t>
            </a:r>
          </a:p>
          <a:p>
            <a:r>
              <a:rPr lang="en-US" sz="2400" b="1" dirty="0">
                <a:latin typeface="Times New Roman" pitchFamily="18" charset="0"/>
                <a:cs typeface="Times New Roman" pitchFamily="18" charset="0"/>
              </a:rPr>
              <a:t>Memory (RAM):</a:t>
            </a:r>
            <a:r>
              <a:rPr lang="en-US" sz="2400" dirty="0">
                <a:latin typeface="Times New Roman" pitchFamily="18" charset="0"/>
                <a:cs typeface="Times New Roman" pitchFamily="18" charset="0"/>
              </a:rPr>
              <a:t> At least 8GB of RAM, preferably 16GB or more, to handle large datasets and complex analysis operations.</a:t>
            </a:r>
          </a:p>
          <a:p>
            <a:r>
              <a:rPr lang="en-US" sz="2400" b="1" dirty="0">
                <a:latin typeface="Times New Roman" pitchFamily="18" charset="0"/>
                <a:cs typeface="Times New Roman" pitchFamily="18" charset="0"/>
              </a:rPr>
              <a:t>Storage:</a:t>
            </a:r>
            <a:r>
              <a:rPr lang="en-US" sz="2400" dirty="0">
                <a:latin typeface="Times New Roman" pitchFamily="18" charset="0"/>
                <a:cs typeface="Times New Roman" pitchFamily="18" charset="0"/>
              </a:rPr>
              <a:t> Sufficient storage space (SSD recommended for faster data access) to store datasets, software, and analysis results. A minimum of 256GB SSD is recommended.</a:t>
            </a:r>
          </a:p>
          <a:p>
            <a:r>
              <a:rPr lang="en-US" sz="2400" b="1" dirty="0">
                <a:latin typeface="Times New Roman" pitchFamily="18" charset="0"/>
                <a:cs typeface="Times New Roman" pitchFamily="18" charset="0"/>
              </a:rPr>
              <a:t>Graphics Card:</a:t>
            </a:r>
            <a:r>
              <a:rPr lang="en-US" sz="2400" dirty="0">
                <a:latin typeface="Times New Roman" pitchFamily="18" charset="0"/>
                <a:cs typeface="Times New Roman" pitchFamily="18" charset="0"/>
              </a:rPr>
              <a:t> A dedicated graphics card is not necessary for basic data analysis tasks but can improve performance for visualization and machine learning tasks.</a:t>
            </a:r>
          </a:p>
          <a:p>
            <a:r>
              <a:rPr lang="en-US" sz="2400" b="1" dirty="0">
                <a:latin typeface="Times New Roman" pitchFamily="18" charset="0"/>
                <a:cs typeface="Times New Roman" pitchFamily="18" charset="0"/>
              </a:rPr>
              <a:t>Internet Connection:</a:t>
            </a:r>
            <a:r>
              <a:rPr lang="en-US" sz="2400" dirty="0">
                <a:latin typeface="Times New Roman" pitchFamily="18" charset="0"/>
                <a:cs typeface="Times New Roman" pitchFamily="18" charset="0"/>
              </a:rPr>
              <a:t> A stable internet connection is required for data collection, software updates, and accessing online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5" name="TextBox 4"/>
          <p:cNvSpPr txBox="1"/>
          <p:nvPr/>
        </p:nvSpPr>
        <p:spPr>
          <a:xfrm>
            <a:off x="609600" y="1752600"/>
            <a:ext cx="10896600" cy="2585323"/>
          </a:xfrm>
          <a:prstGeom prst="rect">
            <a:avLst/>
          </a:prstGeom>
          <a:noFill/>
        </p:spPr>
        <p:txBody>
          <a:bodyPr wrap="square" rtlCol="0">
            <a:spAutoFit/>
          </a:bodyPr>
          <a:lstStyle/>
          <a:p>
            <a:r>
              <a:rPr lang="en-US" b="1" dirty="0">
                <a:latin typeface="Times New Roman" pitchFamily="18" charset="0"/>
                <a:cs typeface="Times New Roman" pitchFamily="18" charset="0"/>
              </a:rPr>
              <a:t>Python:</a:t>
            </a:r>
            <a:r>
              <a:rPr lang="en-US" dirty="0">
                <a:latin typeface="Times New Roman" pitchFamily="18" charset="0"/>
                <a:cs typeface="Times New Roman" pitchFamily="18" charset="0"/>
              </a:rPr>
              <a:t> Python is one of the most popular programming languages for data analysis due to its versatility and rich ecosystem of libraries. Some key libraries for data analysis in Python include:</a:t>
            </a:r>
          </a:p>
          <a:p>
            <a:r>
              <a:rPr lang="en-US" b="1" dirty="0">
                <a:latin typeface="Times New Roman" pitchFamily="18" charset="0"/>
                <a:cs typeface="Times New Roman" pitchFamily="18" charset="0"/>
              </a:rPr>
              <a:t>Pandas:</a:t>
            </a:r>
            <a:r>
              <a:rPr lang="en-US" dirty="0">
                <a:latin typeface="Times New Roman" pitchFamily="18" charset="0"/>
                <a:cs typeface="Times New Roman" pitchFamily="18" charset="0"/>
              </a:rPr>
              <a:t> For data manipulation and analysis, providing data structures like </a:t>
            </a:r>
            <a:r>
              <a:rPr lang="en-US" dirty="0" err="1">
                <a:latin typeface="Times New Roman" pitchFamily="18" charset="0"/>
                <a:cs typeface="Times New Roman" pitchFamily="18" charset="0"/>
              </a:rPr>
              <a:t>DataFrames</a:t>
            </a:r>
            <a:r>
              <a:rPr lang="en-US" dirty="0">
                <a:latin typeface="Times New Roman" pitchFamily="18" charset="0"/>
                <a:cs typeface="Times New Roman" pitchFamily="18" charset="0"/>
              </a:rPr>
              <a:t>.</a:t>
            </a:r>
          </a:p>
          <a:p>
            <a:r>
              <a:rPr lang="en-US" b="1" dirty="0" err="1">
                <a:latin typeface="Times New Roman" pitchFamily="18" charset="0"/>
                <a:cs typeface="Times New Roman" pitchFamily="18" charset="0"/>
              </a:rPr>
              <a:t>NumPy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numerical computing and array operations.</a:t>
            </a:r>
          </a:p>
          <a:p>
            <a:r>
              <a:rPr lang="en-US" b="1" dirty="0" err="1">
                <a:latin typeface="Times New Roman" pitchFamily="18" charset="0"/>
                <a:cs typeface="Times New Roman" pitchFamily="18" charset="0"/>
              </a:rPr>
              <a:t>Matplotlib</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Seaborn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data visualization.</a:t>
            </a:r>
          </a:p>
          <a:p>
            <a:r>
              <a:rPr lang="en-US" b="1" dirty="0" err="1">
                <a:latin typeface="Times New Roman" pitchFamily="18" charset="0"/>
                <a:cs typeface="Times New Roman" pitchFamily="18" charset="0"/>
              </a:rPr>
              <a:t>Scikit</a:t>
            </a:r>
            <a:r>
              <a:rPr lang="en-US" b="1" dirty="0">
                <a:latin typeface="Times New Roman" pitchFamily="18" charset="0"/>
                <a:cs typeface="Times New Roman" pitchFamily="18" charset="0"/>
              </a:rPr>
              <a:t>-learn:</a:t>
            </a:r>
            <a:r>
              <a:rPr lang="en-US" dirty="0">
                <a:latin typeface="Times New Roman" pitchFamily="18" charset="0"/>
                <a:cs typeface="Times New Roman" pitchFamily="18" charset="0"/>
              </a:rPr>
              <a:t> For machine learning tasks such as classification, regression, clustering, and dimensionality reduction.</a:t>
            </a:r>
          </a:p>
          <a:p>
            <a:r>
              <a:rPr lang="en-US" b="1" dirty="0">
                <a:latin typeface="Times New Roman" pitchFamily="18" charset="0"/>
                <a:cs typeface="Times New Roman" pitchFamily="18" charset="0"/>
              </a:rPr>
              <a:t>NLTK and </a:t>
            </a:r>
            <a:r>
              <a:rPr lang="en-US" b="1" dirty="0" err="1">
                <a:latin typeface="Times New Roman" pitchFamily="18" charset="0"/>
                <a:cs typeface="Times New Roman" pitchFamily="18" charset="0"/>
              </a:rPr>
              <a:t>spaCy</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natural language processing tasks.</a:t>
            </a:r>
          </a:p>
          <a:p>
            <a:r>
              <a:rPr lang="en-US" b="1" dirty="0" err="1">
                <a:latin typeface="Times New Roman" pitchFamily="18" charset="0"/>
                <a:cs typeface="Times New Roman" pitchFamily="18" charset="0"/>
              </a:rPr>
              <a:t>Statsmodels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For statistical modeling and hypothesis testing.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download.png"/>
          <p:cNvPicPr>
            <a:picLocks noChangeAspect="1"/>
          </p:cNvPicPr>
          <p:nvPr/>
        </p:nvPicPr>
        <p:blipFill>
          <a:blip r:embed="rId2"/>
          <a:stretch>
            <a:fillRect/>
          </a:stretch>
        </p:blipFill>
        <p:spPr>
          <a:xfrm>
            <a:off x="1524000" y="1371600"/>
            <a:ext cx="8305808" cy="46162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p:cNvSpPr txBox="1"/>
          <p:nvPr/>
        </p:nvSpPr>
        <p:spPr>
          <a:xfrm>
            <a:off x="609600" y="1295400"/>
            <a:ext cx="10439400" cy="4031873"/>
          </a:xfrm>
          <a:prstGeom prst="rect">
            <a:avLst/>
          </a:prstGeom>
          <a:noFill/>
        </p:spPr>
        <p:txBody>
          <a:bodyPr wrap="square" rtlCol="0">
            <a:spAutoFit/>
          </a:bodyPr>
          <a:lstStyle/>
          <a:p>
            <a:r>
              <a:rPr lang="en-US" sz="3200" dirty="0">
                <a:latin typeface="Times New Roman" pitchFamily="18" charset="0"/>
                <a:cs typeface="Times New Roman" pitchFamily="18" charset="0"/>
              </a:rPr>
              <a:t>In conclusion, understanding and leveraging key factors such as category selection, app rating, size optimization, and customer reviews are essential for driving app engagement and success in the competitive Android market. By incorporating these insights into their app development and marketing strategies, developers can enhance user satisfaction, increase app visibility, and ultimately achieve greater success in the Play Store.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85800" y="1981200"/>
            <a:ext cx="10744200" cy="2308324"/>
          </a:xfrm>
          <a:prstGeom prst="rect">
            <a:avLst/>
          </a:prstGeom>
          <a:noFill/>
        </p:spPr>
        <p:txBody>
          <a:bodyPr wrap="square" rtlCol="0">
            <a:spAutoFit/>
          </a:bodyPr>
          <a:lstStyle/>
          <a:p>
            <a:r>
              <a:rPr lang="en-US" sz="3600" dirty="0">
                <a:latin typeface="Times New Roman" pitchFamily="18" charset="0"/>
                <a:cs typeface="Times New Roman" pitchFamily="18" charset="0"/>
              </a:rPr>
              <a:t>The future scope for data analysis is vast and promising, with advancements in technology, data collection methods, and analytical techniques opening up new opportunities for various industries and domains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560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ELCOT</dc:creator>
  <cp:lastModifiedBy>ELCOT</cp:lastModifiedBy>
  <cp:revision>4</cp:revision>
  <dcterms:created xsi:type="dcterms:W3CDTF">2024-04-04T10:53:27Z</dcterms:created>
  <dcterms:modified xsi:type="dcterms:W3CDTF">2024-04-05T13:55:21Z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