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3"/>
  </p:notesMasterIdLst>
  <p:handoutMasterIdLst>
    <p:handoutMasterId r:id="rId14"/>
  </p:handoutMasterIdLst>
  <p:sldIdLst>
    <p:sldId id="634" r:id="rId3"/>
    <p:sldId id="635" r:id="rId4"/>
    <p:sldId id="633" r:id="rId5"/>
    <p:sldId id="600" r:id="rId6"/>
    <p:sldId id="631" r:id="rId7"/>
    <p:sldId id="538" r:id="rId8"/>
    <p:sldId id="542" r:id="rId9"/>
    <p:sldId id="637" r:id="rId10"/>
    <p:sldId id="638" r:id="rId11"/>
    <p:sldId id="481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893B2B2-C0B9-4E5A-B610-A95DCCCB6F57}">
          <p14:sldIdLst>
            <p14:sldId id="634"/>
            <p14:sldId id="635"/>
          </p14:sldIdLst>
        </p14:section>
        <p14:section name="Символни низове" id="{F4FE76F6-D20E-4E67-B185-C51211BB99A0}">
          <p14:sldIdLst>
            <p14:sldId id="633"/>
            <p14:sldId id="600"/>
            <p14:sldId id="631"/>
          </p14:sldIdLst>
        </p14:section>
        <p14:section name="Обработка на символни низове" id="{56CD02CF-6BA0-4FEE-AA28-A9E895763BEF}">
          <p14:sldIdLst>
            <p14:sldId id="538"/>
            <p14:sldId id="542"/>
          </p14:sldIdLst>
        </p14:section>
        <p14:section name="Заключение" id="{4F6636F1-D2EA-48B5-B6DD-F322FB16AD22}">
          <p14:sldIdLst>
            <p14:sldId id="637"/>
            <p14:sldId id="638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73" d="100"/>
          <a:sy n="73" d="100"/>
        </p:scale>
        <p:origin x="55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2C6B17BE-0652-4A8B-95D2-DFC7C96C72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06694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436A290-C550-4A03-A133-3FF5815C5F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17859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7448ADF-FE75-41C8-B79C-F7709E872B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93616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6119E65-7D9D-47BE-85E7-629309A077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79526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457E500-8873-4ED7-ABAB-B2E3AA668F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9078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it-kariera.mon.bg/e-learning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3.jpeg"/><Relationship Id="rId4" Type="http://schemas.openxmlformats.org/officeDocument/2006/relationships/image" Target="../media/image20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705812"/>
            <a:ext cx="10577299" cy="788071"/>
          </a:xfrm>
        </p:spPr>
        <p:txBody>
          <a:bodyPr>
            <a:normAutofit/>
          </a:bodyPr>
          <a:lstStyle/>
          <a:p>
            <a:r>
              <a:rPr lang="bg-BG" altLang="en-US" dirty="0">
                <a:latin typeface="+mn-ea"/>
              </a:rPr>
              <a:t>Символни низове 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46212" y="1802729"/>
            <a:ext cx="10043898" cy="788071"/>
          </a:xfrm>
        </p:spPr>
        <p:txBody>
          <a:bodyPr>
            <a:normAutofit fontScale="82500" lnSpcReduction="10000"/>
          </a:bodyPr>
          <a:lstStyle/>
          <a:p>
            <a:r>
              <a:rPr lang="bg-BG" altLang="en-US" dirty="0">
                <a:latin typeface="+mn-ea"/>
              </a:rPr>
              <a:t>Символни низове </a:t>
            </a:r>
            <a:r>
              <a:rPr lang="bg-BG" altLang="en-US">
                <a:latin typeface="+mn-ea"/>
              </a:rPr>
              <a:t>и текстообработка. Увод</a:t>
            </a:r>
            <a:endParaRPr lang="x-none" altLang="en-US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4C1425-2023-4F98-AC5D-FA9A24E46646}"/>
              </a:ext>
            </a:extLst>
          </p:cNvPr>
          <p:cNvGrpSpPr/>
          <p:nvPr/>
        </p:nvGrpSpPr>
        <p:grpSpPr>
          <a:xfrm>
            <a:off x="6437059" y="4439068"/>
            <a:ext cx="4896437" cy="1939884"/>
            <a:chOff x="2036175" y="1204913"/>
            <a:chExt cx="7758546" cy="3667125"/>
          </a:xfrm>
        </p:grpSpPr>
        <p:pic>
          <p:nvPicPr>
            <p:cNvPr id="14" name="Picture 2" descr="Image result for string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6175" y="1204913"/>
              <a:ext cx="7758546" cy="3667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A0E2E45-237C-4414-94C3-461D996D9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454" y="1544784"/>
              <a:ext cx="6569764" cy="237137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21" name="Picture 20" descr="http://softuni.b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2" name="Picture 4" title="CC-BY-NC-SA License">
              <a:hlinkClick r:id="rId6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4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5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30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8"/>
                </a:rPr>
                <a:t>https://it-kariera.mon.bg/e-learning/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57901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E044C7D7-CE85-4B37-8CC3-A289236B1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936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bg-BG" dirty="0"/>
              <a:t>Какво 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dirty="0"/>
              <a:t>?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bg-BG" dirty="0"/>
              <a:t>Какво означава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Immutable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bg-BG" dirty="0"/>
              <a:t>Въведение в обработката на </a:t>
            </a:r>
            <a:r>
              <a:rPr lang="en-US" dirty="0"/>
              <a:t> </a:t>
            </a:r>
            <a:r>
              <a:rPr lang="bg-BG" dirty="0"/>
              <a:t>символни низове</a:t>
            </a:r>
          </a:p>
          <a:p>
            <a:pPr marL="762000" lvl="1" indent="-457200">
              <a:lnSpc>
                <a:spcPct val="120000"/>
              </a:lnSpc>
            </a:pPr>
            <a:r>
              <a:rPr lang="bg-BG" dirty="0"/>
              <a:t>Сравняване</a:t>
            </a:r>
          </a:p>
          <a:p>
            <a:pPr marL="762000" lvl="1" indent="-457200">
              <a:lnSpc>
                <a:spcPct val="120000"/>
              </a:lnSpc>
            </a:pPr>
            <a:r>
              <a:rPr lang="bg-BG" dirty="0"/>
              <a:t>Съединяване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612" y="3048000"/>
            <a:ext cx="4992957" cy="2676352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153776A1-7860-4011-9CC2-A08B2D42A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00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Символните низове</a:t>
            </a:r>
            <a:r>
              <a:rPr lang="en-US" dirty="0"/>
              <a:t> </a:t>
            </a:r>
            <a:r>
              <a:rPr lang="bg-BG" dirty="0"/>
              <a:t>са поредица от символи </a:t>
            </a:r>
            <a:r>
              <a:rPr lang="en-US" dirty="0"/>
              <a:t>(</a:t>
            </a:r>
            <a:r>
              <a:rPr lang="bg-BG" dirty="0"/>
              <a:t>текстове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 data type</a:t>
            </a:r>
            <a:r>
              <a:rPr lang="en-US" dirty="0"/>
              <a:t> in C#</a:t>
            </a:r>
          </a:p>
          <a:p>
            <a:pPr lvl="1"/>
            <a:r>
              <a:rPr lang="bg-BG" dirty="0"/>
              <a:t>Декларират се с  ключовата дума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bg-BG" dirty="0"/>
          </a:p>
          <a:p>
            <a:pPr lvl="1"/>
            <a:r>
              <a:rPr lang="bg-BG" noProof="1"/>
              <a:t>Синоним на типа данни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System.String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dirty="0"/>
              <a:t>.NET</a:t>
            </a:r>
          </a:p>
          <a:p>
            <a:r>
              <a:rPr lang="bg-BG" dirty="0"/>
              <a:t>Символните низове се заграждат в кавички 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bg-BG" dirty="0"/>
              <a:t>Съединени с оператор</a:t>
            </a:r>
            <a:r>
              <a:rPr lang="en-US" dirty="0"/>
              <a:t>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":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Символни низове</a:t>
            </a:r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684213" y="4534060"/>
            <a:ext cx="62484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 "Hello, C#";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892861" y="1407055"/>
            <a:ext cx="4295964" cy="4862014"/>
            <a:chOff x="7008812" y="1600200"/>
            <a:chExt cx="4458687" cy="4660133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8147357" y="2959396"/>
              <a:ext cx="881742" cy="248173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9063712" y="2988421"/>
              <a:ext cx="2334561" cy="178312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3413" y="1600200"/>
              <a:ext cx="3932261" cy="2304488"/>
            </a:xfrm>
            <a:prstGeom prst="rect">
              <a:avLst/>
            </a:prstGeom>
            <a:ln w="38100"/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8812" y="4650955"/>
              <a:ext cx="4458687" cy="1609378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 rot="20877217">
              <a:off x="8983936" y="4355729"/>
              <a:ext cx="13907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string</a:t>
              </a:r>
              <a:endPara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2" name="Rectangle 4">
            <a:extLst>
              <a:ext uri="{FF2B5EF4-FFF2-40B4-BE49-F238E27FC236}">
                <a16:creationId xmlns:a16="http://schemas.microsoft.com/office/drawing/2014/main" id="{DB24FCD3-A04F-4E40-B1FD-D4CCB6538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5912477"/>
            <a:ext cx="624840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 "Hello"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"C#";</a:t>
            </a: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46258E1-1DB4-41D7-A1AF-0D64BC5E5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019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2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04747" lvl="1"/>
            <a:r>
              <a:rPr lang="bg-BG" sz="3600" dirty="0"/>
              <a:t>Символните низове са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immutable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(read-only) </a:t>
            </a:r>
            <a:r>
              <a:rPr lang="bg-BG" sz="3600" dirty="0"/>
              <a:t>поредици от символи</a:t>
            </a:r>
            <a:endParaRPr lang="en-US" sz="3600" dirty="0"/>
          </a:p>
          <a:p>
            <a:pPr marL="609494" lvl="2"/>
            <a:r>
              <a:rPr lang="bg-BG" sz="3400" dirty="0"/>
              <a:t>Достъпни по индекс</a:t>
            </a:r>
            <a:r>
              <a:rPr lang="en-US" sz="3400" dirty="0"/>
              <a:t> (read-only)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3600" dirty="0"/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3600" dirty="0"/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3600" dirty="0"/>
          </a:p>
          <a:p>
            <a:pPr>
              <a:spcBef>
                <a:spcPts val="1800"/>
              </a:spcBef>
            </a:pPr>
            <a:r>
              <a:rPr lang="bg-BG" sz="3600" dirty="0"/>
              <a:t>Символните низове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Unicode </a:t>
            </a:r>
            <a:r>
              <a:rPr lang="en-US" sz="3600" dirty="0"/>
              <a:t>(</a:t>
            </a:r>
            <a:r>
              <a:rPr lang="bg-BG" sz="3600" dirty="0"/>
              <a:t>може да се ползват мого азбуки, например Арабски</a:t>
            </a:r>
            <a:r>
              <a:rPr lang="en-US" sz="3600" dirty="0"/>
              <a:t>)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В</a:t>
            </a:r>
            <a:r>
              <a:rPr lang="en-US" dirty="0"/>
              <a:t> C# </a:t>
            </a:r>
            <a:r>
              <a:rPr lang="bg-BG" dirty="0"/>
              <a:t>символните низове са</a:t>
            </a:r>
            <a:r>
              <a:rPr lang="en-US" dirty="0"/>
              <a:t> Immutable, </a:t>
            </a:r>
            <a:r>
              <a:rPr lang="bg-BG" dirty="0"/>
              <a:t>използват </a:t>
            </a:r>
            <a:r>
              <a:rPr lang="en-US" dirty="0"/>
              <a:t> Unicode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F87EB-FB2E-4F4D-8D47-E6A3EA265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46" y="3048000"/>
            <a:ext cx="4648198" cy="20559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 =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C#"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ch = str[2];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OK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str[2] = 'a';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Error!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2DCF8D-3652-4446-B850-AC34709E7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20" y="6176712"/>
            <a:ext cx="11145985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greeting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ar-AE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السَّلَامُ عَلَيْكُمْ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As-salamu alaykum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E44AEA-1454-478A-87A6-08C64EFCDCFA}"/>
              </a:ext>
            </a:extLst>
          </p:cNvPr>
          <p:cNvSpPr/>
          <p:nvPr/>
        </p:nvSpPr>
        <p:spPr>
          <a:xfrm>
            <a:off x="5498604" y="3047999"/>
            <a:ext cx="6191394" cy="2055947"/>
          </a:xfrm>
          <a:prstGeom prst="roundRect">
            <a:avLst>
              <a:gd name="adj" fmla="val 1348"/>
            </a:avLst>
          </a:prstGeom>
          <a:solidFill>
            <a:srgbClr val="F0A22E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52">
            <a:extLst>
              <a:ext uri="{FF2B5EF4-FFF2-40B4-BE49-F238E27FC236}">
                <a16:creationId xmlns:a16="http://schemas.microsoft.com/office/drawing/2014/main" id="{8DDB923D-A2BF-4686-9DE5-284FBF262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861958"/>
              </p:ext>
            </p:extLst>
          </p:nvPr>
        </p:nvGraphicFramePr>
        <p:xfrm>
          <a:off x="7678779" y="3576988"/>
          <a:ext cx="3809998" cy="997968"/>
        </p:xfrm>
        <a:graphic>
          <a:graphicData uri="http://schemas.openxmlformats.org/drawingml/2006/table">
            <a:tbl>
              <a:tblPr/>
              <a:tblGrid>
                <a:gridCol w="422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151">
                  <a:extLst>
                    <a:ext uri="{9D8B030D-6E8A-4147-A177-3AD203B41FA5}">
                      <a16:colId xmlns:a16="http://schemas.microsoft.com/office/drawing/2014/main" val="3854522682"/>
                    </a:ext>
                  </a:extLst>
                </a:gridCol>
                <a:gridCol w="424151">
                  <a:extLst>
                    <a:ext uri="{9D8B030D-6E8A-4147-A177-3AD203B41FA5}">
                      <a16:colId xmlns:a16="http://schemas.microsoft.com/office/drawing/2014/main" val="1176687283"/>
                    </a:ext>
                  </a:extLst>
                </a:gridCol>
                <a:gridCol w="424151">
                  <a:extLst>
                    <a:ext uri="{9D8B030D-6E8A-4147-A177-3AD203B41FA5}">
                      <a16:colId xmlns:a16="http://schemas.microsoft.com/office/drawing/2014/main" val="8409035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  <a:endParaRPr lang="bg-BG" sz="28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#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8C41DC3-C344-48A4-86A6-7D4B79C337AC}"/>
              </a:ext>
            </a:extLst>
          </p:cNvPr>
          <p:cNvSpPr txBox="1"/>
          <p:nvPr/>
        </p:nvSpPr>
        <p:spPr>
          <a:xfrm>
            <a:off x="6252673" y="3545818"/>
            <a:ext cx="1259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index =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240F96-20C0-442F-A24B-3AF14A4C723B}"/>
              </a:ext>
            </a:extLst>
          </p:cNvPr>
          <p:cNvSpPr txBox="1"/>
          <p:nvPr/>
        </p:nvSpPr>
        <p:spPr>
          <a:xfrm>
            <a:off x="5571628" y="4075972"/>
            <a:ext cx="1940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str[index] =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A02C7DEE-E8DD-4A8D-A8B2-DC5CC90E0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43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Инициализация от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 literal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spcBef>
                <a:spcPts val="1200"/>
              </a:spcBef>
            </a:pPr>
            <a:r>
              <a:rPr lang="bg-BG" dirty="0"/>
              <a:t>Въвеждане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  <a:r>
              <a:rPr lang="bg-BG" dirty="0"/>
              <a:t>от конзолата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bg-BG" dirty="0"/>
              <a:t>Преобразуване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  <a:r>
              <a:rPr lang="bg-BG" dirty="0"/>
              <a:t>от и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array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Инициализация на символни низове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905000"/>
            <a:ext cx="6324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 =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C#"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3429000"/>
            <a:ext cx="10744200" cy="9783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Hi,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name);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4212" y="5410200"/>
            <a:ext cx="10744200" cy="9783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new String(new char[]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'r'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char[] charArr = str.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ToCharArray()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['s',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't',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'r']</a:t>
            </a:r>
          </a:p>
        </p:txBody>
      </p:sp>
      <p:graphicFrame>
        <p:nvGraphicFramePr>
          <p:cNvPr id="10" name="Group 52">
            <a:extLst>
              <a:ext uri="{FF2B5EF4-FFF2-40B4-BE49-F238E27FC236}">
                <a16:creationId xmlns:a16="http://schemas.microsoft.com/office/drawing/2014/main" id="{5A377F8A-835D-4B06-BE4A-9538C2383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075127"/>
              </p:ext>
            </p:extLst>
          </p:nvPr>
        </p:nvGraphicFramePr>
        <p:xfrm>
          <a:off x="7502611" y="1676400"/>
          <a:ext cx="4178539" cy="940056"/>
        </p:xfrm>
        <a:graphic>
          <a:graphicData uri="http://schemas.openxmlformats.org/drawingml/2006/table">
            <a:tbl>
              <a:tblPr/>
              <a:tblGrid>
                <a:gridCol w="46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5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79">
                  <a:extLst>
                    <a:ext uri="{9D8B030D-6E8A-4147-A177-3AD203B41FA5}">
                      <a16:colId xmlns:a16="http://schemas.microsoft.com/office/drawing/2014/main" val="3854522682"/>
                    </a:ext>
                  </a:extLst>
                </a:gridCol>
                <a:gridCol w="465179">
                  <a:extLst>
                    <a:ext uri="{9D8B030D-6E8A-4147-A177-3AD203B41FA5}">
                      <a16:colId xmlns:a16="http://schemas.microsoft.com/office/drawing/2014/main" val="1176687283"/>
                    </a:ext>
                  </a:extLst>
                </a:gridCol>
                <a:gridCol w="465179">
                  <a:extLst>
                    <a:ext uri="{9D8B030D-6E8A-4147-A177-3AD203B41FA5}">
                      <a16:colId xmlns:a16="http://schemas.microsoft.com/office/drawing/2014/main" val="8409035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  <a:endParaRPr lang="bg-BG" sz="2400" b="0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#</a:t>
                      </a:r>
                      <a:endParaRPr lang="bg-BG" sz="2800" b="1" kern="12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D9EA2BD9-C0DD-4405-B4B1-E5D661C56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286" y="3079324"/>
            <a:ext cx="4178537" cy="13026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61E8DBD8-4FD4-4DCA-A508-F56A60C7D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8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73" name="Rectangle 1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Ordinal</a:t>
            </a:r>
            <a:r>
              <a:rPr lang="en-US" dirty="0"/>
              <a:t> (exact binary) </a:t>
            </a:r>
            <a:r>
              <a:rPr lang="bg-BG" dirty="0"/>
              <a:t>сравняване на символни низове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Case-insensitive</a:t>
            </a:r>
            <a:r>
              <a:rPr lang="en-US" dirty="0"/>
              <a:t> </a:t>
            </a:r>
            <a:r>
              <a:rPr lang="bg-BG" dirty="0"/>
              <a:t>сравняване на символни низове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Case-sensitive</a:t>
            </a:r>
            <a:r>
              <a:rPr lang="en-US" dirty="0"/>
              <a:t> </a:t>
            </a:r>
            <a:r>
              <a:rPr lang="bg-BG" dirty="0"/>
              <a:t>сравняване на символни низове</a:t>
            </a:r>
            <a:endParaRPr lang="en-US" dirty="0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символни низове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912811" y="3192279"/>
            <a:ext cx="10210799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string.Compare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(str1, str2,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 if str1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equals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 if str1 is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before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 if str1 is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after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str2</a:t>
            </a:r>
            <a:endParaRPr lang="en-US" sz="3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912812" y="5967998"/>
            <a:ext cx="10210799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string.Compare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(str1, str2,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E787F97-F8BB-43F5-9A32-EB4AE4A28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1782648"/>
            <a:ext cx="10210799" cy="556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eq = (str1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str2);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uses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String.Equals(…)</a:t>
            </a:r>
          </a:p>
        </p:txBody>
      </p:sp>
      <p:pic>
        <p:nvPicPr>
          <p:cNvPr id="2050" name="Picture 2" descr="Резултат с изображение за compare icon">
            <a:extLst>
              <a:ext uri="{FF2B5EF4-FFF2-40B4-BE49-F238E27FC236}">
                <a16:creationId xmlns:a16="http://schemas.microsoft.com/office/drawing/2014/main" id="{5AF50E60-3315-467C-8591-9C855190F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186" y="3913908"/>
            <a:ext cx="1709289" cy="170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A39B66E2-E08D-481E-9D69-38EB853C2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783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4" grpId="0" animBg="1"/>
      <p:bldP spid="4761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Използване на метода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Concat()</a:t>
            </a:r>
            <a:endParaRPr lang="bg-BG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/>
              <a:t>Използване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</a:t>
            </a:r>
            <a:r>
              <a:rPr lang="en-US" dirty="0"/>
              <a:t> </a:t>
            </a:r>
            <a:r>
              <a:rPr lang="bg-BG" dirty="0"/>
              <a:t>оператори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Всеки обект може да бъде добавен към символен низ</a:t>
            </a:r>
            <a:endParaRPr lang="en-US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Съединяване (комбиниране) на символни низове</a:t>
            </a:r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790892" y="1905000"/>
            <a:ext cx="1063752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string.Concat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(str1, str2); </a:t>
            </a:r>
          </a:p>
        </p:txBody>
      </p:sp>
      <p:sp>
        <p:nvSpPr>
          <p:cNvPr id="477190" name="Rectangle 6"/>
          <p:cNvSpPr>
            <a:spLocks noChangeArrowheads="1"/>
          </p:cNvSpPr>
          <p:nvPr/>
        </p:nvSpPr>
        <p:spPr bwMode="auto">
          <a:xfrm>
            <a:off x="790892" y="3313093"/>
            <a:ext cx="10637520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str1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str1;</a:t>
            </a:r>
          </a:p>
        </p:txBody>
      </p:sp>
      <p:sp>
        <p:nvSpPr>
          <p:cNvPr id="477191" name="Rectangle 7"/>
          <p:cNvSpPr>
            <a:spLocks noChangeArrowheads="1"/>
          </p:cNvSpPr>
          <p:nvPr/>
        </p:nvSpPr>
        <p:spPr bwMode="auto">
          <a:xfrm>
            <a:off x="790892" y="5334000"/>
            <a:ext cx="1063752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"Peter"; 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22;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"Peter 22"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9E2666-180D-4F3F-89C9-75BA7366F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012" y="2471613"/>
            <a:ext cx="2202718" cy="20226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DE9E9ACB-FBA8-416D-B871-BC1A30EB5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18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0" grpId="0" animBg="1"/>
      <p:bldP spid="47719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 fontScale="92500" lnSpcReduction="100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Символните низове</a:t>
            </a:r>
            <a:r>
              <a:rPr lang="en-US" dirty="0"/>
              <a:t> </a:t>
            </a:r>
            <a:r>
              <a:rPr lang="bg-BG" dirty="0"/>
              <a:t>са поредица от символи </a:t>
            </a:r>
            <a:r>
              <a:rPr lang="en-US" dirty="0"/>
              <a:t>(</a:t>
            </a:r>
            <a:r>
              <a:rPr lang="bg-BG" dirty="0"/>
              <a:t>текстове</a:t>
            </a:r>
            <a:r>
              <a:rPr lang="en-US" dirty="0"/>
              <a:t>)</a:t>
            </a:r>
            <a:r>
              <a:rPr lang="bg-BG" dirty="0"/>
              <a:t>, Декларират се с  ключовата дума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bg-BG" noProof="1"/>
              <a:t>, синоним на типа данни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System.String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dirty="0"/>
              <a:t>.NET</a:t>
            </a:r>
          </a:p>
          <a:p>
            <a:r>
              <a:rPr lang="bg-BG" dirty="0"/>
              <a:t>Символните низове се заграждат в кавички</a:t>
            </a:r>
          </a:p>
          <a:p>
            <a:pPr marL="304800" lvl="1" indent="-304800">
              <a:buClr>
                <a:srgbClr val="F2B254"/>
              </a:buClr>
              <a:buSzPct val="100000"/>
            </a:pPr>
            <a:r>
              <a:rPr lang="bg-BG" sz="3600" dirty="0"/>
              <a:t>Символните низове са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immutable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(read-only) </a:t>
            </a:r>
            <a:r>
              <a:rPr lang="bg-BG" sz="3600" dirty="0"/>
              <a:t>поредици от символи</a:t>
            </a:r>
          </a:p>
          <a:p>
            <a:pPr marL="304800" lvl="1" indent="-304800">
              <a:buClr>
                <a:srgbClr val="F2B254"/>
              </a:buClr>
              <a:buSzPct val="100000"/>
            </a:pPr>
            <a:r>
              <a:rPr lang="bg-BG" sz="3600" dirty="0"/>
              <a:t>Можем да ги сравняваме, съединяваме</a:t>
            </a:r>
            <a:endParaRPr lang="bg-BG" sz="3000" dirty="0"/>
          </a:p>
          <a:p>
            <a:pPr marL="304800" lvl="1" indent="-304800">
              <a:buClr>
                <a:srgbClr val="F2B254"/>
              </a:buClr>
              <a:buSzPct val="100000"/>
            </a:pPr>
            <a:r>
              <a:rPr lang="bg-BG" sz="3000" dirty="0"/>
              <a:t>Съединяването с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“+” e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бавно, </a:t>
            </a:r>
            <a:r>
              <a:rPr lang="bg-BG" sz="3000" dirty="0"/>
              <a:t>ще разгледаме специален начин в следващите теми</a:t>
            </a:r>
            <a:endParaRPr lang="bg-BG" sz="3600" dirty="0">
              <a:solidFill>
                <a:srgbClr val="FFC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9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241">
            <a:off x="8507944" y="4254964"/>
            <a:ext cx="1633595" cy="816797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863">
            <a:off x="9330624" y="5326986"/>
            <a:ext cx="2398736" cy="951223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BBAEB215-48D3-4D67-A867-ADF72F71E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175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dirty="0">
                <a:latin typeface="+mn-ea"/>
              </a:rPr>
              <a:t>Символни низове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7494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7165</TotalTime>
  <Words>697</Words>
  <Application>Microsoft Office PowerPoint</Application>
  <PresentationFormat>Custom</PresentationFormat>
  <Paragraphs>145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Wingdings</vt:lpstr>
      <vt:lpstr>Wingdings 2</vt:lpstr>
      <vt:lpstr>SoftUni 16x9</vt:lpstr>
      <vt:lpstr>Символни низове </vt:lpstr>
      <vt:lpstr>Съдържание</vt:lpstr>
      <vt:lpstr>Символни низове</vt:lpstr>
      <vt:lpstr>В C# символните низове са Immutable, използват  Unicode</vt:lpstr>
      <vt:lpstr>Инициализация на символни низове</vt:lpstr>
      <vt:lpstr>Сравняване на символни низове</vt:lpstr>
      <vt:lpstr>Съединяване (комбиниране) на символни низове</vt:lpstr>
      <vt:lpstr>Какво научихме този час?</vt:lpstr>
      <vt:lpstr>Символни низове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Text Processing</dc:title>
  <dc:subject>Programming Fundamentals Course</dc:subject>
  <dc:creator>Software University Foundation</dc:creator>
  <cp:keywords>C#; text; string; processing; programming; course; SoftUni; Software University</cp:keywords>
  <dc:description>Фондация "Софтуерен университет" - http://softuni.foundation</dc:description>
  <cp:lastModifiedBy>Viktoriya</cp:lastModifiedBy>
  <cp:revision>296</cp:revision>
  <dcterms:created xsi:type="dcterms:W3CDTF">2014-01-02T17:00:34Z</dcterms:created>
  <dcterms:modified xsi:type="dcterms:W3CDTF">2020-11-13T12:42:25Z</dcterms:modified>
  <cp:category>programming; software engineering; C#;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