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481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8B6884-B1FE-4F13-849C-FE6D4913B6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806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8d3888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8d3888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31ECB3-4C5C-4FDA-A387-B232E507D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611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8d3888a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8d3888a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B901AE-2FD9-4D04-B5E4-12FE00DE06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26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8d3888a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8d3888a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8C4EE7E-FAE0-4D59-818E-152B84E76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9348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a7b55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a7b55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A5C68FB-3F9E-42B6-B77A-15B82EE68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2969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8d3888a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8d3888a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8484FA-993C-46FC-AC2D-4FA31B273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2899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81f74e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81f74e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432C540-EDB9-48D7-B81E-6EF804AF53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064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8d3888a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8d3888a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B5505F-286F-4D8D-A89B-A284801DA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342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8d3888a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8d3888a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A3A1F1E-F33D-402B-A54A-80F0A6FAA8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5600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8d3888a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8d3888a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07301D1-A198-4E5A-BDCE-925104AC6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6294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8d3888a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8d3888a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0DF0920-8EC4-429B-846D-22C401DBE1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39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FA80813-86D1-4633-97EE-15A6496AB4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0279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fab17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fab17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A01CA9-7B21-4159-B4A5-C64A8225B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2480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afab173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afab173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184218-B3FE-45EF-BDAA-35E42489E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1468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eafab17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eafab17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DAF3950-CA9B-4AD7-BAC4-9F2F43257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3265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afab17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afab17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83CD073-6BC5-4C63-B854-87E04CC9D3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031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afab173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afab173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BD9C7C-464D-4BC5-BE7B-270C7A599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568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9fec0fe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9fec0fe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9099FB-0453-46EA-9A97-861354AA21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7517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7923dc8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7923dc8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FB9EE6A-A4BF-488E-97F7-B23E5DE2E7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0734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8d3888a4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8d3888a4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F2A7161-33F8-4D67-B2D3-0090A119E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4257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eafab173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eafab173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4091D5-3CC3-450D-95F2-453A0660D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83292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e7923dc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e7923dc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6398403-A5C0-44EE-A9A7-94C8A96DA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6044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CCA6D0E-A21E-49A2-B200-964CF5515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4314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afab173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afab173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1B44E5C-191F-4A65-82E9-60B75265B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068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afab173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afab173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38BB6C6-0055-439F-8197-D4AE13C02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5599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fab173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fab173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E09951-3A30-4248-A974-CB837B3187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0944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e8d3888a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e8d3888a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7B8F878-1D88-4ED1-BF54-EEAAB653C0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2621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7923dc8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7923dc8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C707AC-D7A7-489E-95A4-9B1E51AA63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4361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7923dc8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7923dc8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6B9AB1-534D-4C87-BEE1-60DCA7409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1696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e8d3888a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e8d3888a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E9163B2-01B7-4B31-89CB-97A2D2F1C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7749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e8d3888a4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e8d3888a4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8C0A87C-90C8-4CE5-B5B4-653F5F24B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1691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8d3888a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e8d3888a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2BD37A-D86C-4B38-912F-58BAD1CD7B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7719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e8d3888a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e8d3888a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55EEF0-00C5-4A76-9696-DF1EAFF08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628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5CA8645-1E36-4DBC-AABD-F7870B43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2005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e8d3888a4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e8d3888a4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21B9DFF-5DB6-4087-8FFA-82EBC6662E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9767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e8d3888a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e8d3888a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083857-1B69-4E75-A76F-48E2C183C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6345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e8d3888a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e8d3888a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6F4619-5B4D-433D-AF05-7B77FCC4F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2421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e7923dc8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e7923dc8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D841B1D-170B-42E5-87AE-289B8F804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20954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034D99B-E8B7-4245-84A8-C929339ECA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200327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AC8D55-C7B3-4F75-86D3-DC0CA0F41D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8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EB6F187-3851-4A21-BD53-29213E2E2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536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68960d4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68960d4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4BACA56-DDCC-472C-89C2-E773C5B363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0363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d3888a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d3888a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9757DD1-C5DD-43EF-B6CF-5FAD86E81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01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8d3888a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8d3888a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7ED380-04F0-423F-9114-E2946F8CE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69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8d3888a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8d3888a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8095914-E7AE-4F84-9032-CFC14D46F3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01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алгоритми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5726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612" y="3222752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942BB65-4226-475B-AF7D-79057F51C0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 Вземете необходимия брой от втората по големина.</a:t>
            </a:r>
            <a:endParaRPr sz="2800"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982608" y="4045972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293067" y="4045972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801143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4934114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004290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207437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137261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340409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7488049" y="555368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462083" y="555368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631945" y="424912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5568500" y="555368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65134" y="5553680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Актуализация: 45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CAC437D-6E04-491D-AF36-022D6C1F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7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 dirty="0"/>
              <a:t>Вземете необходимия брой от третата по големина.</a:t>
            </a:r>
            <a:endParaRPr sz="3200"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6129187" y="4009366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7293067" y="4045972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10248797" y="558907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934114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9379456" y="558907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8573966" y="558907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137261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340409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7488049" y="555368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6462083" y="555368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7522040" y="4222427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5568500" y="555368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765134" y="5553680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Актуализация:48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651548" y="4081347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885605" y="431990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4204871" y="4542694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0405322" y="4284527"/>
            <a:ext cx="1267982" cy="932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ок!</a:t>
            </a:r>
          </a:p>
        </p:txBody>
      </p: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620A604F-5A4B-4F61-9A8B-53C50533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Представяне на суми – решение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311958" y="1219200"/>
            <a:ext cx="9418347" cy="51054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finalSum = 18;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currentSum = 0;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int[] coins = { 10, 10, 5, 5, 2, 2, 1, 1 };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Queue&lt;int&gt; resultCoins = new Queue&lt;int&gt;();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666" b="1" dirty="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Следващия слайд</a:t>
            </a:r>
            <a:endParaRPr sz="2666" b="1" dirty="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Console.WriteLine("Sum not found");</a:t>
            </a:r>
            <a:endParaRPr sz="2666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4536076-F1BC-49A7-B724-7A3B6B85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7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Представяне на суми – решение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1311958" y="1219200"/>
            <a:ext cx="9418347" cy="51816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coins.Length; i++)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(currentSum + coins[i] &gt; finalSum) continue;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currentSum += coins[i];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resultCoins.Enqueue(coins[i]);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(currentSum == finalSum)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lang="en" sz="2666" b="1" dirty="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Sum Found</a:t>
            </a:r>
            <a:endParaRPr sz="2666" b="1" dirty="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66" b="1" dirty="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6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66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666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CF51FD2-E959-4097-AEA6-AE99964B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sp>
        <p:nvSpPr>
          <p:cNvPr id="289" name="Google Shape;289;p30"/>
          <p:cNvSpPr/>
          <p:nvPr/>
        </p:nvSpPr>
        <p:spPr>
          <a:xfrm>
            <a:off x="1014035" y="2133104"/>
            <a:ext cx="4206504" cy="9148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7/9 = 1/3 + 1/3 + 1/9</a:t>
            </a:r>
            <a:endParaRPr sz="3199"/>
          </a:p>
        </p:txBody>
      </p:sp>
      <p:sp>
        <p:nvSpPr>
          <p:cNvPr id="290" name="Google Shape;290;p30"/>
          <p:cNvSpPr/>
          <p:nvPr/>
        </p:nvSpPr>
        <p:spPr>
          <a:xfrm>
            <a:off x="2706728" y="3613085"/>
            <a:ext cx="8349825" cy="9148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7/9 = 1/9 + 1/9 + 1/9 + 1/9 + 1/9 + 1/9 + 1/9</a:t>
            </a:r>
            <a:endParaRPr sz="3199"/>
          </a:p>
        </p:txBody>
      </p:sp>
      <p:sp>
        <p:nvSpPr>
          <p:cNvPr id="291" name="Google Shape;291;p30"/>
          <p:cNvSpPr/>
          <p:nvPr/>
        </p:nvSpPr>
        <p:spPr>
          <a:xfrm>
            <a:off x="6029396" y="1224341"/>
            <a:ext cx="4206504" cy="9148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7/9 = 1/2 + 1/4 + 1/36</a:t>
            </a:r>
            <a:endParaRPr sz="3199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B82A89-8378-4162-BFAB-C9E3377C827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5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 dirty="0"/>
              <a:t>Древните египтяни са използвали означение само за дробите с числител единица. Всяка друга дроб p/q представяли и записвали като сума от такива дроби (с числител единица). </a:t>
            </a:r>
            <a:r>
              <a:rPr lang="en" sz="3200" dirty="0">
                <a:solidFill>
                  <a:srgbClr val="FFFFFF"/>
                </a:solidFill>
              </a:rPr>
              <a:t>Нека p и q са две естествени числа (q ≠ 0, p &lt; q; p,q∊N). Да се намери представяне на дробта p/q във вид на сума:</a:t>
            </a:r>
            <a:endParaRPr sz="3200" dirty="0">
              <a:solidFill>
                <a:srgbClr val="FFFFFF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rgbClr val="FFFFFF"/>
                </a:solidFill>
              </a:rPr>
              <a:t>p/q = 1/a</a:t>
            </a:r>
            <a:r>
              <a:rPr lang="en" sz="3200" baseline="-25000" dirty="0">
                <a:solidFill>
                  <a:srgbClr val="FFFFFF"/>
                </a:solidFill>
              </a:rPr>
              <a:t>1</a:t>
            </a:r>
            <a:r>
              <a:rPr lang="en" sz="3200" dirty="0">
                <a:solidFill>
                  <a:srgbClr val="FFFFFF"/>
                </a:solidFill>
              </a:rPr>
              <a:t> + 1/a</a:t>
            </a:r>
            <a:r>
              <a:rPr lang="en" sz="3200" baseline="-25000" dirty="0">
                <a:solidFill>
                  <a:srgbClr val="FFFFFF"/>
                </a:solidFill>
              </a:rPr>
              <a:t>2 </a:t>
            </a:r>
            <a:r>
              <a:rPr lang="en" sz="3200" dirty="0">
                <a:solidFill>
                  <a:srgbClr val="FFFFFF"/>
                </a:solidFill>
              </a:rPr>
              <a:t>+ ... + 1/a</a:t>
            </a:r>
            <a:r>
              <a:rPr lang="en" sz="3200" baseline="-25000" dirty="0">
                <a:solidFill>
                  <a:srgbClr val="FFFFFF"/>
                </a:solidFill>
              </a:rPr>
              <a:t>N</a:t>
            </a:r>
            <a:r>
              <a:rPr lang="en" sz="3200" dirty="0">
                <a:solidFill>
                  <a:srgbClr val="FFFFFF"/>
                </a:solidFill>
              </a:rPr>
              <a:t>,</a:t>
            </a:r>
            <a:endParaRPr sz="3200" dirty="0">
              <a:solidFill>
                <a:srgbClr val="FFFFFF"/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rgbClr val="FFFFFF"/>
                </a:solidFill>
              </a:rPr>
              <a:t>при което знаменателите да бъдат различни (a</a:t>
            </a:r>
            <a:r>
              <a:rPr lang="en" sz="3200" baseline="-25000" dirty="0">
                <a:solidFill>
                  <a:srgbClr val="FFFFFF"/>
                </a:solidFill>
              </a:rPr>
              <a:t>i</a:t>
            </a:r>
            <a:r>
              <a:rPr lang="en" sz="3200" dirty="0">
                <a:solidFill>
                  <a:srgbClr val="FFFFFF"/>
                </a:solidFill>
              </a:rPr>
              <a:t>≠a</a:t>
            </a:r>
            <a:r>
              <a:rPr lang="en" sz="3200" baseline="-25000" dirty="0">
                <a:solidFill>
                  <a:srgbClr val="FFFFFF"/>
                </a:solidFill>
              </a:rPr>
              <a:t>j,</a:t>
            </a:r>
            <a:r>
              <a:rPr lang="en" sz="3200" dirty="0">
                <a:solidFill>
                  <a:srgbClr val="FFFFFF"/>
                </a:solidFill>
              </a:rPr>
              <a:t> 1 ≤ i, j ≤ N, i≠  j, a</a:t>
            </a:r>
            <a:r>
              <a:rPr lang="en" sz="3200" baseline="-25000" dirty="0">
                <a:solidFill>
                  <a:srgbClr val="FFFFFF"/>
                </a:solidFill>
              </a:rPr>
              <a:t>i</a:t>
            </a:r>
            <a:r>
              <a:rPr lang="en" sz="3200" dirty="0">
                <a:solidFill>
                  <a:srgbClr val="FFFFFF"/>
                </a:solidFill>
              </a:rPr>
              <a:t> ≥ 2, a</a:t>
            </a:r>
            <a:r>
              <a:rPr lang="en" sz="3200" baseline="-25000" dirty="0">
                <a:solidFill>
                  <a:srgbClr val="FFFFFF"/>
                </a:solidFill>
              </a:rPr>
              <a:t>j </a:t>
            </a:r>
            <a:r>
              <a:rPr lang="en" sz="3200" dirty="0">
                <a:solidFill>
                  <a:srgbClr val="FFFFFF"/>
                </a:solidFill>
              </a:rPr>
              <a:t>≥ 2, a</a:t>
            </a:r>
            <a:r>
              <a:rPr lang="en" sz="3200" baseline="-25000" dirty="0">
                <a:solidFill>
                  <a:srgbClr val="FFFFFF"/>
                </a:solidFill>
              </a:rPr>
              <a:t>i</a:t>
            </a:r>
            <a:r>
              <a:rPr lang="en" sz="3200" dirty="0">
                <a:solidFill>
                  <a:srgbClr val="FFFFFF"/>
                </a:solidFill>
              </a:rPr>
              <a:t>, a</a:t>
            </a:r>
            <a:r>
              <a:rPr lang="en" sz="3200" baseline="-25000" dirty="0">
                <a:solidFill>
                  <a:srgbClr val="FFFFFF"/>
                </a:solidFill>
              </a:rPr>
              <a:t>j</a:t>
            </a:r>
            <a:r>
              <a:rPr lang="en" sz="3200" dirty="0">
                <a:solidFill>
                  <a:srgbClr val="FFFFFF"/>
                </a:solidFill>
              </a:rPr>
              <a:t>∊N).</a:t>
            </a:r>
            <a:endParaRPr sz="32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sz="3200" dirty="0"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Египетски дроби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44A2977-E927-45B9-9406-81EC35A65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3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Търсим най-голямата възможна дроб, която не надвишава 7/9. 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Египетски дроби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001891" y="2446623"/>
            <a:ext cx="3611459" cy="76340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1471716" y="3626549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BC52FD1-37C5-4EAC-9CB7-5825A2A03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Търсим следващия член в сумата - 1/а</a:t>
            </a:r>
            <a:r>
              <a:rPr lang="en" sz="2800" baseline="-25000" dirty="0"/>
              <a:t>2</a:t>
            </a:r>
            <a:r>
              <a:rPr lang="en" sz="2800" dirty="0"/>
              <a:t>,</a:t>
            </a:r>
            <a:r>
              <a:rPr lang="en" sz="2400" dirty="0"/>
              <a:t> </a:t>
            </a:r>
            <a:r>
              <a:rPr lang="en" sz="2800" dirty="0"/>
              <a:t>който трябва да бъде максималната дроб, която може да се добави към 1/2 така, че резултатът да не надвишава 7/9.</a:t>
            </a:r>
            <a:endParaRPr sz="4400" dirty="0"/>
          </a:p>
          <a:p>
            <a:pPr marL="0" indent="0">
              <a:buNone/>
            </a:pPr>
            <a:endParaRPr sz="4400" dirty="0"/>
          </a:p>
          <a:p>
            <a:pPr marL="0" indent="0">
              <a:buNone/>
            </a:pPr>
            <a:endParaRPr sz="4400"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Египетски дроби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4060908" y="2665599"/>
            <a:ext cx="3611459" cy="76340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354180" y="3646310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060908" y="5052944"/>
            <a:ext cx="3724230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≤ 7/9 - 1/2 </a:t>
            </a: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 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5/18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7189860" y="4000884"/>
            <a:ext cx="2130245" cy="592646"/>
          </a:xfrm>
          <a:prstGeom prst="cloudCallout">
            <a:avLst>
              <a:gd name="adj1" fmla="val -37416"/>
              <a:gd name="adj2" fmla="val 11662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1/4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1654008-C145-499C-A31C-EAD1D227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5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800" dirty="0"/>
              <a:t>Търсим следващия член в сумата - 1/а</a:t>
            </a:r>
            <a:r>
              <a:rPr lang="en" sz="2800" baseline="-25000" dirty="0"/>
              <a:t>3</a:t>
            </a:r>
            <a:r>
              <a:rPr lang="en" sz="2800" dirty="0"/>
              <a:t>,</a:t>
            </a:r>
            <a:r>
              <a:rPr lang="en" sz="2400" dirty="0"/>
              <a:t> </a:t>
            </a:r>
            <a:r>
              <a:rPr lang="en" sz="2800" dirty="0"/>
              <a:t>който трябва да бъде максималната дроб, която може да се добави към ½+¼  така, че резултатът да не надвишава 7/9.</a:t>
            </a:r>
            <a:endParaRPr sz="4400" dirty="0"/>
          </a:p>
          <a:p>
            <a:pPr marL="0" indent="0">
              <a:buNone/>
            </a:pPr>
            <a:endParaRPr sz="4400" dirty="0"/>
          </a:p>
          <a:p>
            <a:pPr marL="0" indent="0">
              <a:buNone/>
            </a:pPr>
            <a:endParaRPr sz="4400" dirty="0"/>
          </a:p>
          <a:p>
            <a:pPr marL="0" indent="0">
              <a:buNone/>
            </a:pPr>
            <a:endParaRPr sz="4400" dirty="0"/>
          </a:p>
          <a:p>
            <a:pPr marL="0" indent="0">
              <a:buNone/>
            </a:pPr>
            <a:endParaRPr sz="4400" dirty="0"/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Египетски дроби</a:t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4001891" y="2518019"/>
            <a:ext cx="3611459" cy="76340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1257805" y="3623798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2805069" y="5340017"/>
            <a:ext cx="6122805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7/9 – 1/2 – 1/4 </a:t>
            </a: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5/18 – 1/4 </a:t>
            </a: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2/72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4554413" y="3623798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8124783" y="4278593"/>
            <a:ext cx="2130245" cy="592646"/>
          </a:xfrm>
          <a:prstGeom prst="cloudCallout">
            <a:avLst>
              <a:gd name="adj1" fmla="val -39403"/>
              <a:gd name="adj2" fmla="val 131135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1/36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4C80BD9-9ACA-4254-BA5C-F445FF15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7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Египетски дроби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3978297" y="1631435"/>
            <a:ext cx="3611459" cy="76340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1410632" y="2928264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2722624" y="4293875"/>
            <a:ext cx="6122805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1/2 + 1/4 + 1/36 = 7/9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4576374" y="2928248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674401" y="2928248"/>
            <a:ext cx="2624116" cy="83218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399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= 1/36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9294812" y="4038600"/>
            <a:ext cx="1267982" cy="932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ок!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459E336-3D00-425B-9B08-94EAC8C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(greedy) алгоритми и приложение</a:t>
            </a:r>
            <a:endParaRPr/>
          </a:p>
          <a:p>
            <a:pPr>
              <a:spcBef>
                <a:spcPts val="0"/>
              </a:spcBef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алчни алгор</a:t>
            </a:r>
            <a:r>
              <a:rPr lang="en" sz="3199"/>
              <a:t>итми</a:t>
            </a:r>
            <a:endParaRPr sz="3199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indent="0">
              <a:lnSpc>
                <a:spcPct val="115000"/>
              </a:lnSpc>
              <a:spcBef>
                <a:spcPts val="13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238" y="28194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67BD1E7-9A77-4874-89A0-272589D9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 dirty="0"/>
              <a:t>Стъпка 1. Дайте стойности за числителя и знаменателя на дробта p/q.</a:t>
            </a:r>
            <a:endParaRPr sz="2800" dirty="0"/>
          </a:p>
          <a:p>
            <a:pPr marL="0" indent="0" algn="just">
              <a:buNone/>
            </a:pPr>
            <a:endParaRPr sz="2800" dirty="0"/>
          </a:p>
          <a:p>
            <a:pPr marL="0" indent="0" algn="just">
              <a:buNone/>
            </a:pPr>
            <a:endParaRPr sz="2800" dirty="0"/>
          </a:p>
          <a:p>
            <a:pPr marL="0" indent="0" algn="just">
              <a:buNone/>
            </a:pPr>
            <a:endParaRPr sz="2800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800" dirty="0"/>
              <a:t>Стъпка 2. Докато числителят е по-голям от 1 търсим максималната дроб 1/r,  ненадвишаваща p/q (q ≠0).</a:t>
            </a:r>
            <a:endParaRPr sz="2800" dirty="0"/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/>
              <a:t>Египетски дроби – алгоритъм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3267982" y="2133600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p=7; q=9;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3267982" y="4876800"/>
            <a:ext cx="3977764" cy="1269269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r=(p+q)/p;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//r=(7+9)/7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//r=</a:t>
            </a:r>
            <a:r>
              <a:rPr lang="en" sz="2399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8211061" y="5685412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1/2 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63C98EF-FD9D-41D0-8695-BF1A1C03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 dirty="0"/>
              <a:t>Стъпка 3. Разликата p/q – 1/r се пресмята чрез привеждане под общ знаменател. Така, новите стойности за p и q ще бъдат: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lang="en" sz="2800" dirty="0"/>
              <a:t>Стъпка 4. Проверяваме дали новите стойности на числителя и знаменателя са кратни.</a:t>
            </a:r>
            <a:endParaRPr sz="2800"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Египетски дроби – алгоритъм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3267982" y="2286000"/>
            <a:ext cx="3977764" cy="1609981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p=p*r-q;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//p=7*2-9 = </a:t>
            </a:r>
            <a:r>
              <a:rPr lang="en" sz="2399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399" dirty="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q=q*r;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//q=9*2=</a:t>
            </a:r>
            <a:r>
              <a:rPr lang="en" sz="2399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18</a:t>
            </a:r>
            <a:endParaRPr sz="2399" dirty="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3267982" y="4953000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//is divided(5, 18)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8211061" y="5685412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4A0EB53-798F-4EA8-8812-1F7005A7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0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Стъпка 5. Числителя е по-голям от 1. Изпълняваме стъпка 2 с новите стойности за p и q.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Египетски дроби – алгоритъм</a:t>
            </a:r>
            <a:endParaRPr/>
          </a:p>
        </p:txBody>
      </p:sp>
      <p:sp>
        <p:nvSpPr>
          <p:cNvPr id="363" name="Google Shape;363;p38"/>
          <p:cNvSpPr txBox="1"/>
          <p:nvPr/>
        </p:nvSpPr>
        <p:spPr>
          <a:xfrm>
            <a:off x="3267982" y="2733419"/>
            <a:ext cx="3977764" cy="1609981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r=(p+q)/p</a:t>
            </a:r>
            <a:endParaRPr sz="23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//r=(5+18)/5</a:t>
            </a:r>
            <a:endParaRPr sz="23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//r=</a:t>
            </a:r>
            <a:r>
              <a:rPr lang="en" sz="2399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8211061" y="5685412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 </a:t>
            </a:r>
            <a:r>
              <a:rPr lang="en" sz="2399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1/4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E2BA784-8CE2-4DBC-A777-E3DDFE88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1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Стъпка 5. Изпълняваме стъпка 3 с новите стойности за p и q.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lang="en" sz="2800" dirty="0"/>
              <a:t>Стъпка 6. Изпълняваме стъпка 4 за новите стойности на p и q.</a:t>
            </a:r>
            <a:endParaRPr sz="2800" dirty="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Египетски дроби – алгоритъм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3315203" y="1905000"/>
            <a:ext cx="3977764" cy="1609981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p=p*r-q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//p=5*4-18 = </a:t>
            </a:r>
            <a:r>
              <a:rPr lang="en" sz="2399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 dirty="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q=q*r;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//q=18*4=</a:t>
            </a:r>
            <a:r>
              <a:rPr lang="en" sz="2399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72</a:t>
            </a:r>
            <a:endParaRPr sz="2399" dirty="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3315203" y="4495800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//is divided(2, 72) -&gt;1, 36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8211061" y="5685412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1/2+1/4+ 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D33F615-6664-4F95-AA31-06B2B51B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1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Стъпка 7. Числителят след съкращението на дробта е 1. Добавяме съкратената дроб към получения до тук израз.</a:t>
            </a:r>
            <a:endParaRPr sz="3200" dirty="0"/>
          </a:p>
          <a:p>
            <a:pPr marL="0" indent="0">
              <a:buNone/>
            </a:pPr>
            <a:endParaRPr sz="3200" dirty="0"/>
          </a:p>
          <a:p>
            <a:pPr marL="0" indent="0">
              <a:buNone/>
            </a:pPr>
            <a:endParaRPr sz="3200" dirty="0"/>
          </a:p>
          <a:p>
            <a:pPr marL="0" indent="0">
              <a:buNone/>
            </a:pPr>
            <a:endParaRPr sz="3200" dirty="0"/>
          </a:p>
          <a:p>
            <a:pPr marL="0" indent="0">
              <a:buNone/>
            </a:pPr>
            <a:r>
              <a:rPr lang="en" sz="3200" dirty="0"/>
              <a:t>Стъпка 8. Край на алгоритъма.</a:t>
            </a:r>
            <a:endParaRPr lang="en-US" sz="3200" dirty="0"/>
          </a:p>
          <a:p>
            <a:pPr marL="0" indent="0">
              <a:buNone/>
            </a:pPr>
            <a:endParaRPr sz="3200" dirty="0"/>
          </a:p>
          <a:p>
            <a:pPr marL="0" indent="0">
              <a:buNone/>
            </a:pPr>
            <a:endParaRPr sz="3200" dirty="0"/>
          </a:p>
          <a:p>
            <a:pPr marL="0" indent="0">
              <a:buNone/>
            </a:pPr>
            <a:endParaRPr sz="3200"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Египетски дроби – алгоритъм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3939207" y="2743200"/>
            <a:ext cx="3977764" cy="1171695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1/2+1/4+1/36 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231D5B8-40FE-4603-8AF6-6DC10E2B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1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912812" y="53516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Задача за раницата</a:t>
            </a:r>
            <a:endParaRPr dirty="0"/>
          </a:p>
        </p:txBody>
      </p:sp>
      <p:cxnSp>
        <p:nvCxnSpPr>
          <p:cNvPr id="386" name="Google Shape;386;p41"/>
          <p:cNvCxnSpPr/>
          <p:nvPr/>
        </p:nvCxnSpPr>
        <p:spPr>
          <a:xfrm rot="10800000" flipH="1">
            <a:off x="1664666" y="1639733"/>
            <a:ext cx="605842" cy="96375"/>
          </a:xfrm>
          <a:prstGeom prst="curvedConnector3">
            <a:avLst>
              <a:gd name="adj1" fmla="val 5123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26" y="755637"/>
            <a:ext cx="5019493" cy="43493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0079E4-1C08-4AB2-8564-265E86CECAE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1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3200" dirty="0"/>
              <a:t>Дадени са N предмета с тегла w</a:t>
            </a:r>
            <a:r>
              <a:rPr lang="en" sz="3200" baseline="-25000" dirty="0"/>
              <a:t>1</a:t>
            </a:r>
            <a:r>
              <a:rPr lang="en" sz="3200" dirty="0"/>
              <a:t>, w</a:t>
            </a:r>
            <a:r>
              <a:rPr lang="en" sz="3200" baseline="-25000" dirty="0"/>
              <a:t>2</a:t>
            </a:r>
            <a:r>
              <a:rPr lang="en" sz="3200" dirty="0"/>
              <a:t>…, w</a:t>
            </a:r>
            <a:r>
              <a:rPr lang="en" sz="3200" baseline="-25000" dirty="0"/>
              <a:t>N</a:t>
            </a:r>
            <a:r>
              <a:rPr lang="en" sz="3200" dirty="0"/>
              <a:t> и съответните им цени v</a:t>
            </a:r>
            <a:r>
              <a:rPr lang="en" sz="3200" baseline="-25000" dirty="0"/>
              <a:t>1</a:t>
            </a:r>
            <a:r>
              <a:rPr lang="en" sz="3200" dirty="0"/>
              <a:t>,v</a:t>
            </a:r>
            <a:r>
              <a:rPr lang="en" sz="3200" baseline="-25000" dirty="0"/>
              <a:t>2 </a:t>
            </a:r>
            <a:r>
              <a:rPr lang="en" sz="3200" dirty="0"/>
              <a:t>..., v</a:t>
            </a:r>
            <a:r>
              <a:rPr lang="en" sz="3200" baseline="-25000" dirty="0"/>
              <a:t>N</a:t>
            </a:r>
            <a:r>
              <a:rPr lang="en" sz="3200" dirty="0"/>
              <a:t>, както и раница, която може да издържи тегло W. Необходимо е  да се намери подмножество от предмети, които могат да бъдат поставени в раницата и които в същото време да имат максимална цена. </a:t>
            </a:r>
            <a:endParaRPr sz="32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раницата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DA09710-4B24-40BA-AD5C-67D79525C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01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650764" y="1459346"/>
            <a:ext cx="2275007" cy="2798471"/>
          </a:xfrm>
          <a:prstGeom prst="cube">
            <a:avLst>
              <a:gd name="adj" fmla="val 25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Раница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w=10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3847608" y="1664738"/>
            <a:ext cx="961350" cy="213784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=7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=42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5937095" y="2762235"/>
            <a:ext cx="961350" cy="961749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=12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8134323" y="2454855"/>
            <a:ext cx="961350" cy="1269269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=40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10532858" y="2163096"/>
            <a:ext cx="961350" cy="1639573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=25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3337750" y="4021863"/>
            <a:ext cx="1981084" cy="396647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Предмет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5481094" y="4021863"/>
            <a:ext cx="1981084" cy="396647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Предмет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7624492" y="4021863"/>
            <a:ext cx="1981084" cy="396647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Предмет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9826801" y="4021863"/>
            <a:ext cx="1981084" cy="396647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Предмет 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1796099" y="1639933"/>
            <a:ext cx="923359" cy="320636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200"/>
          </a:p>
        </p:txBody>
      </p:sp>
      <p:cxnSp>
        <p:nvCxnSpPr>
          <p:cNvPr id="408" name="Google Shape;408;p43"/>
          <p:cNvCxnSpPr/>
          <p:nvPr/>
        </p:nvCxnSpPr>
        <p:spPr>
          <a:xfrm rot="10800000" flipH="1">
            <a:off x="1664666" y="1639733"/>
            <a:ext cx="605842" cy="96375"/>
          </a:xfrm>
          <a:prstGeom prst="curvedConnector3">
            <a:avLst>
              <a:gd name="adj1" fmla="val 5123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43"/>
          <p:cNvSpPr/>
          <p:nvPr/>
        </p:nvSpPr>
        <p:spPr>
          <a:xfrm>
            <a:off x="1583187" y="1635134"/>
            <a:ext cx="212745" cy="235939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200"/>
          </a:p>
        </p:txBody>
      </p:sp>
      <p:sp>
        <p:nvSpPr>
          <p:cNvPr id="410" name="Google Shape;410;p43"/>
          <p:cNvSpPr/>
          <p:nvPr/>
        </p:nvSpPr>
        <p:spPr>
          <a:xfrm>
            <a:off x="2603454" y="3193061"/>
            <a:ext cx="212745" cy="235939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200"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1"/>
          </p:nvPr>
        </p:nvSpPr>
        <p:spPr>
          <a:xfrm>
            <a:off x="415492" y="4952203"/>
            <a:ext cx="11357841" cy="1425629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r>
              <a:rPr lang="en" sz="2800" dirty="0">
                <a:solidFill>
                  <a:schemeClr val="lt1"/>
                </a:solidFill>
              </a:rPr>
              <a:t>Ще подредим резултатите в таблица, разглеждайки всички възможни подмножества.</a:t>
            </a:r>
            <a:endParaRPr sz="2400" dirty="0"/>
          </a:p>
          <a:p>
            <a:pPr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C55128A5-7C13-4816-BA65-94388DD3857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3200" dirty="0"/>
              <a:t>Разглеждат се всички подмножества от 4 елемента, като е необходимо:</a:t>
            </a:r>
            <a:endParaRPr sz="32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тяхното общо тегло да е по-малко или равно на теглото на раницата</a:t>
            </a:r>
            <a:endParaRPr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тяхната обща цена да е максимална</a:t>
            </a:r>
            <a:endParaRPr dirty="0"/>
          </a:p>
          <a:p>
            <a:pPr indent="-457086" algn="just">
              <a:spcBef>
                <a:spcPts val="0"/>
              </a:spcBef>
              <a:buSzPts val="1800"/>
            </a:pPr>
            <a:r>
              <a:rPr lang="en" sz="3200" dirty="0"/>
              <a:t>Прилага се метода на изчерпващото търсене, т.е. преглеждат се </a:t>
            </a:r>
            <a:r>
              <a:rPr lang="en" sz="3200" dirty="0">
                <a:solidFill>
                  <a:srgbClr val="FFFFFF"/>
                </a:solidFill>
              </a:rPr>
              <a:t>всички </a:t>
            </a:r>
            <a:r>
              <a:rPr lang="en" sz="3200" dirty="0"/>
              <a:t>подмножества и се търси това, което отговаря на условието.</a:t>
            </a:r>
            <a:endParaRPr sz="3200" dirty="0"/>
          </a:p>
          <a:p>
            <a:pPr indent="-457086" algn="just">
              <a:spcBef>
                <a:spcPts val="0"/>
              </a:spcBef>
              <a:buSzPts val="1800"/>
            </a:pPr>
            <a:r>
              <a:rPr lang="en" sz="3200" dirty="0"/>
              <a:t>Необходими са два масива за пазене на стойностите съответно на теглата m[i] и цените c[i] на всеки един от предметите. </a:t>
            </a:r>
            <a:endParaRPr sz="3200" dirty="0"/>
          </a:p>
          <a:p>
            <a:pPr marL="0" indent="0" algn="just">
              <a:buNone/>
            </a:pPr>
            <a:endParaRPr sz="3200" dirty="0"/>
          </a:p>
          <a:p>
            <a:pPr marL="0" indent="0" algn="just">
              <a:buNone/>
            </a:pPr>
            <a:endParaRPr sz="3200" dirty="0"/>
          </a:p>
          <a:p>
            <a:pPr marL="0" indent="0" algn="just">
              <a:buNone/>
            </a:pPr>
            <a:endParaRPr sz="3200" dirty="0"/>
          </a:p>
          <a:p>
            <a:pPr marL="0" indent="0" algn="just">
              <a:buNone/>
            </a:pPr>
            <a:endParaRPr sz="3200" dirty="0"/>
          </a:p>
        </p:txBody>
      </p:sp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/>
              <a:t>Задача за раницата – алгоритъм 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FD54BF0-68E2-4E3D-8623-16334150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Разглеждаме подмножеството, състоящо се от първия предмет. Неговото общо тегло е 7, а общата му цена е 42.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(MAXC=42)</a:t>
            </a:r>
            <a:endParaRPr sz="2400" dirty="0"/>
          </a:p>
        </p:txBody>
      </p:sp>
      <p:sp>
        <p:nvSpPr>
          <p:cNvPr id="422" name="Google Shape;42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Задача за раницата –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24" name="Google Shape;424;p45"/>
          <p:cNvGraphicFramePr/>
          <p:nvPr>
            <p:extLst>
              <p:ext uri="{D42A27DB-BD31-4B8C-83A1-F6EECF244321}">
                <p14:modId xmlns:p14="http://schemas.microsoft.com/office/powerpoint/2010/main" val="1892375872"/>
              </p:ext>
            </p:extLst>
          </p:nvPr>
        </p:nvGraphicFramePr>
        <p:xfrm>
          <a:off x="950752" y="3400161"/>
          <a:ext cx="4659186" cy="29244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42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3}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5" name="Google Shape;425;p45"/>
          <p:cNvGraphicFramePr/>
          <p:nvPr>
            <p:extLst>
              <p:ext uri="{D42A27DB-BD31-4B8C-83A1-F6EECF244321}">
                <p14:modId xmlns:p14="http://schemas.microsoft.com/office/powerpoint/2010/main" val="2833108280"/>
              </p:ext>
            </p:extLst>
          </p:nvPr>
        </p:nvGraphicFramePr>
        <p:xfrm>
          <a:off x="6094412" y="3400161"/>
          <a:ext cx="4659186" cy="29244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3}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3,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3,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460389-102A-4288-9962-985B375E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Greedy подходът включва изграждане на решение чрез </a:t>
            </a:r>
            <a:r>
              <a:rPr lang="en" sz="2800" dirty="0">
                <a:solidFill>
                  <a:srgbClr val="F6B26B"/>
                </a:solidFill>
              </a:rPr>
              <a:t>избиране на последователни стъпки</a:t>
            </a:r>
            <a:r>
              <a:rPr lang="en" sz="2800" dirty="0"/>
              <a:t>, всяка от които произвежда частично решение на задачата, до получаване на цялостното решение. </a:t>
            </a:r>
            <a:r>
              <a:rPr lang="en" sz="2800" dirty="0">
                <a:solidFill>
                  <a:srgbClr val="FFFFFF"/>
                </a:solidFill>
              </a:rPr>
              <a:t>В същото време на всяка стъпка изборът трябва да бъде:</a:t>
            </a:r>
            <a:endParaRPr sz="2800" dirty="0">
              <a:solidFill>
                <a:srgbClr val="FFFFFF"/>
              </a:solidFill>
            </a:endParaRPr>
          </a:p>
          <a:p>
            <a:pPr lvl="1"/>
            <a:r>
              <a:rPr lang="en" sz="2800" dirty="0">
                <a:solidFill>
                  <a:srgbClr val="F6B26B"/>
                </a:solidFill>
              </a:rPr>
              <a:t>допустим</a:t>
            </a:r>
            <a:r>
              <a:rPr lang="en" sz="2800" dirty="0">
                <a:solidFill>
                  <a:srgbClr val="FFFFFF"/>
                </a:solidFill>
              </a:rPr>
              <a:t>, т.е. да отговаря на ограниченията на задачата;</a:t>
            </a:r>
            <a:endParaRPr sz="2800" dirty="0"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 sz="2800" dirty="0">
                <a:solidFill>
                  <a:srgbClr val="F6B26B"/>
                </a:solidFill>
              </a:rPr>
              <a:t>локално оптимален</a:t>
            </a:r>
            <a:r>
              <a:rPr lang="en" sz="2800" dirty="0">
                <a:solidFill>
                  <a:srgbClr val="FFFFFF"/>
                </a:solidFill>
              </a:rPr>
              <a:t>, т.е. да е най-добрият локален избор между всички възможни варианти, налични на всяка стъпка;</a:t>
            </a:r>
            <a:endParaRPr sz="2800" dirty="0"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 sz="2800" dirty="0">
                <a:solidFill>
                  <a:srgbClr val="F6B26B"/>
                </a:solidFill>
              </a:rPr>
              <a:t>окончателен</a:t>
            </a:r>
            <a:r>
              <a:rPr lang="en" sz="2800" dirty="0">
                <a:solidFill>
                  <a:srgbClr val="FFFFFF"/>
                </a:solidFill>
              </a:rPr>
              <a:t>, т.е. веднъж направен, не може да променя следващите стъпки на алгоритъма.</a:t>
            </a:r>
            <a:endParaRPr sz="28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Алчни алгоритми (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Greedy)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6CB7FC7-8566-41F6-873C-FB3244D30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9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Разглеждаме подмножеството, състоящо се от втория предмет. Неговото общо тегло е 3, а общата му цена е 12.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(42&lt;52 -&gt; MAXC=52)</a:t>
            </a:r>
            <a:endParaRPr sz="4000" dirty="0"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Задача за раницата –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32" name="Google Shape;432;p46"/>
          <p:cNvGraphicFramePr/>
          <p:nvPr>
            <p:extLst>
              <p:ext uri="{D42A27DB-BD31-4B8C-83A1-F6EECF244321}">
                <p14:modId xmlns:p14="http://schemas.microsoft.com/office/powerpoint/2010/main" val="2904777028"/>
              </p:ext>
            </p:extLst>
          </p:nvPr>
        </p:nvGraphicFramePr>
        <p:xfrm>
          <a:off x="2826207" y="3400161"/>
          <a:ext cx="5782805" cy="29244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3}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52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37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3, 4}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 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FBE303A-E1F4-4E5C-AA10-5A7B1BA3C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90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400" dirty="0"/>
              <a:t>Разглеждаме подмножеството, състоящо се от третия предмет. Неговото общо тегло е 4, а общата му цена е 40.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(52&lt;65-&gt;MAXC = 65)</a:t>
            </a:r>
            <a:endParaRPr sz="24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4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Задача за раницата –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39" name="Google Shape;439;p47"/>
          <p:cNvGraphicFramePr/>
          <p:nvPr>
            <p:extLst>
              <p:ext uri="{D42A27DB-BD31-4B8C-83A1-F6EECF244321}">
                <p14:modId xmlns:p14="http://schemas.microsoft.com/office/powerpoint/2010/main" val="1349289282"/>
              </p:ext>
            </p:extLst>
          </p:nvPr>
        </p:nvGraphicFramePr>
        <p:xfrm>
          <a:off x="2284412" y="3810000"/>
          <a:ext cx="6629400" cy="2066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{3}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{3, 4}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65</a:t>
                      </a:r>
                      <a:endParaRPr sz="20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FF5185-4D3F-4598-BBEE-C9DD32CA6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6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Разглеждаме подмножеството, състоящо се от четвъртия предмет. Неговото общо тегло е 5, а общата му цена е 25.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(MAXC=65)</a:t>
            </a:r>
            <a:endParaRPr sz="2400" dirty="0"/>
          </a:p>
        </p:txBody>
      </p:sp>
      <p:sp>
        <p:nvSpPr>
          <p:cNvPr id="444" name="Google Shape;44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раницата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46" name="Google Shape;446;p48"/>
          <p:cNvGraphicFramePr/>
          <p:nvPr>
            <p:extLst>
              <p:ext uri="{D42A27DB-BD31-4B8C-83A1-F6EECF244321}">
                <p14:modId xmlns:p14="http://schemas.microsoft.com/office/powerpoint/2010/main" val="723983270"/>
              </p:ext>
            </p:extLst>
          </p:nvPr>
        </p:nvGraphicFramePr>
        <p:xfrm>
          <a:off x="2295398" y="4038600"/>
          <a:ext cx="6466014" cy="15792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9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{4}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08502CD-84D1-4846-AF9C-592F89EE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5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title"/>
          </p:nvPr>
        </p:nvSpPr>
        <p:spPr>
          <a:xfrm>
            <a:off x="912812" y="54278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Задача за възлагане на дейности</a:t>
            </a:r>
            <a:endParaRPr dirty="0"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98" y="2144701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80" y="504095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29" y="623097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939" y="2281765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930" y="440245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385" y="2144701"/>
            <a:ext cx="2176533" cy="292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852" y="1711214"/>
            <a:ext cx="2176533" cy="2924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9875759-B840-4F32-9A62-56032045204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48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2800" dirty="0"/>
              <a:t>Нека имаме N служители, които трябва да изпълнят N дейности, по една дейност всеки (т.е. всеки служител е назначен да изпълнява само една дейност, а всяка дейност е възложена само на един човек).</a:t>
            </a: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2800" dirty="0"/>
              <a:t>Разходите за изпълнение на j-тата дейност от i-тия служител са известни и са равни на C[i, j] за всички двойки i, j = 1, ...N.</a:t>
            </a: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2800" dirty="0"/>
              <a:t>Задачата е следната: необходимо е да се разпределят дейностите между работниците, така че те да бъдат изпълнени с най-ниска обща цена.  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400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4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4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4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AAE80D5-E85F-4FFE-A425-546005866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6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Задачата може да се представи  чрез матрицата на разходите.  Идеята е да се избере по един елемент от всеки ред на матрицата, така че избраните елементи да са в различни колони и общото им количество да има най-малката възможна стойност.</a:t>
            </a:r>
            <a:endParaRPr sz="2800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469" name="Google Shape;469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471" name="Google Shape;471;p51"/>
          <p:cNvGraphicFramePr/>
          <p:nvPr>
            <p:extLst>
              <p:ext uri="{D42A27DB-BD31-4B8C-83A1-F6EECF244321}">
                <p14:modId xmlns:p14="http://schemas.microsoft.com/office/powerpoint/2010/main" val="2812603615"/>
              </p:ext>
            </p:extLst>
          </p:nvPr>
        </p:nvGraphicFramePr>
        <p:xfrm>
          <a:off x="1318718" y="3352800"/>
          <a:ext cx="9545015" cy="3047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9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89F58B0-6E0B-4797-8737-9E959EB05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7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idx="1"/>
          </p:nvPr>
        </p:nvSpPr>
        <p:spPr>
          <a:xfrm>
            <a:off x="190413" y="685800"/>
            <a:ext cx="11804822" cy="5722755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Очевидната стратегия за решаване на тази задача е да изберете най-малките елементи във всеки ред, но тя реално не е вярна, тъй като елементите се появят в една и съща колона. Всъщност най-малките елементи въобще може да не влизат в оптималното решение.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478" name="Google Shape;478;p52"/>
          <p:cNvGraphicFramePr/>
          <p:nvPr>
            <p:extLst>
              <p:ext uri="{D42A27DB-BD31-4B8C-83A1-F6EECF244321}">
                <p14:modId xmlns:p14="http://schemas.microsoft.com/office/powerpoint/2010/main" val="699728141"/>
              </p:ext>
            </p:extLst>
          </p:nvPr>
        </p:nvGraphicFramePr>
        <p:xfrm>
          <a:off x="684212" y="2973834"/>
          <a:ext cx="9357325" cy="35511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>
            <a:off x="9809378" y="5375643"/>
            <a:ext cx="1626636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NO!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ADF1606-583B-4493-80CA-8370DD77E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1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Случай в който на 1-ия работник е възложена първата дейност, на 2-ия - втората, на 3-ия - третата и на 4-ия - четвъртата.</a:t>
            </a:r>
            <a:endParaRPr sz="2800" dirty="0"/>
          </a:p>
        </p:txBody>
      </p:sp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486" name="Google Shape;486;p53"/>
          <p:cNvGraphicFramePr/>
          <p:nvPr>
            <p:extLst>
              <p:ext uri="{D42A27DB-BD31-4B8C-83A1-F6EECF244321}">
                <p14:modId xmlns:p14="http://schemas.microsoft.com/office/powerpoint/2010/main" val="3730704827"/>
              </p:ext>
            </p:extLst>
          </p:nvPr>
        </p:nvGraphicFramePr>
        <p:xfrm>
          <a:off x="684212" y="2604284"/>
          <a:ext cx="9854325" cy="3606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3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7" name="Google Shape;487;p53"/>
          <p:cNvSpPr/>
          <p:nvPr/>
        </p:nvSpPr>
        <p:spPr>
          <a:xfrm>
            <a:off x="10614736" y="5619129"/>
            <a:ext cx="1066032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18</a:t>
            </a:r>
          </a:p>
        </p:txBody>
      </p:sp>
      <p:sp>
        <p:nvSpPr>
          <p:cNvPr id="488" name="Google Shape;488;p53"/>
          <p:cNvSpPr/>
          <p:nvPr/>
        </p:nvSpPr>
        <p:spPr>
          <a:xfrm>
            <a:off x="8829383" y="280620"/>
            <a:ext cx="3026012" cy="1212884"/>
          </a:xfrm>
          <a:prstGeom prst="cloudCallout">
            <a:avLst>
              <a:gd name="adj1" fmla="val -107798"/>
              <a:gd name="adj2" fmla="val 5203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2, 3, 4}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705449E-BD71-413D-A641-76B7855D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idx="1"/>
          </p:nvPr>
        </p:nvSpPr>
        <p:spPr>
          <a:xfrm>
            <a:off x="190413" y="1066800"/>
            <a:ext cx="11804822" cy="5417955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200" dirty="0"/>
              <a:t>Случай в който на 1-ия работник е възложена първата дейност, на 2-ия - втората, на 3-ия - четвъртата и на 4-ия - третата.</a:t>
            </a:r>
            <a:endParaRPr sz="32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495" name="Google Shape;495;p54"/>
          <p:cNvGraphicFramePr/>
          <p:nvPr>
            <p:extLst>
              <p:ext uri="{D42A27DB-BD31-4B8C-83A1-F6EECF244321}">
                <p14:modId xmlns:p14="http://schemas.microsoft.com/office/powerpoint/2010/main" val="3971065788"/>
              </p:ext>
            </p:extLst>
          </p:nvPr>
        </p:nvGraphicFramePr>
        <p:xfrm>
          <a:off x="608012" y="2743200"/>
          <a:ext cx="10286999" cy="35658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32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6" name="Google Shape;496;p54"/>
          <p:cNvSpPr/>
          <p:nvPr/>
        </p:nvSpPr>
        <p:spPr>
          <a:xfrm>
            <a:off x="10743253" y="5461932"/>
            <a:ext cx="1074860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30</a:t>
            </a:r>
          </a:p>
        </p:txBody>
      </p:sp>
      <p:sp>
        <p:nvSpPr>
          <p:cNvPr id="497" name="Google Shape;497;p54"/>
          <p:cNvSpPr/>
          <p:nvPr/>
        </p:nvSpPr>
        <p:spPr>
          <a:xfrm>
            <a:off x="8757856" y="170950"/>
            <a:ext cx="3026012" cy="1212884"/>
          </a:xfrm>
          <a:prstGeom prst="cloudCallout">
            <a:avLst>
              <a:gd name="adj1" fmla="val -128530"/>
              <a:gd name="adj2" fmla="val 43282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2, 4, 3}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74679FB-A90B-4BDB-8134-0D9D4338C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39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Случай в който на 1-ия работник е възложена първата дейност, на 2-ия - третата, на 3-ия - втората и на 4-ия - четвъртата.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6600" dirty="0">
              <a:solidFill>
                <a:srgbClr val="000000"/>
              </a:solidFill>
            </a:endParaRPr>
          </a:p>
        </p:txBody>
      </p:sp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504" name="Google Shape;504;p55"/>
          <p:cNvGraphicFramePr/>
          <p:nvPr>
            <p:extLst>
              <p:ext uri="{D42A27DB-BD31-4B8C-83A1-F6EECF244321}">
                <p14:modId xmlns:p14="http://schemas.microsoft.com/office/powerpoint/2010/main" val="1483727797"/>
              </p:ext>
            </p:extLst>
          </p:nvPr>
        </p:nvGraphicFramePr>
        <p:xfrm>
          <a:off x="684212" y="2819920"/>
          <a:ext cx="9853021" cy="3352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5" name="Google Shape;505;p55"/>
          <p:cNvSpPr/>
          <p:nvPr/>
        </p:nvSpPr>
        <p:spPr>
          <a:xfrm>
            <a:off x="10669546" y="5244868"/>
            <a:ext cx="1111277" cy="92402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24</a:t>
            </a:r>
          </a:p>
        </p:txBody>
      </p:sp>
      <p:sp>
        <p:nvSpPr>
          <p:cNvPr id="506" name="Google Shape;506;p55"/>
          <p:cNvSpPr/>
          <p:nvPr/>
        </p:nvSpPr>
        <p:spPr>
          <a:xfrm>
            <a:off x="8967625" y="228525"/>
            <a:ext cx="3026012" cy="1212884"/>
          </a:xfrm>
          <a:prstGeom prst="cloudCallout">
            <a:avLst>
              <a:gd name="adj1" fmla="val -115030"/>
              <a:gd name="adj2" fmla="val 45692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3, 2, 4}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9D925F-7B74-4F1C-87B3-49296BC8D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3200" dirty="0"/>
              <a:t>В компютърните науки задачите</a:t>
            </a:r>
            <a:r>
              <a:rPr lang="en" sz="3200"/>
              <a:t>, свързани </a:t>
            </a:r>
            <a:r>
              <a:rPr lang="en" sz="3200" dirty="0"/>
              <a:t>с </a:t>
            </a:r>
            <a:r>
              <a:rPr lang="en" sz="3200" dirty="0">
                <a:solidFill>
                  <a:srgbClr val="F6B26B"/>
                </a:solidFill>
              </a:rPr>
              <a:t>оптимизацията</a:t>
            </a:r>
            <a:r>
              <a:rPr lang="en" sz="3200" dirty="0"/>
              <a:t> са такива, в които е необходимо да се намери </a:t>
            </a:r>
            <a:r>
              <a:rPr lang="en" sz="3200" dirty="0">
                <a:solidFill>
                  <a:srgbClr val="F6B26B"/>
                </a:solidFill>
              </a:rPr>
              <a:t>най-доброто решение</a:t>
            </a:r>
            <a:r>
              <a:rPr lang="en" sz="3200" dirty="0"/>
              <a:t> от всички възможни решения. Пример за такива задачи са:</a:t>
            </a:r>
            <a:endParaRPr sz="3200" dirty="0">
              <a:solidFill>
                <a:srgbClr val="FFFFFF"/>
              </a:solidFill>
            </a:endParaRPr>
          </a:p>
          <a:p>
            <a:pPr marL="625475" indent="-355600"/>
            <a:r>
              <a:rPr lang="en" sz="3200" dirty="0">
                <a:solidFill>
                  <a:srgbClr val="FFFFFF"/>
                </a:solidFill>
              </a:rPr>
              <a:t>Представяне на сума от неограничен брой налични монети</a:t>
            </a:r>
            <a:endParaRPr sz="3200" dirty="0">
              <a:solidFill>
                <a:srgbClr val="FFFFFF"/>
              </a:solidFill>
            </a:endParaRPr>
          </a:p>
          <a:p>
            <a:pPr marL="625475" indent="-355600">
              <a:spcBef>
                <a:spcPts val="0"/>
              </a:spcBef>
            </a:pPr>
            <a:r>
              <a:rPr lang="en" sz="3200" dirty="0">
                <a:solidFill>
                  <a:srgbClr val="FFFFFF"/>
                </a:solidFill>
              </a:rPr>
              <a:t>Задача за египетските дроби </a:t>
            </a:r>
            <a:endParaRPr sz="3200" dirty="0">
              <a:solidFill>
                <a:srgbClr val="FFFFFF"/>
              </a:solidFill>
            </a:endParaRPr>
          </a:p>
          <a:p>
            <a:pPr marL="625475" indent="-355600">
              <a:spcBef>
                <a:spcPts val="0"/>
              </a:spcBef>
            </a:pPr>
            <a:r>
              <a:rPr lang="en" sz="3200" dirty="0">
                <a:solidFill>
                  <a:srgbClr val="FFFFFF"/>
                </a:solidFill>
              </a:rPr>
              <a:t>Задача за раницата</a:t>
            </a:r>
            <a:endParaRPr sz="3200" dirty="0">
              <a:solidFill>
                <a:srgbClr val="FFFFFF"/>
              </a:solidFill>
            </a:endParaRPr>
          </a:p>
          <a:p>
            <a:pPr marL="625475" indent="-355600">
              <a:spcBef>
                <a:spcPts val="0"/>
              </a:spcBef>
            </a:pPr>
            <a:r>
              <a:rPr lang="en" sz="3200" dirty="0">
                <a:solidFill>
                  <a:srgbClr val="FFFFFF"/>
                </a:solidFill>
              </a:rPr>
              <a:t>Задача за възлагане на дейности</a:t>
            </a:r>
            <a:endParaRPr sz="3200" dirty="0">
              <a:solidFill>
                <a:srgbClr val="FFFFFF"/>
              </a:solidFill>
            </a:endParaRPr>
          </a:p>
          <a:p>
            <a:pPr marL="625475" indent="-355600">
              <a:spcBef>
                <a:spcPts val="0"/>
              </a:spcBef>
            </a:pPr>
            <a:r>
              <a:rPr lang="en" sz="3200" dirty="0">
                <a:solidFill>
                  <a:srgbClr val="FFFFFF"/>
                </a:solidFill>
              </a:rPr>
              <a:t>Задача за магнитната лента и други</a:t>
            </a:r>
            <a:endParaRPr sz="32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Оптимизационни решения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F1CB3B2-C1A1-4234-9F92-9E86BEC9A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Случай в който на 1-ия работник е възложена първата дейност, на 2-ия - третата, на 3-ия - четвъртата и на 4-ия - втората.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6600" dirty="0">
              <a:solidFill>
                <a:srgbClr val="000000"/>
              </a:solidFill>
            </a:endParaRPr>
          </a:p>
        </p:txBody>
      </p:sp>
      <p:sp>
        <p:nvSpPr>
          <p:cNvPr id="511" name="Google Shape;51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513" name="Google Shape;513;p56"/>
          <p:cNvGraphicFramePr/>
          <p:nvPr>
            <p:extLst>
              <p:ext uri="{D42A27DB-BD31-4B8C-83A1-F6EECF244321}">
                <p14:modId xmlns:p14="http://schemas.microsoft.com/office/powerpoint/2010/main" val="2875904496"/>
              </p:ext>
            </p:extLst>
          </p:nvPr>
        </p:nvGraphicFramePr>
        <p:xfrm>
          <a:off x="608012" y="2819400"/>
          <a:ext cx="10124292" cy="3413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4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 dirty="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4" name="Google Shape;514;p56"/>
          <p:cNvSpPr/>
          <p:nvPr/>
        </p:nvSpPr>
        <p:spPr>
          <a:xfrm>
            <a:off x="10855033" y="5318997"/>
            <a:ext cx="1099138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26</a:t>
            </a:r>
          </a:p>
        </p:txBody>
      </p:sp>
      <p:sp>
        <p:nvSpPr>
          <p:cNvPr id="515" name="Google Shape;515;p56"/>
          <p:cNvSpPr/>
          <p:nvPr/>
        </p:nvSpPr>
        <p:spPr>
          <a:xfrm>
            <a:off x="8468311" y="209805"/>
            <a:ext cx="3026012" cy="1212884"/>
          </a:xfrm>
          <a:prstGeom prst="cloudCallout">
            <a:avLst>
              <a:gd name="adj1" fmla="val -87675"/>
              <a:gd name="adj2" fmla="val 5495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3, 4, 2}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15D7D95-3F7E-4DF8-8999-CA27EC83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3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Случай в който на 1-ия работник е възложена първата дейност, на 2-ия - четвъртата, на 3-ия - втората и на 4-ия - третата.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6600" dirty="0">
              <a:solidFill>
                <a:srgbClr val="000000"/>
              </a:solidFill>
            </a:endParaRPr>
          </a:p>
        </p:txBody>
      </p:sp>
      <p:sp>
        <p:nvSpPr>
          <p:cNvPr id="520" name="Google Shape;520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522" name="Google Shape;522;p57"/>
          <p:cNvGraphicFramePr/>
          <p:nvPr>
            <p:extLst>
              <p:ext uri="{D42A27DB-BD31-4B8C-83A1-F6EECF244321}">
                <p14:modId xmlns:p14="http://schemas.microsoft.com/office/powerpoint/2010/main" val="3453460875"/>
              </p:ext>
            </p:extLst>
          </p:nvPr>
        </p:nvGraphicFramePr>
        <p:xfrm>
          <a:off x="564817" y="2668160"/>
          <a:ext cx="9872995" cy="358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6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8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8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3" name="Google Shape;523;p57"/>
          <p:cNvSpPr/>
          <p:nvPr/>
        </p:nvSpPr>
        <p:spPr>
          <a:xfrm>
            <a:off x="10831230" y="5433554"/>
            <a:ext cx="1056100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33</a:t>
            </a:r>
          </a:p>
        </p:txBody>
      </p:sp>
      <p:sp>
        <p:nvSpPr>
          <p:cNvPr id="524" name="Google Shape;524;p57"/>
          <p:cNvSpPr/>
          <p:nvPr/>
        </p:nvSpPr>
        <p:spPr>
          <a:xfrm>
            <a:off x="8784111" y="422217"/>
            <a:ext cx="3026012" cy="1212884"/>
          </a:xfrm>
          <a:prstGeom prst="cloudCallout">
            <a:avLst>
              <a:gd name="adj1" fmla="val -108251"/>
              <a:gd name="adj2" fmla="val 37444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4, 2, 3}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699F100-3CE1-4DF7-B893-AC58AF812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92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>
            <a:spLocks noGrp="1"/>
          </p:cNvSpPr>
          <p:nvPr>
            <p:ph idx="1"/>
          </p:nvPr>
        </p:nvSpPr>
        <p:spPr>
          <a:xfrm>
            <a:off x="190413" y="1371600"/>
            <a:ext cx="11804822" cy="506395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Случай в който на 1-ия работник е възложена първата дейност, на 2-ия - четвъртата, на 3-ия - третата и на 4-ия - втората.</a:t>
            </a: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6600" dirty="0">
              <a:solidFill>
                <a:srgbClr val="000000"/>
              </a:solidFill>
            </a:endParaRPr>
          </a:p>
        </p:txBody>
      </p:sp>
      <p:sp>
        <p:nvSpPr>
          <p:cNvPr id="529" name="Google Shape;52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graphicFrame>
        <p:nvGraphicFramePr>
          <p:cNvPr id="531" name="Google Shape;531;p58"/>
          <p:cNvGraphicFramePr/>
          <p:nvPr>
            <p:extLst>
              <p:ext uri="{D42A27DB-BD31-4B8C-83A1-F6EECF244321}">
                <p14:modId xmlns:p14="http://schemas.microsoft.com/office/powerpoint/2010/main" val="1954780922"/>
              </p:ext>
            </p:extLst>
          </p:nvPr>
        </p:nvGraphicFramePr>
        <p:xfrm>
          <a:off x="836612" y="2943245"/>
          <a:ext cx="9240413" cy="3047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lnL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5F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" name="Google Shape;532;p58"/>
          <p:cNvSpPr/>
          <p:nvPr/>
        </p:nvSpPr>
        <p:spPr>
          <a:xfrm>
            <a:off x="10703721" y="5257800"/>
            <a:ext cx="1063824" cy="9349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ambria"/>
              </a:rPr>
              <a:t>23</a:t>
            </a:r>
          </a:p>
        </p:txBody>
      </p:sp>
      <p:sp>
        <p:nvSpPr>
          <p:cNvPr id="533" name="Google Shape;533;p58"/>
          <p:cNvSpPr/>
          <p:nvPr/>
        </p:nvSpPr>
        <p:spPr>
          <a:xfrm>
            <a:off x="8784111" y="422217"/>
            <a:ext cx="3026012" cy="1212884"/>
          </a:xfrm>
          <a:prstGeom prst="cloudCallout">
            <a:avLst>
              <a:gd name="adj1" fmla="val -110201"/>
              <a:gd name="adj2" fmla="val 462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{1, 4, 3, 2}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034A284-35F7-488F-A760-DD47DE0D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50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3200" dirty="0"/>
              <a:t>В задачата за възлагане на дейности, броят на разглежданите пермутации са равни на N!. При N=4 е необходимо да разгледаме 24 случая. Ние разгледахме само 6. Оказва се, че изчерпващото търсене е непрактично за всички стойности на N, с изключение на  малките. Този проблем има значително по-ефективно решение, наречен унгарски метод в чест на унгарските математици Koning и Egervary, които са го открили.</a:t>
            </a:r>
            <a:endParaRPr sz="32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2800" dirty="0"/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538" name="Google Shape;538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2342843-66C8-4952-A031-698D1185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1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0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8570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algn="just"/>
            <a:r>
              <a:rPr lang="en" sz="3200" dirty="0"/>
              <a:t>Greedy алгоритмите се използват за решаване на оптимизационни задачи</a:t>
            </a:r>
            <a:endParaRPr sz="3200" dirty="0"/>
          </a:p>
          <a:p>
            <a:pPr algn="just">
              <a:spcBef>
                <a:spcPts val="0"/>
              </a:spcBef>
            </a:pPr>
            <a:r>
              <a:rPr lang="en" sz="3200" dirty="0"/>
              <a:t>Обикновено са по-ефективни от другите алгоритми, но може да доведат и до не толкова оптимален резултат</a:t>
            </a:r>
            <a:endParaRPr sz="3200" dirty="0"/>
          </a:p>
          <a:p>
            <a:pPr algn="just">
              <a:spcBef>
                <a:spcPts val="0"/>
              </a:spcBef>
            </a:pPr>
            <a:r>
              <a:rPr lang="en" sz="3200" dirty="0"/>
              <a:t>Алчните алгоритми избират най-доброто локално решение</a:t>
            </a:r>
            <a:endParaRPr sz="3200" dirty="0"/>
          </a:p>
          <a:p>
            <a:pPr algn="just">
              <a:spcBef>
                <a:spcPts val="0"/>
              </a:spcBef>
            </a:pPr>
            <a:r>
              <a:rPr lang="en" sz="3200" dirty="0"/>
              <a:t>Алчните алгоритми предполагат, че винаги изборът на локално оптимално решение води до глобално такова, но понякога не е така</a:t>
            </a:r>
            <a:endParaRPr sz="3200" dirty="0"/>
          </a:p>
        </p:txBody>
      </p:sp>
      <p:sp>
        <p:nvSpPr>
          <p:cNvPr id="544" name="Google Shape;544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564" y="3968955"/>
            <a:ext cx="2530729" cy="20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05C89EF-162C-4455-BD9F-2C8F8829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0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644" y="46482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1E1076E-511E-4838-A3A2-74549C1A2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Представяне на суми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sp>
        <p:nvSpPr>
          <p:cNvPr id="131" name="Google Shape;131;p21"/>
          <p:cNvSpPr/>
          <p:nvPr/>
        </p:nvSpPr>
        <p:spPr>
          <a:xfrm>
            <a:off x="8860625" y="2195221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dirty="0"/>
              <a:t>50</a:t>
            </a:r>
            <a:endParaRPr dirty="0"/>
          </a:p>
        </p:txBody>
      </p:sp>
      <p:sp>
        <p:nvSpPr>
          <p:cNvPr id="132" name="Google Shape;132;p21"/>
          <p:cNvSpPr/>
          <p:nvPr/>
        </p:nvSpPr>
        <p:spPr>
          <a:xfrm>
            <a:off x="6161361" y="2195221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10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482834" y="1698417"/>
            <a:ext cx="830985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dirty="0"/>
              <a:t>20</a:t>
            </a:r>
            <a:endParaRPr dirty="0"/>
          </a:p>
        </p:txBody>
      </p:sp>
      <p:sp>
        <p:nvSpPr>
          <p:cNvPr id="134" name="Google Shape;134;p21"/>
          <p:cNvSpPr/>
          <p:nvPr/>
        </p:nvSpPr>
        <p:spPr>
          <a:xfrm>
            <a:off x="1274601" y="1553922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35" name="Google Shape;135;p21"/>
          <p:cNvSpPr/>
          <p:nvPr/>
        </p:nvSpPr>
        <p:spPr>
          <a:xfrm>
            <a:off x="3334131" y="2568224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36" name="Google Shape;136;p21"/>
          <p:cNvSpPr/>
          <p:nvPr/>
        </p:nvSpPr>
        <p:spPr>
          <a:xfrm>
            <a:off x="4409918" y="122314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5</a:t>
            </a:r>
            <a:endParaRPr sz="3199"/>
          </a:p>
        </p:txBody>
      </p:sp>
      <p:sp>
        <p:nvSpPr>
          <p:cNvPr id="137" name="Google Shape;137;p21"/>
          <p:cNvSpPr/>
          <p:nvPr/>
        </p:nvSpPr>
        <p:spPr>
          <a:xfrm>
            <a:off x="1609147" y="1880270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38" name="Google Shape;138;p21"/>
          <p:cNvSpPr/>
          <p:nvPr/>
        </p:nvSpPr>
        <p:spPr>
          <a:xfrm>
            <a:off x="1839221" y="2181792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39" name="Google Shape;139;p21"/>
          <p:cNvSpPr/>
          <p:nvPr/>
        </p:nvSpPr>
        <p:spPr>
          <a:xfrm>
            <a:off x="2204792" y="2459319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1</a:t>
            </a:r>
            <a:endParaRPr sz="3199"/>
          </a:p>
        </p:txBody>
      </p:sp>
      <p:sp>
        <p:nvSpPr>
          <p:cNvPr id="140" name="Google Shape;140;p21"/>
          <p:cNvSpPr/>
          <p:nvPr/>
        </p:nvSpPr>
        <p:spPr>
          <a:xfrm>
            <a:off x="3634053" y="280966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2</a:t>
            </a:r>
            <a:endParaRPr sz="3199"/>
          </a:p>
        </p:txBody>
      </p:sp>
      <p:sp>
        <p:nvSpPr>
          <p:cNvPr id="141" name="Google Shape;141;p21"/>
          <p:cNvSpPr/>
          <p:nvPr/>
        </p:nvSpPr>
        <p:spPr>
          <a:xfrm>
            <a:off x="4613065" y="1553922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5</a:t>
            </a:r>
            <a:endParaRPr sz="3199"/>
          </a:p>
        </p:txBody>
      </p:sp>
      <p:sp>
        <p:nvSpPr>
          <p:cNvPr id="142" name="Google Shape;142;p21"/>
          <p:cNvSpPr/>
          <p:nvPr/>
        </p:nvSpPr>
        <p:spPr>
          <a:xfrm>
            <a:off x="4876296" y="1880270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/>
              <a:t>5</a:t>
            </a:r>
            <a:endParaRPr sz="3199"/>
          </a:p>
        </p:txBody>
      </p:sp>
      <p:sp>
        <p:nvSpPr>
          <p:cNvPr id="143" name="Google Shape;143;p21"/>
          <p:cNvSpPr/>
          <p:nvPr/>
        </p:nvSpPr>
        <p:spPr>
          <a:xfrm>
            <a:off x="6466648" y="2532833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10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9142412" y="2568224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50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9454428" y="2912907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50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9779389" y="3218055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50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10140228" y="3502914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/>
              <a:t>50</a:t>
            </a:r>
            <a:endParaRPr/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2922F552-40BF-43E6-89F8-8CCEFB7AA88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9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3200" dirty="0"/>
              <a:t>Да се намери начин за получаване на дадена сума S (S е естествено число), като се използват минимален брой монети, с номинали от множеството C = {a</a:t>
            </a:r>
            <a:r>
              <a:rPr lang="en" sz="3200" baseline="-25000" dirty="0"/>
              <a:t>1</a:t>
            </a:r>
            <a:r>
              <a:rPr lang="en" sz="3200" dirty="0"/>
              <a:t>, a</a:t>
            </a:r>
            <a:r>
              <a:rPr lang="en" sz="3200" baseline="-25000" dirty="0"/>
              <a:t>2</a:t>
            </a:r>
            <a:r>
              <a:rPr lang="en" sz="3200" dirty="0"/>
              <a:t>, ..., a</a:t>
            </a:r>
            <a:r>
              <a:rPr lang="en" sz="3200" baseline="-25000" dirty="0"/>
              <a:t>N</a:t>
            </a:r>
            <a:r>
              <a:rPr lang="en" sz="3200" dirty="0"/>
              <a:t>}. </a:t>
            </a:r>
            <a:endParaRPr sz="32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535985" y="5194714"/>
            <a:ext cx="90456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521295" y="3515875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7171798" y="5418256"/>
            <a:ext cx="83098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608287" y="4378327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625186" y="4035483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811434" y="4581474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014581" y="4784621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739132" y="5397861"/>
            <a:ext cx="90456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4942279" y="5601008"/>
            <a:ext cx="90456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724442" y="3719022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927589" y="3922169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7374945" y="5621403"/>
            <a:ext cx="83098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578092" y="5824550"/>
            <a:ext cx="830984" cy="5762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8828333" y="4238630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031480" y="4441777"/>
            <a:ext cx="90456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F0D06DA2-1DB7-4B96-B91E-48EC1659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9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982608" y="4045972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7293067" y="4045972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801143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934114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004290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207437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137261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340409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185755" y="424912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388902" y="4452267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7551099" y="428451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EC7CACC-5E9D-4947-9130-272AE9ED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Google Shape;196;p24">
            <a:extLst>
              <a:ext uri="{FF2B5EF4-FFF2-40B4-BE49-F238E27FC236}">
                <a16:creationId xmlns:a16="http://schemas.microsoft.com/office/drawing/2014/main" id="{3CF89831-8F81-403C-9AB3-689EC8E41C16}"/>
              </a:ext>
            </a:extLst>
          </p:cNvPr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204;p24">
            <a:extLst>
              <a:ext uri="{FF2B5EF4-FFF2-40B4-BE49-F238E27FC236}">
                <a16:creationId xmlns:a16="http://schemas.microsoft.com/office/drawing/2014/main" id="{123B5B2D-726C-44ED-BC3C-44246D1C8B70}"/>
              </a:ext>
            </a:extLst>
          </p:cNvPr>
          <p:cNvSpPr/>
          <p:nvPr/>
        </p:nvSpPr>
        <p:spPr>
          <a:xfrm>
            <a:off x="7812482" y="4452267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525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982608" y="4045972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293067" y="4045972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801143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934114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004290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4207437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137261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340409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185755" y="424912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388902" y="4452267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7547267" y="428451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7812482" y="4452267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65134" y="5553680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Начална стойност: 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1BBAA6E3-3AB5-425A-9BC9-977E0349E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3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Взимайте от най-голямата монета, докато е възможно.</a:t>
            </a:r>
            <a:endParaRPr sz="3200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982608" y="4045972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293067" y="4045972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801143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934114" y="4081363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562172" y="2465051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004290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207437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137261" y="4284511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340409" y="4487658"/>
            <a:ext cx="659028" cy="57904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185755" y="4249120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388902" y="4452267"/>
            <a:ext cx="830984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7609351" y="4222427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5593127" y="5553680"/>
            <a:ext cx="763001" cy="6498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65134" y="5553680"/>
            <a:ext cx="4321274" cy="649831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Актуализация: 25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A1EAA69-FEC2-456F-8390-DC1CBD6EB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3651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7201</TotalTime>
  <Words>3729</Words>
  <Application>Microsoft Office PowerPoint</Application>
  <PresentationFormat>Custom</PresentationFormat>
  <Paragraphs>736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Алчни алгоритми</vt:lpstr>
      <vt:lpstr>Съдържание</vt:lpstr>
      <vt:lpstr>Алчни алгоритми (Greedy)</vt:lpstr>
      <vt:lpstr>Оптимизационни решения</vt:lpstr>
      <vt:lpstr>Представяне на суми</vt:lpstr>
      <vt:lpstr>Представяне на суми</vt:lpstr>
      <vt:lpstr>Представяне на суми</vt:lpstr>
      <vt:lpstr>Представяне на суми</vt:lpstr>
      <vt:lpstr>Представяне на суми</vt:lpstr>
      <vt:lpstr>Представяне на суми</vt:lpstr>
      <vt:lpstr>Представяне на суми</vt:lpstr>
      <vt:lpstr>Представяне на суми – решение</vt:lpstr>
      <vt:lpstr>Представяне на суми – решение</vt:lpstr>
      <vt:lpstr>Египетски дроби</vt:lpstr>
      <vt:lpstr>Египетски дроби</vt:lpstr>
      <vt:lpstr>Египетски дроби</vt:lpstr>
      <vt:lpstr>Египетски дроби</vt:lpstr>
      <vt:lpstr>Египетски дроби</vt:lpstr>
      <vt:lpstr>Египетски дроби</vt:lpstr>
      <vt:lpstr>Египетски дроби – алгоритъм</vt:lpstr>
      <vt:lpstr>Египетски дроби – алгоритъм</vt:lpstr>
      <vt:lpstr>Египетски дроби – алгоритъм</vt:lpstr>
      <vt:lpstr>Египетски дроби – алгоритъм</vt:lpstr>
      <vt:lpstr>Египетски дроби – алгоритъм</vt:lpstr>
      <vt:lpstr>Задача за раницата</vt:lpstr>
      <vt:lpstr>Задача за раницата</vt:lpstr>
      <vt:lpstr>PowerPoint Presentation</vt:lpstr>
      <vt:lpstr>Задача за раницата – алгоритъм </vt:lpstr>
      <vt:lpstr>Задача за раницата – алгоритъм</vt:lpstr>
      <vt:lpstr>Задача за раницата – алгоритъм</vt:lpstr>
      <vt:lpstr>Задача за раницата – алгоритъм</vt:lpstr>
      <vt:lpstr>Задача за раницата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Задача за възлагане на дейности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Фондация СофтУни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306</cp:revision>
  <dcterms:created xsi:type="dcterms:W3CDTF">2014-01-02T17:00:34Z</dcterms:created>
  <dcterms:modified xsi:type="dcterms:W3CDTF">2019-12-17T16:19:20Z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