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481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60499d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60499d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673E0B-EDCC-473B-AD72-542DCD0990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6201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93e54b1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93e54b1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B6760A4-BC67-43FC-B01D-D29EA3689A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2302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93e54b1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93e54b1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C4B6284-5ED4-486A-B5E1-467B052F5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804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93e54b1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93e54b13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027D49-9CE4-4E9B-8A3C-68DEF0FF5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278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93e54b1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93e54b1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F19D120-0CAF-4B79-B9D4-B29D6648BB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38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93e54b1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93e54b1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D606894-8DA7-47CB-B589-7AF6851338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38291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93e54b13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93e54b13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51D265-8AA0-4CED-ADB6-521256E08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84926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93e54b1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93e54b1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3EC867-1825-408C-B3C2-A8DB9CECDA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4381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e93e54b1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e93e54b1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9B06E0-1589-44C8-9BF9-D2E43637B4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8070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93e54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93e54b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801B450-A856-4E0A-BBD7-D81BDE75D6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191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93e54b1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93e54b1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3655F3-1D79-439E-9B5F-F50E8364F2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0250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7955e92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7955e92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3C906D-DA5C-4BFA-86AC-9B26A7410E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7567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D7E4E47-75C2-4217-8CE5-37E101AA28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144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eb49a5b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eb49a5b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40E43E4-0F06-4A3E-807D-4BFEC9BE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9421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b49a5b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b49a5b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E49BA20-4C29-4EB7-82CD-66CD0E59D9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905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b49a5ba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b49a5ba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52761C2-3AF9-45ED-A098-194245F322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097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e93e54b1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e93e54b1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2C164A0-E73C-4095-920C-387D6DED2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51142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e93e54b1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e93e54b1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FA6E23F-D557-49C1-AB21-1C182DE321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377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e93e54b13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e93e54b13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BE087CB-4EBE-426D-8A7F-66682867DC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6478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93e54b13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93e54b13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80CC5A1-648F-47A7-BCB4-AB2BD9EA03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441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957EA0-89E4-4F85-BF51-8BB88A6567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756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e9f4a1d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e9f4a1d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1EBD8E-DDBB-412F-B7DD-87A60621D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767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3e54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3e54b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DE98EE8-DFD5-409E-9AA3-32468FD1B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944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9f4a1d7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9f4a1d7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6ED9887-7E42-4448-AB89-AA5274E3F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7269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e93e54b13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e93e54b13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81FAFD-4BCB-4455-85EA-D85490AA2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87647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7955e923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d7955e923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11AA3C2-5B46-42AC-AA5A-AD75D12DF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12811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d7955e923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d7955e923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856576-4353-4F18-BEF9-B6FA0A4E2D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9519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d7955e923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d7955e923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3210C7-0ECA-415C-8F80-5C8D7CBCDD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2737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d7955e923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d7955e923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DDA072-FB96-4393-8D00-53481F2D0E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9001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d7955e923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d7955e923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E752427-EB75-4ED8-A53D-546323E9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569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d7955e923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d7955e923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CBBE36B-F389-41D8-B04B-9DE00BC424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182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d7955e923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d7955e923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EA6BBB-C18D-497C-8559-EF33B22EAE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3301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d7955e923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d7955e923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0BD1605-E159-4593-BE81-64445BF841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569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3e54b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3e54b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B765F2-045B-4A78-B252-22B47F46F3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4775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7955e923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d7955e923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A497C9-297C-478F-8DE8-3852F9CBB2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7281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d7955e923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d7955e923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6944E4-0025-4F99-9C0B-CE2C18E9A0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8882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d7955e923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d7955e923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E2D7A51-0A83-40F8-A39E-301AF8530A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14580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d7955e92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d7955e92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C58E01D-6B40-4A68-B84E-64A2343389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4247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d7955e923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d7955e923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C37514F-07ED-446F-897D-64CE55380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5911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d7955e923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d7955e923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76363E2-491F-4136-A79E-CA65FFE498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31714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d98f329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d98f329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E6007D6-3AB6-4045-BC87-0F739557C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3519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e93e54b1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e93e54b1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E485B2C-E0C4-4291-AEE1-8758BA987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2737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EF1926-05B3-41EA-A754-CFF068258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1680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93e54b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93e54b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B59BD8A-780F-4C59-96E4-1B8E61AEE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490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93e54b1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93e54b1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1D8EC17-4366-4EAF-97CE-063FA49648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0119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7955e92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7955e92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26CA70-0A62-4D66-91EF-D5D403BDB1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300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7955e92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7955e92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30CF7F-D05C-49CA-93B3-69FA455BC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450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7955e92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7955e92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BCE329C-33CB-4235-80FE-B9BB0D4DF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250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34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31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30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799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666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1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Рекурсия, пълно изчерпване и търсене с връщане назад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499182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5726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</a:rPr>
            </a:br>
            <a:r>
              <a:rPr lang="en" sz="2399" dirty="0">
                <a:solidFill>
                  <a:schemeClr val="lt2"/>
                </a:solidFill>
              </a:rPr>
              <a:t>Обучение за ИТ кариера</a:t>
            </a:r>
            <a:endParaRPr sz="2399" dirty="0">
              <a:solidFill>
                <a:schemeClr val="lt2"/>
              </a:solidFill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10" y="3394788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328864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A313DD7-5AB1-4FFF-9D07-A7F95033C86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3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idx="1"/>
          </p:nvPr>
        </p:nvSpPr>
        <p:spPr>
          <a:xfrm>
            <a:off x="190413" y="1464643"/>
            <a:ext cx="11804822" cy="5063959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rgbClr val="F6B26B"/>
                </a:solidFill>
              </a:rPr>
              <a:t>3 стъпка</a:t>
            </a:r>
            <a:r>
              <a:rPr lang="en" sz="2400" dirty="0"/>
              <a:t>: Условие за край (гранично условие) - определя се подзадача, чието решение е не рекурсивно и води до завършване на алгоритъма. Обикновено се използват гранични елементи - първи, последен. </a:t>
            </a:r>
            <a:endParaRPr sz="2400" dirty="0"/>
          </a:p>
          <a:p>
            <a:pPr indent="0">
              <a:buNone/>
            </a:pPr>
            <a:endParaRPr sz="2400" dirty="0"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88815" y="100665"/>
            <a:ext cx="1180482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 dirty="0"/>
              <a:t>Редица на Фибоначи – етапи на изграждане на рекурсивно решение</a:t>
            </a:r>
            <a:endParaRPr sz="3999" dirty="0"/>
          </a:p>
        </p:txBody>
      </p:sp>
      <p:sp>
        <p:nvSpPr>
          <p:cNvPr id="215" name="Google Shape;215;p26"/>
          <p:cNvSpPr/>
          <p:nvPr/>
        </p:nvSpPr>
        <p:spPr>
          <a:xfrm>
            <a:off x="4348300" y="3428223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6094412" y="3368971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4113761" y="4820727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5961280" y="4820727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4438877" y="4060691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6184988" y="3954485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493251" y="5234719"/>
            <a:ext cx="6192076" cy="7088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CA092A7-1A47-42CF-B0ED-40856254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4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Разгъване на рекурсията (слизане към дъното, към граничния случай)</a:t>
            </a:r>
            <a:endParaRPr sz="20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228" name="Google Shape;228;p27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3150779" y="3897683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7334389" y="3821298"/>
            <a:ext cx="1655569" cy="4750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1" name="Google Shape;231;p27"/>
          <p:cNvCxnSpPr>
            <a:stCxn id="228" idx="2"/>
            <a:endCxn id="229" idx="0"/>
          </p:cNvCxnSpPr>
          <p:nvPr/>
        </p:nvCxnSpPr>
        <p:spPr>
          <a:xfrm flipH="1">
            <a:off x="3858994" y="3087422"/>
            <a:ext cx="2235418" cy="810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7"/>
          <p:cNvCxnSpPr>
            <a:stCxn id="228" idx="2"/>
            <a:endCxn id="230" idx="0"/>
          </p:cNvCxnSpPr>
          <p:nvPr/>
        </p:nvCxnSpPr>
        <p:spPr>
          <a:xfrm>
            <a:off x="6094412" y="3087422"/>
            <a:ext cx="2067861" cy="7338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5769881" y="3730121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FC1781B-1341-42D3-88AC-6E027A930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8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 dirty="0"/>
              <a:t>Разгъване на рекурсията (слизане към дъното, към граничния случай)</a:t>
            </a:r>
            <a:endParaRPr sz="20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240" name="Google Shape;240;p28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150779" y="3897683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806433" y="3859488"/>
            <a:ext cx="1655569" cy="4750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3" name="Google Shape;243;p28"/>
          <p:cNvCxnSpPr>
            <a:stCxn id="240" idx="2"/>
            <a:endCxn id="241" idx="0"/>
          </p:cNvCxnSpPr>
          <p:nvPr/>
        </p:nvCxnSpPr>
        <p:spPr>
          <a:xfrm flipH="1">
            <a:off x="3858994" y="3087422"/>
            <a:ext cx="2235418" cy="810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40" idx="2"/>
            <a:endCxn id="242" idx="0"/>
          </p:cNvCxnSpPr>
          <p:nvPr/>
        </p:nvCxnSpPr>
        <p:spPr>
          <a:xfrm>
            <a:off x="6094412" y="3087422"/>
            <a:ext cx="2539738" cy="772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8"/>
          <p:cNvSpPr/>
          <p:nvPr/>
        </p:nvSpPr>
        <p:spPr>
          <a:xfrm>
            <a:off x="5769881" y="3730121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73434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151569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56878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344499" y="490582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8415791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3326650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2" name="Google Shape;252;p28"/>
          <p:cNvCxnSpPr>
            <a:stCxn id="241" idx="2"/>
            <a:endCxn id="246" idx="0"/>
          </p:cNvCxnSpPr>
          <p:nvPr/>
        </p:nvCxnSpPr>
        <p:spPr>
          <a:xfrm flipH="1">
            <a:off x="2442563" y="4296380"/>
            <a:ext cx="1416431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8"/>
          <p:cNvCxnSpPr>
            <a:stCxn id="241" idx="2"/>
            <a:endCxn id="247" idx="0"/>
          </p:cNvCxnSpPr>
          <p:nvPr/>
        </p:nvCxnSpPr>
        <p:spPr>
          <a:xfrm>
            <a:off x="3858994" y="4296380"/>
            <a:ext cx="1000939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8"/>
          <p:cNvCxnSpPr>
            <a:stCxn id="242" idx="2"/>
            <a:endCxn id="248" idx="0"/>
          </p:cNvCxnSpPr>
          <p:nvPr/>
        </p:nvCxnSpPr>
        <p:spPr>
          <a:xfrm flipH="1">
            <a:off x="7276971" y="4334564"/>
            <a:ext cx="1357246" cy="62103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8"/>
          <p:cNvCxnSpPr>
            <a:stCxn id="242" idx="2"/>
            <a:endCxn id="249" idx="0"/>
          </p:cNvCxnSpPr>
          <p:nvPr/>
        </p:nvCxnSpPr>
        <p:spPr>
          <a:xfrm>
            <a:off x="8634217" y="4334564"/>
            <a:ext cx="1418431" cy="571451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8FB1FFC7-B635-4E3D-A14B-11225E86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0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 dirty="0"/>
              <a:t>Разгъване на рекурсията (слизане към дъното, към граничния случай)</a:t>
            </a:r>
            <a:endParaRPr sz="20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262" name="Google Shape;262;p29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3150779" y="3897683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7806433" y="3859488"/>
            <a:ext cx="1655569" cy="4750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5" name="Google Shape;265;p29"/>
          <p:cNvCxnSpPr>
            <a:stCxn id="262" idx="2"/>
            <a:endCxn id="263" idx="0"/>
          </p:cNvCxnSpPr>
          <p:nvPr/>
        </p:nvCxnSpPr>
        <p:spPr>
          <a:xfrm flipH="1">
            <a:off x="3858994" y="3087422"/>
            <a:ext cx="2235418" cy="81018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9"/>
          <p:cNvCxnSpPr>
            <a:stCxn id="262" idx="2"/>
            <a:endCxn id="264" idx="0"/>
          </p:cNvCxnSpPr>
          <p:nvPr/>
        </p:nvCxnSpPr>
        <p:spPr>
          <a:xfrm>
            <a:off x="6094412" y="3087422"/>
            <a:ext cx="2539738" cy="77219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9"/>
          <p:cNvSpPr/>
          <p:nvPr/>
        </p:nvSpPr>
        <p:spPr>
          <a:xfrm>
            <a:off x="5769881" y="3730121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73434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4151569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656878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9344499" y="490582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8415791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3326650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4" name="Google Shape;274;p29"/>
          <p:cNvCxnSpPr>
            <a:stCxn id="263" idx="2"/>
            <a:endCxn id="268" idx="0"/>
          </p:cNvCxnSpPr>
          <p:nvPr/>
        </p:nvCxnSpPr>
        <p:spPr>
          <a:xfrm flipH="1">
            <a:off x="2442563" y="4296380"/>
            <a:ext cx="1416431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9"/>
          <p:cNvCxnSpPr>
            <a:stCxn id="263" idx="2"/>
            <a:endCxn id="269" idx="0"/>
          </p:cNvCxnSpPr>
          <p:nvPr/>
        </p:nvCxnSpPr>
        <p:spPr>
          <a:xfrm>
            <a:off x="3858994" y="4296380"/>
            <a:ext cx="1000939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9"/>
          <p:cNvCxnSpPr>
            <a:stCxn id="264" idx="2"/>
            <a:endCxn id="270" idx="0"/>
          </p:cNvCxnSpPr>
          <p:nvPr/>
        </p:nvCxnSpPr>
        <p:spPr>
          <a:xfrm flipH="1">
            <a:off x="7276971" y="4334564"/>
            <a:ext cx="1357246" cy="62103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9"/>
          <p:cNvCxnSpPr>
            <a:stCxn id="264" idx="2"/>
            <a:endCxn id="271" idx="0"/>
          </p:cNvCxnSpPr>
          <p:nvPr/>
        </p:nvCxnSpPr>
        <p:spPr>
          <a:xfrm>
            <a:off x="8634217" y="4334564"/>
            <a:ext cx="1418431" cy="571451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9"/>
          <p:cNvSpPr/>
          <p:nvPr/>
        </p:nvSpPr>
        <p:spPr>
          <a:xfrm>
            <a:off x="2657341" y="608208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317917" y="608208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871312" y="5914519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1" name="Google Shape;281;p29"/>
          <p:cNvCxnSpPr>
            <a:stCxn id="268" idx="2"/>
            <a:endCxn id="279" idx="0"/>
          </p:cNvCxnSpPr>
          <p:nvPr/>
        </p:nvCxnSpPr>
        <p:spPr>
          <a:xfrm flipH="1">
            <a:off x="1026132" y="5354271"/>
            <a:ext cx="1416431" cy="72781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68" idx="2"/>
            <a:endCxn id="278" idx="0"/>
          </p:cNvCxnSpPr>
          <p:nvPr/>
        </p:nvCxnSpPr>
        <p:spPr>
          <a:xfrm>
            <a:off x="2442563" y="5354271"/>
            <a:ext cx="922960" cy="72781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9"/>
          <p:cNvSpPr/>
          <p:nvPr/>
        </p:nvSpPr>
        <p:spPr>
          <a:xfrm>
            <a:off x="5082077" y="6412224"/>
            <a:ext cx="2024671" cy="3968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4BCAF7A0-29F4-4575-822E-BD22B2D6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Свиване на рекурсията</a:t>
            </a:r>
            <a:r>
              <a:rPr lang="en" sz="3200" b="1" dirty="0">
                <a:solidFill>
                  <a:srgbClr val="F6D18E"/>
                </a:solidFill>
              </a:rPr>
              <a:t> </a:t>
            </a:r>
            <a:endParaRPr sz="24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290" name="Google Shape;290;p30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3150779" y="3897683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7806433" y="3859488"/>
            <a:ext cx="1655569" cy="4750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3" name="Google Shape;293;p30"/>
          <p:cNvCxnSpPr>
            <a:stCxn id="290" idx="2"/>
            <a:endCxn id="291" idx="0"/>
          </p:cNvCxnSpPr>
          <p:nvPr/>
        </p:nvCxnSpPr>
        <p:spPr>
          <a:xfrm flipH="1">
            <a:off x="3858994" y="3087422"/>
            <a:ext cx="2235418" cy="81018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0"/>
          <p:cNvCxnSpPr>
            <a:stCxn id="290" idx="2"/>
            <a:endCxn id="292" idx="0"/>
          </p:cNvCxnSpPr>
          <p:nvPr/>
        </p:nvCxnSpPr>
        <p:spPr>
          <a:xfrm>
            <a:off x="6094412" y="3087422"/>
            <a:ext cx="2539738" cy="77219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/>
          <p:nvPr/>
        </p:nvSpPr>
        <p:spPr>
          <a:xfrm>
            <a:off x="5769881" y="3730121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173434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151551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656878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9344499" y="490582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8415791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326650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2" name="Google Shape;302;p30"/>
          <p:cNvCxnSpPr>
            <a:stCxn id="291" idx="2"/>
            <a:endCxn id="296" idx="0"/>
          </p:cNvCxnSpPr>
          <p:nvPr/>
        </p:nvCxnSpPr>
        <p:spPr>
          <a:xfrm flipH="1">
            <a:off x="2442563" y="4296380"/>
            <a:ext cx="1416431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0"/>
          <p:cNvCxnSpPr>
            <a:stCxn id="291" idx="2"/>
            <a:endCxn id="297" idx="0"/>
          </p:cNvCxnSpPr>
          <p:nvPr/>
        </p:nvCxnSpPr>
        <p:spPr>
          <a:xfrm>
            <a:off x="3858994" y="4296380"/>
            <a:ext cx="1000939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0"/>
          <p:cNvCxnSpPr>
            <a:stCxn id="292" idx="2"/>
            <a:endCxn id="298" idx="0"/>
          </p:cNvCxnSpPr>
          <p:nvPr/>
        </p:nvCxnSpPr>
        <p:spPr>
          <a:xfrm flipH="1">
            <a:off x="7276971" y="4334564"/>
            <a:ext cx="1357246" cy="62103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0"/>
          <p:cNvCxnSpPr>
            <a:stCxn id="292" idx="2"/>
            <a:endCxn id="299" idx="0"/>
          </p:cNvCxnSpPr>
          <p:nvPr/>
        </p:nvCxnSpPr>
        <p:spPr>
          <a:xfrm>
            <a:off x="8634217" y="4334564"/>
            <a:ext cx="1418431" cy="571451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0"/>
          <p:cNvSpPr/>
          <p:nvPr/>
        </p:nvSpPr>
        <p:spPr>
          <a:xfrm>
            <a:off x="2657341" y="608208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317917" y="6082081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1871312" y="5914519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9" name="Google Shape;309;p30"/>
          <p:cNvCxnSpPr>
            <a:stCxn id="296" idx="2"/>
            <a:endCxn id="307" idx="0"/>
          </p:cNvCxnSpPr>
          <p:nvPr/>
        </p:nvCxnSpPr>
        <p:spPr>
          <a:xfrm flipH="1">
            <a:off x="1026132" y="5354271"/>
            <a:ext cx="1416431" cy="72781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0"/>
          <p:cNvCxnSpPr>
            <a:stCxn id="296" idx="2"/>
            <a:endCxn id="306" idx="0"/>
          </p:cNvCxnSpPr>
          <p:nvPr/>
        </p:nvCxnSpPr>
        <p:spPr>
          <a:xfrm>
            <a:off x="2442563" y="5354271"/>
            <a:ext cx="922960" cy="72781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407AFF07-9C27-4A0C-A7ED-FA76293C7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5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 dirty="0"/>
              <a:t>Свиване на рекурсията</a:t>
            </a:r>
            <a:endParaRPr sz="20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316" name="Google Shape;316;p31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3150779" y="3897683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7806433" y="3859488"/>
            <a:ext cx="1655569" cy="4750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9" name="Google Shape;319;p31"/>
          <p:cNvCxnSpPr>
            <a:stCxn id="316" idx="2"/>
            <a:endCxn id="317" idx="0"/>
          </p:cNvCxnSpPr>
          <p:nvPr/>
        </p:nvCxnSpPr>
        <p:spPr>
          <a:xfrm flipH="1">
            <a:off x="3858994" y="3087422"/>
            <a:ext cx="2235418" cy="81018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6" idx="2"/>
            <a:endCxn id="318" idx="0"/>
          </p:cNvCxnSpPr>
          <p:nvPr/>
        </p:nvCxnSpPr>
        <p:spPr>
          <a:xfrm>
            <a:off x="6094412" y="3087422"/>
            <a:ext cx="2539738" cy="77219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5769881" y="3730121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1734348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151551" y="4955574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3326650" y="4788013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7" idx="2"/>
            <a:endCxn id="322" idx="0"/>
          </p:cNvCxnSpPr>
          <p:nvPr/>
        </p:nvCxnSpPr>
        <p:spPr>
          <a:xfrm flipH="1">
            <a:off x="2442563" y="4296380"/>
            <a:ext cx="1416431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1"/>
          <p:cNvCxnSpPr>
            <a:stCxn id="317" idx="2"/>
            <a:endCxn id="323" idx="0"/>
          </p:cNvCxnSpPr>
          <p:nvPr/>
        </p:nvCxnSpPr>
        <p:spPr>
          <a:xfrm>
            <a:off x="3858994" y="4296380"/>
            <a:ext cx="1000939" cy="659028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80A9EB2-81ED-46A3-B91E-015851F7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/>
              <a:t>Свиване на рекурсията</a:t>
            </a:r>
            <a:endParaRPr sz="20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333" name="Google Shape;333;p32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3150779" y="3897683"/>
            <a:ext cx="1416431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7806433" y="3859488"/>
            <a:ext cx="1655569" cy="47507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6" name="Google Shape;336;p32"/>
          <p:cNvCxnSpPr>
            <a:stCxn id="333" idx="2"/>
            <a:endCxn id="334" idx="0"/>
          </p:cNvCxnSpPr>
          <p:nvPr/>
        </p:nvCxnSpPr>
        <p:spPr>
          <a:xfrm flipH="1">
            <a:off x="3858994" y="3087422"/>
            <a:ext cx="2235418" cy="81018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32"/>
          <p:cNvCxnSpPr>
            <a:stCxn id="333" idx="2"/>
            <a:endCxn id="335" idx="0"/>
          </p:cNvCxnSpPr>
          <p:nvPr/>
        </p:nvCxnSpPr>
        <p:spPr>
          <a:xfrm>
            <a:off x="6094412" y="3087422"/>
            <a:ext cx="2539738" cy="772199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32"/>
          <p:cNvSpPr/>
          <p:nvPr/>
        </p:nvSpPr>
        <p:spPr>
          <a:xfrm>
            <a:off x="5769881" y="3730121"/>
            <a:ext cx="649031" cy="733809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36B7879-3288-4403-AAC4-1751873E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0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marR="11850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 dirty="0"/>
              <a:t>Свиване на рекурсията</a:t>
            </a:r>
            <a:endParaRPr sz="2000" dirty="0"/>
          </a:p>
          <a:p>
            <a:pPr marL="118504" marR="118504" indent="727951" algn="just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механизъм на действие</a:t>
            </a:r>
            <a:endParaRPr sz="3999"/>
          </a:p>
        </p:txBody>
      </p:sp>
      <p:sp>
        <p:nvSpPr>
          <p:cNvPr id="345" name="Google Shape;345;p33"/>
          <p:cNvSpPr/>
          <p:nvPr/>
        </p:nvSpPr>
        <p:spPr>
          <a:xfrm>
            <a:off x="5322013" y="2688726"/>
            <a:ext cx="1544798" cy="398696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150242" y="6043986"/>
            <a:ext cx="1888345" cy="5304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край!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2A73CB-6E4F-4E1B-8343-569F3FC5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решение</a:t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1311958" y="990600"/>
            <a:ext cx="9418347" cy="5654679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en" sz="2000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n = 5;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fibN = Fib(n);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Console.WriteLine(fibN);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2000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(int n)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if (n == 1 || n == 2)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return Fib(n - 1) + Fib(n - 2);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0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8BD9658-BD56-4330-864E-60CE6A3FC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1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Намиране на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най-голям общ делител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936" y="914400"/>
            <a:ext cx="2229087" cy="3195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59F3287-1218-4BF8-AADD-8B3F3DC622F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algn="just"/>
            <a:r>
              <a:rPr lang="en"/>
              <a:t>Рекурсия и рекурсивни алгоритми. Упражнения</a:t>
            </a:r>
            <a:endParaRPr/>
          </a:p>
          <a:p>
            <a:pPr algn="just">
              <a:spcBef>
                <a:spcPts val="0"/>
              </a:spcBef>
            </a:pPr>
            <a:r>
              <a:rPr lang="en"/>
              <a:t>Пълно изчерпване и търсене с връщане назад (backtracking). Задача за осемте царици</a:t>
            </a:r>
            <a:endParaRPr/>
          </a:p>
          <a:p>
            <a:pPr algn="just">
              <a:spcBef>
                <a:spcPts val="0"/>
              </a:spcBef>
            </a:pPr>
            <a:r>
              <a:rPr lang="en"/>
              <a:t>Упражнения: имплементация на backtracking алгоритъм</a:t>
            </a:r>
            <a:endParaRPr/>
          </a:p>
          <a:p>
            <a:pPr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Съдържание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754" y="2552962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DFD518B-AE3E-45CE-A6BB-4157AF1F8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9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</a:pPr>
            <a:r>
              <a:rPr lang="en" sz="2800" dirty="0"/>
              <a:t>Създайте рекурсивна програма, която:</a:t>
            </a:r>
            <a:endParaRPr sz="28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800" dirty="0"/>
              <a:t>намира най-големия общ делител на две цели числа а и b</a:t>
            </a:r>
            <a:endParaRPr sz="28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800" dirty="0"/>
              <a:t>въведете стойностите на а и b в конзолата</a:t>
            </a:r>
            <a:endParaRPr sz="2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800" dirty="0"/>
          </a:p>
          <a:p>
            <a:pPr marL="1218895" indent="609448">
              <a:buNone/>
            </a:pPr>
            <a:endParaRPr sz="2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800" dirty="0"/>
          </a:p>
          <a:p>
            <a:pPr marL="0" indent="0">
              <a:buNone/>
            </a:pPr>
            <a:endParaRPr sz="4000"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НОД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2560733" y="3429000"/>
            <a:ext cx="1876311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а=35 b=14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4720237" y="3788906"/>
            <a:ext cx="2360185" cy="57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7363615" y="3429000"/>
            <a:ext cx="1876311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7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33DBC26-9724-4DB8-9AEF-A3505885A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2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idx="1"/>
          </p:nvPr>
        </p:nvSpPr>
        <p:spPr>
          <a:xfrm>
            <a:off x="190413" y="1600200"/>
            <a:ext cx="11804822" cy="5121276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1. Въведете стойности за а и b.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2. Ако а ≠ b изпълни изпълни стъпка 3.</a:t>
            </a:r>
            <a:endParaRPr sz="2800" dirty="0">
              <a:solidFill>
                <a:srgbClr val="FFFFFF"/>
              </a:solidFill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800" dirty="0">
                <a:solidFill>
                  <a:srgbClr val="FFFFFF"/>
                </a:solidFill>
              </a:rPr>
              <a:t>ако а = b изпълни стъпка 5.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3. Ако  а&gt;b изпълни а=а-b;	</a:t>
            </a:r>
            <a:endParaRPr sz="2800" dirty="0">
              <a:solidFill>
                <a:srgbClr val="FFFFFF"/>
              </a:solidFill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800" dirty="0">
                <a:solidFill>
                  <a:srgbClr val="FFFFFF"/>
                </a:solidFill>
              </a:rPr>
              <a:t>ако  а&lt;b изпълни b=b-a;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4. Изпълни стъпка 2.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5. Изведи а.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6. Край на алгоритъма.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spcBef>
                <a:spcPts val="0"/>
              </a:spcBef>
              <a:buClr>
                <a:srgbClr val="E69138"/>
              </a:buClr>
              <a:buSzPts val="1800"/>
            </a:pP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188815" y="184620"/>
            <a:ext cx="1180482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dirty="0"/>
              <a:t>НОД. Алгоритъм на Евклид с изваждане – алгоритъм</a:t>
            </a:r>
            <a:endParaRPr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8547314-8E66-4098-977D-EE08F1818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0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НОД. Алгоритъм на Евклид с изваждане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11952" y="2924931"/>
            <a:ext cx="1883109" cy="945354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NOD(35, 14)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3055654" y="2894739"/>
            <a:ext cx="2024673" cy="100573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NOD(35-14, 14)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6011733" y="2837154"/>
            <a:ext cx="2024673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NOD(21-14, 14)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8778146" y="2837154"/>
            <a:ext cx="2137443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NOD(7, 14-7)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5" name="Google Shape;385;p38"/>
          <p:cNvCxnSpPr>
            <a:stCxn id="381" idx="3"/>
            <a:endCxn id="382" idx="1"/>
          </p:cNvCxnSpPr>
          <p:nvPr/>
        </p:nvCxnSpPr>
        <p:spPr>
          <a:xfrm>
            <a:off x="2195061" y="3397608"/>
            <a:ext cx="860576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8"/>
          <p:cNvCxnSpPr>
            <a:stCxn id="382" idx="3"/>
            <a:endCxn id="383" idx="1"/>
          </p:cNvCxnSpPr>
          <p:nvPr/>
        </p:nvCxnSpPr>
        <p:spPr>
          <a:xfrm>
            <a:off x="5080327" y="3397608"/>
            <a:ext cx="931357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8"/>
          <p:cNvCxnSpPr>
            <a:stCxn id="383" idx="3"/>
            <a:endCxn id="384" idx="1"/>
          </p:cNvCxnSpPr>
          <p:nvPr/>
        </p:nvCxnSpPr>
        <p:spPr>
          <a:xfrm>
            <a:off x="8036406" y="3397608"/>
            <a:ext cx="741807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8"/>
          <p:cNvSpPr/>
          <p:nvPr/>
        </p:nvSpPr>
        <p:spPr>
          <a:xfrm>
            <a:off x="8778146" y="4904749"/>
            <a:ext cx="2137443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NOD(7, 7)=7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9" name="Google Shape;389;p38"/>
          <p:cNvCxnSpPr>
            <a:stCxn id="384" idx="2"/>
            <a:endCxn id="388" idx="0"/>
          </p:cNvCxnSpPr>
          <p:nvPr/>
        </p:nvCxnSpPr>
        <p:spPr>
          <a:xfrm>
            <a:off x="9846868" y="3958062"/>
            <a:ext cx="0" cy="9465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8"/>
          <p:cNvSpPr/>
          <p:nvPr/>
        </p:nvSpPr>
        <p:spPr>
          <a:xfrm>
            <a:off x="2307232" y="2894739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a&gt;b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227905" y="2982416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a&gt;b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8089143" y="2982416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a&lt;ba&gt;b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9979800" y="4072832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a=b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9979801" y="4460099"/>
            <a:ext cx="2024671" cy="3968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EA0275E7-E6EC-4E4C-B9E3-6EDF10512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2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1. Въведете стойности за а и b.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2. Ако b &gt; 0 изпълни изпълни стъпка 3.</a:t>
            </a:r>
            <a:endParaRPr sz="2800" dirty="0">
              <a:solidFill>
                <a:srgbClr val="FFFFFF"/>
              </a:solidFill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800" dirty="0">
                <a:solidFill>
                  <a:srgbClr val="FFFFFF"/>
                </a:solidFill>
              </a:rPr>
              <a:t>ако b=0 изпълни стъпка 4.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3. Изпълни:</a:t>
            </a:r>
            <a:endParaRPr sz="2800" dirty="0">
              <a:solidFill>
                <a:srgbClr val="FFFFFF"/>
              </a:solidFill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800" dirty="0">
                <a:solidFill>
                  <a:srgbClr val="FFFFFF"/>
                </a:solidFill>
              </a:rPr>
              <a:t>r=b; </a:t>
            </a:r>
            <a:endParaRPr sz="2800" dirty="0">
              <a:solidFill>
                <a:srgbClr val="FFFFFF"/>
              </a:solidFill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800" dirty="0">
                <a:solidFill>
                  <a:srgbClr val="FFFFFF"/>
                </a:solidFill>
              </a:rPr>
              <a:t>b=a%b; </a:t>
            </a:r>
            <a:endParaRPr sz="2800" dirty="0">
              <a:solidFill>
                <a:srgbClr val="FFFFFF"/>
              </a:solidFill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800" dirty="0">
                <a:solidFill>
                  <a:srgbClr val="FFFFFF"/>
                </a:solidFill>
              </a:rPr>
              <a:t>a=r;	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4. Изведи а.</a:t>
            </a:r>
            <a:endParaRPr sz="2800" dirty="0">
              <a:solidFill>
                <a:srgbClr val="FFFFFF"/>
              </a:solidFill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</a:pPr>
            <a:r>
              <a:rPr lang="en" sz="2800" dirty="0">
                <a:solidFill>
                  <a:srgbClr val="FFFFFF"/>
                </a:solidFill>
              </a:rPr>
              <a:t>Стъпка 5. Край на алгоритъма.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НОД. Алгоритъм на Евклид с деление – алгоритъм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2FE66F1-7880-4268-B1EA-C395DCAE6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3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НОД. Алгоритъм на Евклид с деление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311952" y="2924931"/>
            <a:ext cx="1883109" cy="945354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NOD(35, 14)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055672" y="2894739"/>
            <a:ext cx="2299001" cy="100573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NOD(14, 35%14)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6247739" y="2837154"/>
            <a:ext cx="2024673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NOD(7, 14%7)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9" name="Google Shape;409;p40"/>
          <p:cNvSpPr/>
          <p:nvPr/>
        </p:nvSpPr>
        <p:spPr>
          <a:xfrm>
            <a:off x="9214766" y="2837154"/>
            <a:ext cx="2137443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NOD(7, 0)=7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10" name="Google Shape;410;p40"/>
          <p:cNvCxnSpPr>
            <a:stCxn id="406" idx="3"/>
            <a:endCxn id="407" idx="1"/>
          </p:cNvCxnSpPr>
          <p:nvPr/>
        </p:nvCxnSpPr>
        <p:spPr>
          <a:xfrm>
            <a:off x="2195061" y="3397608"/>
            <a:ext cx="860576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0"/>
          <p:cNvCxnSpPr>
            <a:stCxn id="407" idx="3"/>
            <a:endCxn id="408" idx="1"/>
          </p:cNvCxnSpPr>
          <p:nvPr/>
        </p:nvCxnSpPr>
        <p:spPr>
          <a:xfrm>
            <a:off x="5354673" y="3397608"/>
            <a:ext cx="892967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0"/>
          <p:cNvCxnSpPr>
            <a:stCxn id="408" idx="3"/>
            <a:endCxn id="409" idx="1"/>
          </p:cNvCxnSpPr>
          <p:nvPr/>
        </p:nvCxnSpPr>
        <p:spPr>
          <a:xfrm>
            <a:off x="8272412" y="3397608"/>
            <a:ext cx="942554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0"/>
          <p:cNvSpPr/>
          <p:nvPr/>
        </p:nvSpPr>
        <p:spPr>
          <a:xfrm>
            <a:off x="2307232" y="2894739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b≠0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5483089" y="2982416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≠0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8425456" y="2982416"/>
            <a:ext cx="636234" cy="339512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a&lt;bb=0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7731253" y="2383173"/>
            <a:ext cx="2024671" cy="3968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940C9F3-47CE-4CF3-815E-C6CFA70A5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Намиране на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най-малко общо кратно</a:t>
            </a:r>
            <a:endParaRPr/>
          </a:p>
        </p:txBody>
      </p:sp>
      <p:sp>
        <p:nvSpPr>
          <p:cNvPr id="422" name="Google Shape;422;p41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0218FBB-C7C1-4EC1-9510-7D3BC1B10D1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8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</a:pPr>
            <a:r>
              <a:rPr lang="en" sz="3200"/>
              <a:t>Създайте рекурсивна програма, която:</a:t>
            </a:r>
            <a:endParaRPr sz="32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намира най-малкото общо кратно на две цели числа а и b</a:t>
            </a:r>
            <a:endParaRPr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dirty="0"/>
              <a:t>въведете стойностите на а и b в конзолата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/>
          </a:p>
          <a:p>
            <a:pPr marL="1218895" indent="609448">
              <a:buNone/>
            </a:pPr>
            <a:endParaRPr sz="3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/>
          </a:p>
          <a:p>
            <a:pPr marL="0" indent="0">
              <a:buNone/>
            </a:pPr>
            <a:endParaRPr sz="4400"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НОК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2560733" y="3429000"/>
            <a:ext cx="1876311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а=6 b=15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720237" y="3788906"/>
            <a:ext cx="2360185" cy="57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7363615" y="3429000"/>
            <a:ext cx="1876311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60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2" name="Google Shape;432;p42" descr="&lt;math xmlns=&quot;http://www.w3.org/1998/Math/MathML&quot;&gt;&lt;mi&gt;&amp;#x41D;&lt;/mi&gt;&lt;mi&gt;&amp;#x41E;&lt;/mi&gt;&lt;mi&gt;&amp;#x41A;&lt;/mi&gt;&lt;mo&gt;(&lt;/mo&gt;&lt;mi&gt;a&lt;/mi&gt;&lt;mo&gt;,&lt;/mo&gt;&lt;mo&gt;&amp;#xA0;&lt;/mo&gt;&lt;mi&gt;b&lt;/mi&gt;&lt;mo&gt;)&lt;/mo&gt;&lt;mo&gt;=&lt;/mo&gt;&lt;mfrac&gt;&lt;mrow&gt;&lt;mi&gt;a&lt;/mi&gt;&lt;mo&gt;*&lt;/mo&gt;&lt;mi&gt;b&lt;/mi&gt;&lt;/mrow&gt;&lt;mrow&gt;&lt;mi&gt;&amp;#x41D;&lt;/mi&gt;&lt;mi&gt;&amp;#x41E;&lt;/mi&gt;&lt;mi&gt;&amp;#x414;&lt;/mi&gt;&lt;mo&gt;(&lt;/mo&gt;&lt;mi&gt;a&lt;/mi&gt;&lt;mo&gt;,&lt;/mo&gt;&lt;mo&gt;&amp;#xA0;&lt;/mo&gt;&lt;mi&gt;b&lt;/mi&gt;&lt;mo&gt;)&lt;/mo&gt;&lt;/mrow&gt;&lt;/mfrac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50" y="4981662"/>
            <a:ext cx="3303204" cy="8464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05F4978-5DE4-4457-B27B-CF8692472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6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Backtracking</a:t>
            </a:r>
            <a:endParaRPr/>
          </a:p>
        </p:txBody>
      </p:sp>
      <p:sp>
        <p:nvSpPr>
          <p:cNvPr id="438" name="Google Shape;438;p43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Търсене с връщане назад</a:t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473" y="605270"/>
            <a:ext cx="3286012" cy="4132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CD591A7-613E-4C0D-AC4D-1C99E6AB0D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9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</a:pPr>
            <a:r>
              <a:rPr lang="en" sz="2800" dirty="0"/>
              <a:t>Клас алгоритми за </a:t>
            </a:r>
            <a:r>
              <a:rPr lang="en" sz="2800" dirty="0">
                <a:solidFill>
                  <a:srgbClr val="F6B26B"/>
                </a:solidFill>
              </a:rPr>
              <a:t>намиране на всички решения</a:t>
            </a:r>
            <a:r>
              <a:rPr lang="en" sz="2800" dirty="0"/>
              <a:t> на някаква комбинаторна задача.</a:t>
            </a:r>
            <a:endParaRPr sz="28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800" dirty="0"/>
              <a:t>В това число намиране на всички пътища от София до Варна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444" name="Google Shape;44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Какво е </a:t>
            </a:r>
            <a:r>
              <a:rPr lang="en-US"/>
              <a:t>Backtracking?</a:t>
            </a:r>
            <a:endParaRPr sz="3999"/>
          </a:p>
        </p:txBody>
      </p:sp>
      <p:sp>
        <p:nvSpPr>
          <p:cNvPr id="446" name="Google Shape;446;p44"/>
          <p:cNvSpPr txBox="1">
            <a:spLocks noGrp="1"/>
          </p:cNvSpPr>
          <p:nvPr>
            <p:ph type="title" idx="4294967295"/>
          </p:nvPr>
        </p:nvSpPr>
        <p:spPr>
          <a:xfrm>
            <a:off x="379412" y="3402013"/>
            <a:ext cx="11358562" cy="763587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 dirty="0"/>
              <a:t>Как работи backtracking?</a:t>
            </a:r>
            <a:endParaRPr sz="3999" dirty="0"/>
          </a:p>
        </p:txBody>
      </p:sp>
      <p:sp>
        <p:nvSpPr>
          <p:cNvPr id="447" name="Google Shape;447;p44"/>
          <p:cNvSpPr txBox="1">
            <a:spLocks noGrp="1"/>
          </p:cNvSpPr>
          <p:nvPr>
            <p:ph type="body" idx="4294967295"/>
          </p:nvPr>
        </p:nvSpPr>
        <p:spPr>
          <a:xfrm>
            <a:off x="379412" y="4289425"/>
            <a:ext cx="11358562" cy="2212975"/>
          </a:xfrm>
          <a:prstGeom prst="rect">
            <a:avLst/>
          </a:prstGeom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</a:pPr>
            <a:r>
              <a:rPr lang="en" sz="2399" dirty="0"/>
              <a:t>На всяка стъпка рекурсивно се преглеждат всички перспективни възможности </a:t>
            </a:r>
            <a:endParaRPr sz="2399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399" dirty="0"/>
              <a:t>Всички не перспективни възможности се отхвърлят възможно най-рано</a:t>
            </a:r>
            <a:endParaRPr sz="2399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399" dirty="0"/>
              <a:t>Времето на работа е експоненциално</a:t>
            </a:r>
            <a:endParaRPr sz="2399" dirty="0"/>
          </a:p>
          <a:p>
            <a:pPr marL="0" indent="0" algn="just">
              <a:buNone/>
            </a:pPr>
            <a:endParaRPr sz="2399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D5CC761-C6B9-4FA4-BBEA-A8B93C1A2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0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SzPts val="1800"/>
            </a:pPr>
            <a:r>
              <a:rPr lang="en" sz="3200" dirty="0"/>
              <a:t>Backtracking поставя въпроси като:</a:t>
            </a:r>
            <a:endParaRPr sz="32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Колко начина за…съществуват?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Има ли начин за…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Кои са всички възможни решения?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Кое е оптималното решение?</a:t>
            </a:r>
            <a:endParaRPr dirty="0"/>
          </a:p>
          <a:p>
            <a:pPr indent="0">
              <a:buNone/>
            </a:pPr>
            <a:endParaRPr sz="3200" dirty="0"/>
          </a:p>
        </p:txBody>
      </p:sp>
      <p:sp>
        <p:nvSpPr>
          <p:cNvPr id="452" name="Google Shape;45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Backtracking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7E4F5D3-5834-4B17-9B8E-5A960985C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912812" y="51992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Какво е рекурсия?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25" y="521457"/>
            <a:ext cx="6060555" cy="45454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001C7FF-619A-45EC-A95B-98DE834FD17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3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800" dirty="0">
                <a:solidFill>
                  <a:srgbClr val="F6B26B"/>
                </a:solidFill>
              </a:rPr>
              <a:t>1 стъпка:</a:t>
            </a:r>
            <a:r>
              <a:rPr lang="en" sz="2800" dirty="0"/>
              <a:t> Конструира се едно частично решение.</a:t>
            </a:r>
            <a:endParaRPr sz="2800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800" dirty="0">
                <a:solidFill>
                  <a:srgbClr val="F6B26B"/>
                </a:solidFill>
              </a:rPr>
              <a:t>2 стъпка:</a:t>
            </a:r>
            <a:r>
              <a:rPr lang="en" sz="2800" dirty="0"/>
              <a:t> Проверява се дали частичното решение е общо (търсеното). Ако е така, решението се запомня или извежда и процесът на търсене или завършва, или продължава по същата схема, докато бъдат генерирани всички възможни решения.</a:t>
            </a:r>
            <a:endParaRPr sz="2800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800" dirty="0">
                <a:solidFill>
                  <a:srgbClr val="F6B26B"/>
                </a:solidFill>
              </a:rPr>
              <a:t>3 стъпка:</a:t>
            </a:r>
            <a:r>
              <a:rPr lang="en" sz="2800" dirty="0"/>
              <a:t> В противен случай се прави опит текущото частично решение да се продължи (според условието на задачата).</a:t>
            </a:r>
            <a:endParaRPr sz="2800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800" dirty="0">
                <a:solidFill>
                  <a:srgbClr val="F6B26B"/>
                </a:solidFill>
              </a:rPr>
              <a:t>4 стъпка:</a:t>
            </a:r>
            <a:r>
              <a:rPr lang="en" sz="2800" dirty="0"/>
              <a:t> Ако на някоя стъпка се окаже невъзможно ново разширяване, извършва се връщане назад към предишното частично решение и се прави нов опит то да се разшири (продължи) по друг, различен от предишния, начин.</a:t>
            </a:r>
            <a:endParaRPr sz="2800"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-US"/>
              <a:t>Backtracking – </a:t>
            </a:r>
            <a:r>
              <a:rPr lang="ru-RU"/>
              <a:t>алгоритъм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C1AACAF-A848-4062-9EAA-3826BC723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912812" y="52754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Задача за осемте царици</a:t>
            </a:r>
            <a:endParaRPr dirty="0"/>
          </a:p>
        </p:txBody>
      </p:sp>
      <p:pic>
        <p:nvPicPr>
          <p:cNvPr id="465" name="Google Shape;465;p47"/>
          <p:cNvPicPr preferRelativeResize="0"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284412" y="533400"/>
            <a:ext cx="7273896" cy="45454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57114D2-6DF1-416F-A038-0D8FDC16367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17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Шахматната дъска е разделена на 64 клетки, образуващи осем хоризонтала и осем вертикала.  </a:t>
            </a:r>
            <a:r>
              <a:rPr lang="en" sz="3200" dirty="0"/>
              <a:t>Най-силната шахматна фигура е царицата, тъй като тя може да атакува всяка клетка по хоризонтала, вертикала и диагонала.  В задачата с осемте царици се търси решение на това как те да бъдат разположени на шахматната дъска така, че никоя от тях да не е нападната от останалите.</a:t>
            </a:r>
            <a:endParaRPr sz="3200" dirty="0"/>
          </a:p>
          <a:p>
            <a:pPr marL="0" indent="0" algn="just">
              <a:buNone/>
            </a:pPr>
            <a:endParaRPr sz="3200" dirty="0"/>
          </a:p>
        </p:txBody>
      </p:sp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176901CE-B4DA-4E3A-829E-E24866BA1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18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Ще поставяме по една царица (Q1, Q2, …….Q8) във всяка вертикала, започвайки с първата клетка по вертикал и хоризонтал.</a:t>
            </a:r>
            <a:endParaRPr sz="32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3200" dirty="0"/>
              <a:t>На фигурата вдясно са оцветени клетките, които тя може да атакува.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 algn="just">
              <a:buNone/>
            </a:pPr>
            <a:endParaRPr sz="3200" dirty="0"/>
          </a:p>
        </p:txBody>
      </p:sp>
      <p:sp>
        <p:nvSpPr>
          <p:cNvPr id="476" name="Google Shape;47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478" name="Google Shape;478;p49"/>
          <p:cNvGraphicFramePr/>
          <p:nvPr/>
        </p:nvGraphicFramePr>
        <p:xfrm>
          <a:off x="7374812" y="1776131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87088D3-C702-4FDC-B81E-5EACC3058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2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8183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Проследяваме възможностите за поставяне на втората царица по втория вертикал.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483" name="Google Shape;48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485" name="Google Shape;485;p50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E783D80-21F6-4AD7-922C-7F2C91099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84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Проследяваме възможностите за поставяне на третата царица по третия вертикал.</a:t>
            </a:r>
            <a:endParaRPr sz="32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На фигурата вдясно са оцветени клетките, които са атакувани до момента.</a:t>
            </a:r>
            <a:endParaRPr sz="32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 </a:t>
            </a:r>
            <a:endParaRPr sz="3200" dirty="0"/>
          </a:p>
          <a:p>
            <a:pPr marL="0" indent="0" algn="just">
              <a:buNone/>
            </a:pPr>
            <a:endParaRPr sz="3200" dirty="0"/>
          </a:p>
        </p:txBody>
      </p:sp>
      <p:sp>
        <p:nvSpPr>
          <p:cNvPr id="490" name="Google Shape;49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492" name="Google Shape;492;p51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1AC66D1-CF2E-4326-B645-C4BC12B92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90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2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Проследяваме възможностите за поставяне на четвъртата царица по четвъртия вертикал.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499" name="Google Shape;499;p52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0402E6E-4DA7-4278-9A6E-5BC5E46A3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36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Проследяваме възможностите за поставяне на петата царица в петия вертикал.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Оказа се, че стигнахме до “задънена улица”.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04" name="Google Shape;504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06" name="Google Shape;506;p53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D3D402E-9090-43D0-9ED0-B346BDD9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02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Връщаме се на предходната стъпка, за да помислим за друга алтернатива.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11" name="Google Shape;51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13" name="Google Shape;513;p54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226968A-CC0D-4A19-A852-66AB2671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00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5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665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Поставяме Q5 в петата клетка на последния ред. В предишното решение тя беше в четвъртата клетка отгоре надолу. 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18" name="Google Shape;518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20" name="Google Shape;520;p55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CE15A0B-1EDA-4DA2-BC33-514E41BBC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algn="just"/>
            <a:r>
              <a:rPr lang="en"/>
              <a:t>Техника за решаване на задачи</a:t>
            </a:r>
            <a:endParaRPr/>
          </a:p>
          <a:p>
            <a:pPr algn="just">
              <a:spcBef>
                <a:spcPts val="0"/>
              </a:spcBef>
            </a:pPr>
            <a:r>
              <a:rPr lang="en"/>
              <a:t>Разделя задачата на подзадачи от същия тип</a:t>
            </a:r>
            <a:endParaRPr/>
          </a:p>
          <a:p>
            <a:pPr lvl="1" algn="just">
              <a:spcBef>
                <a:spcPts val="0"/>
              </a:spcBef>
            </a:pPr>
            <a:r>
              <a:rPr lang="en"/>
              <a:t>Включва функция, извикваща себе си</a:t>
            </a:r>
            <a:endParaRPr/>
          </a:p>
          <a:p>
            <a:pPr lvl="1" algn="just">
              <a:spcBef>
                <a:spcPts val="0"/>
              </a:spcBef>
            </a:pPr>
            <a:r>
              <a:rPr lang="en"/>
              <a:t>Функцията трябва да има граничен случай</a:t>
            </a:r>
            <a:endParaRPr/>
          </a:p>
          <a:p>
            <a:pPr lvl="1" algn="just">
              <a:spcBef>
                <a:spcPts val="0"/>
              </a:spcBef>
            </a:pPr>
            <a:r>
              <a:rPr lang="en"/>
              <a:t>Всяка стъпка от рекурсията трябва да се движи към граничния случай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Какво е рекурсия?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39B5C1F-D93E-4CD4-AC59-E55D5C2E7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7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665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Поглеждаме към шестата вертикала и виждаме, че там нямаме възможност да поставим царица.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Изчерпвайки всички възможни места за царицата по петата вертикала, трябва да се върнем към четвъртата вертикала.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27" name="Google Shape;527;p56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2AB0910-ED1D-4441-A8B8-B165002A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64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7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Проследяваме нова възможност за поставяне на четвъртата царица в четвъртия вертикал (в предишното решение тя беше във втората клетка).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Сега ще я поставим в седма клетка отгоре надолу.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32" name="Google Shape;532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34" name="Google Shape;534;p57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08240BF-0622-43F9-A596-5FF0E410E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8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8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665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Поставяме Q5 в петия вертикал, втора клетка отгоре надолу.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39" name="Google Shape;53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41" name="Google Shape;541;p58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FD7185B-979E-4493-B4FD-610E36B16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19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Поставяме Q6 в шести вертикал.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</p:txBody>
      </p:sp>
      <p:sp>
        <p:nvSpPr>
          <p:cNvPr id="546" name="Google Shape;54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48" name="Google Shape;548;p59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C83CFA0-8CF7-4DBB-A0F7-C50A3FF10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1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665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Поставяме Q7 в седми вертикал.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са оцветени клетките, които са атакувани до момента.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Оказва се, че в осми вертикал е невъзможно да поставим последната царица. Отново “задънена улица”.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 </a:t>
            </a:r>
            <a:endParaRPr sz="2800" dirty="0"/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553" name="Google Shape;55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55" name="Google Shape;555;p60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Q7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EB7CCEF-38BC-4A85-B873-464D5808C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33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1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6665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Отново се връщаме на предходните стъпки и мислим за други алтернативи.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/>
              <a:t>На фигурата вдясно е показано крайното решение на задачата.</a:t>
            </a:r>
            <a:endParaRPr sz="2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800" dirty="0"/>
          </a:p>
        </p:txBody>
      </p:sp>
      <p:sp>
        <p:nvSpPr>
          <p:cNvPr id="560" name="Google Shape;56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Задача за осемте царици</a:t>
            </a:r>
            <a:endParaRPr sz="3999"/>
          </a:p>
        </p:txBody>
      </p:sp>
      <p:graphicFrame>
        <p:nvGraphicFramePr>
          <p:cNvPr id="562" name="Google Shape;562;p61"/>
          <p:cNvGraphicFramePr/>
          <p:nvPr/>
        </p:nvGraphicFramePr>
        <p:xfrm>
          <a:off x="7310896" y="1776148"/>
          <a:ext cx="4147621" cy="3900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Q7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Q8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9C38B2-9E14-4725-BF44-441BA18C5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66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"/>
          <p:cNvSpPr txBox="1">
            <a:spLocks noGrp="1"/>
          </p:cNvSpPr>
          <p:nvPr>
            <p:ph idx="1"/>
          </p:nvPr>
        </p:nvSpPr>
        <p:spPr>
          <a:xfrm>
            <a:off x="190413" y="1151121"/>
            <a:ext cx="7808999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SzPts val="1800"/>
            </a:pPr>
            <a:r>
              <a:rPr lang="en" sz="3200" dirty="0">
                <a:solidFill>
                  <a:srgbClr val="F6B26B"/>
                </a:solidFill>
              </a:rPr>
              <a:t>Рекурсията е:</a:t>
            </a:r>
            <a:endParaRPr sz="3200" dirty="0">
              <a:solidFill>
                <a:srgbClr val="F6B26B"/>
              </a:solidFill>
            </a:endParaRPr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Метод, който се обръща към себе си</a:t>
            </a:r>
            <a:endParaRPr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dirty="0"/>
              <a:t>Много мощна техника за прилагане на комбинаторни алгоритми</a:t>
            </a:r>
            <a:endParaRPr dirty="0"/>
          </a:p>
          <a:p>
            <a:pPr indent="-457086">
              <a:spcBef>
                <a:spcPts val="0"/>
              </a:spcBef>
              <a:buSzPts val="1800"/>
            </a:pPr>
            <a:r>
              <a:rPr lang="en" sz="3200" dirty="0"/>
              <a:t>Всяка рекурсия трябва да има граничен случай</a:t>
            </a:r>
            <a:endParaRPr sz="3200" dirty="0"/>
          </a:p>
          <a:p>
            <a:pPr indent="-457086">
              <a:buSzPts val="1800"/>
            </a:pPr>
            <a:r>
              <a:rPr lang="en" sz="3200" dirty="0"/>
              <a:t>Рекурсията може да бъде вредна, ако не се използва правилно</a:t>
            </a:r>
            <a:endParaRPr sz="3200" dirty="0"/>
          </a:p>
        </p:txBody>
      </p:sp>
      <p:sp>
        <p:nvSpPr>
          <p:cNvPr id="567" name="Google Shape;567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solidFill>
                  <a:srgbClr val="F3BE60"/>
                </a:solidFill>
              </a:rPr>
              <a:t>Обобщение</a:t>
            </a:r>
            <a:endParaRPr/>
          </a:p>
        </p:txBody>
      </p:sp>
      <p:pic>
        <p:nvPicPr>
          <p:cNvPr id="569" name="Google Shape;56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413" y="3733800"/>
            <a:ext cx="3125694" cy="24452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AFEEAFB-CF9E-427A-9EA2-7768AFFEA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35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Clr>
                <a:srgbClr val="F6B26B"/>
              </a:buClr>
              <a:buSzPts val="1800"/>
            </a:pPr>
            <a:r>
              <a:rPr lang="en" sz="2800" dirty="0">
                <a:solidFill>
                  <a:srgbClr val="F6B26B"/>
                </a:solidFill>
              </a:rPr>
              <a:t>Backtracking намира:</a:t>
            </a:r>
            <a:endParaRPr sz="2800" dirty="0">
              <a:solidFill>
                <a:srgbClr val="F6B26B"/>
              </a:solidFill>
            </a:endParaRPr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Всички решения/оптимално решение на комбинаторна задача чрез генериране на всички възможности</a:t>
            </a:r>
            <a:endParaRPr sz="2800" dirty="0"/>
          </a:p>
          <a:p>
            <a:pPr lvl="1" indent="-457086">
              <a:spcBef>
                <a:spcPts val="0"/>
              </a:spcBef>
              <a:buSzPts val="1800"/>
            </a:pPr>
            <a:r>
              <a:rPr lang="en" sz="2800" dirty="0"/>
              <a:t>Отстранява не перспективните възможности </a:t>
            </a:r>
            <a:endParaRPr sz="2800" dirty="0"/>
          </a:p>
          <a:p>
            <a:pPr marL="1828343" indent="0">
              <a:buNone/>
            </a:pPr>
            <a:endParaRPr sz="2800" dirty="0"/>
          </a:p>
        </p:txBody>
      </p:sp>
      <p:sp>
        <p:nvSpPr>
          <p:cNvPr id="574" name="Google Shape;574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solidFill>
                  <a:srgbClr val="F3BE60"/>
                </a:solidFill>
              </a:rPr>
              <a:t>Обобщение</a:t>
            </a:r>
            <a:endParaRPr/>
          </a:p>
        </p:txBody>
      </p:sp>
      <p:pic>
        <p:nvPicPr>
          <p:cNvPr id="576" name="Google Shape;57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684" y="3718425"/>
            <a:ext cx="3252728" cy="25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4865F8D-011C-4269-950D-85FD70F3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973" y="4711865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3AFEB06-9A21-4617-A456-B7E7964C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6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r>
              <a:rPr lang="en"/>
              <a:t>Пряка рекурсия</a:t>
            </a:r>
            <a:endParaRPr/>
          </a:p>
          <a:p>
            <a:pPr indent="0">
              <a:buNone/>
            </a:pPr>
            <a:r>
              <a:rPr lang="en" sz="2399"/>
              <a:t>Метода А директно се обръща към себе си.</a:t>
            </a:r>
            <a:endParaRPr sz="2399"/>
          </a:p>
          <a:p>
            <a:pPr indent="0">
              <a:buNone/>
            </a:pPr>
            <a:endParaRPr/>
          </a:p>
          <a:p>
            <a:r>
              <a:rPr lang="en"/>
              <a:t>Непряка рекурсия</a:t>
            </a:r>
            <a:endParaRPr/>
          </a:p>
          <a:p>
            <a:pPr indent="0">
              <a:buNone/>
            </a:pPr>
            <a:r>
              <a:rPr lang="en" sz="2399"/>
              <a:t>А се обръща към В, В се обръща към А.</a:t>
            </a:r>
            <a:endParaRPr sz="2399"/>
          </a:p>
          <a:p>
            <a:pPr indent="0">
              <a:buNone/>
            </a:pPr>
            <a:r>
              <a:rPr lang="en" sz="2399"/>
              <a:t>Възможно е и А-&gt;В-&gt;С-&gt;А</a:t>
            </a:r>
            <a:endParaRPr sz="2399"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Видове рекурсия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7873482" y="1537126"/>
            <a:ext cx="2277407" cy="1697158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A( ) {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448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448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A( );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/>
          <p:nvPr/>
        </p:nvSpPr>
        <p:spPr>
          <a:xfrm rot="-7754305">
            <a:off x="8843534" y="1411173"/>
            <a:ext cx="2244934" cy="75884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33" name="Google Shape;133;p21"/>
          <p:cNvSpPr txBox="1"/>
          <p:nvPr/>
        </p:nvSpPr>
        <p:spPr>
          <a:xfrm>
            <a:off x="7023970" y="4279962"/>
            <a:ext cx="2277407" cy="1697158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A( ) {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448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448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B( );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301377" y="4279978"/>
            <a:ext cx="2277407" cy="1697158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B( ) {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448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448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A( );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8236954" y="3705894"/>
            <a:ext cx="2124647" cy="51906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36" name="Google Shape;136;p21"/>
          <p:cNvSpPr/>
          <p:nvPr/>
        </p:nvSpPr>
        <p:spPr>
          <a:xfrm rot="10800000">
            <a:off x="8322131" y="6032155"/>
            <a:ext cx="2124647" cy="51906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17D3A0C-6746-41A5-BD0B-BF28F314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Редица на Фибоначи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94" y="817648"/>
            <a:ext cx="6348346" cy="39994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707DA0A-DD48-4A38-B026-F5888FD671E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</a:pPr>
            <a:r>
              <a:rPr lang="en" sz="2800" dirty="0"/>
              <a:t>Създайте рекурсивна програма, която:</a:t>
            </a:r>
            <a:endParaRPr sz="28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800" dirty="0"/>
              <a:t>намира N-тия член на редицата на Фибоначи</a:t>
            </a:r>
            <a:r>
              <a:rPr lang="bg-BG" sz="2800" dirty="0"/>
              <a:t>: </a:t>
            </a:r>
            <a:r>
              <a:rPr lang="en" sz="2800" dirty="0"/>
              <a:t>1, 1, 2, 3, 5, 8, 13, 21, 34, 55, 89,</a:t>
            </a:r>
            <a:r>
              <a:rPr lang="bg-BG" sz="2800" dirty="0"/>
              <a:t> </a:t>
            </a:r>
            <a:r>
              <a:rPr lang="en" sz="2800" dirty="0"/>
              <a:t>...</a:t>
            </a:r>
            <a:endParaRPr sz="2800" dirty="0"/>
          </a:p>
          <a:p>
            <a:pPr lvl="1" indent="-457086" algn="just">
              <a:spcBef>
                <a:spcPts val="0"/>
              </a:spcBef>
              <a:buSzPts val="1800"/>
            </a:pPr>
            <a:r>
              <a:rPr lang="en" sz="2800" dirty="0"/>
              <a:t>въведете N в конзолата</a:t>
            </a:r>
            <a:endParaRPr sz="2800" dirty="0"/>
          </a:p>
          <a:p>
            <a:pPr marL="0" indent="0" algn="just">
              <a:buNone/>
            </a:pPr>
            <a:endParaRPr sz="2800" dirty="0"/>
          </a:p>
          <a:p>
            <a:pPr marL="0" indent="0">
              <a:buNone/>
            </a:pPr>
            <a:endParaRPr sz="2800"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Редица на Фибоначи</a:t>
            </a:r>
            <a:endParaRPr sz="3999"/>
          </a:p>
        </p:txBody>
      </p:sp>
      <p:sp>
        <p:nvSpPr>
          <p:cNvPr id="150" name="Google Shape;150;p23"/>
          <p:cNvSpPr/>
          <p:nvPr/>
        </p:nvSpPr>
        <p:spPr>
          <a:xfrm>
            <a:off x="2619751" y="4136892"/>
            <a:ext cx="1876311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779255" y="4496798"/>
            <a:ext cx="2360185" cy="57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22633" y="4136892"/>
            <a:ext cx="1876311" cy="112090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	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A1F5FD3-B6C9-41B1-BC78-B10CD641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9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idx="1"/>
          </p:nvPr>
        </p:nvSpPr>
        <p:spPr>
          <a:xfrm>
            <a:off x="190413" y="1447800"/>
            <a:ext cx="11804822" cy="5273676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399" dirty="0">
                <a:solidFill>
                  <a:srgbClr val="F6B26B"/>
                </a:solidFill>
              </a:rPr>
              <a:t>1 стъпка:</a:t>
            </a:r>
            <a:r>
              <a:rPr lang="en" sz="2399" dirty="0"/>
              <a:t> Параметризация - определят се параметрите, свързани с решението на задачата. В случая ни е необходим един параметър N, който  показва кой по ред е члена на редицата (първи, втори, трети и т.н.).</a:t>
            </a:r>
            <a:endParaRPr sz="2399" dirty="0"/>
          </a:p>
          <a:p>
            <a:pPr indent="0">
              <a:buNone/>
            </a:pPr>
            <a:endParaRPr sz="2399"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188815" y="108420"/>
            <a:ext cx="1180482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 dirty="0"/>
              <a:t>Редица на Фибоначи – етапи на изграждане на рекурсивно решение</a:t>
            </a:r>
            <a:endParaRPr sz="3999" dirty="0"/>
          </a:p>
        </p:txBody>
      </p:sp>
      <p:sp>
        <p:nvSpPr>
          <p:cNvPr id="159" name="Google Shape;159;p24"/>
          <p:cNvSpPr/>
          <p:nvPr/>
        </p:nvSpPr>
        <p:spPr>
          <a:xfrm>
            <a:off x="2141542" y="3823131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3538011" y="3823131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060015" y="3823131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582036" y="3823131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8149710" y="3823131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907003" y="5263289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388717" y="5263289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870415" y="5263289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430091" y="5263289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845922" y="5263289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232118" y="4479426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3628588" y="4479426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195546" y="4479426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717916" y="4479426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8240286" y="4479426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B9BC433E-75F7-422A-A42B-5E859259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5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rgbClr val="F6B26B"/>
                </a:solidFill>
              </a:rPr>
              <a:t>2 стъпка:</a:t>
            </a:r>
            <a:r>
              <a:rPr lang="en" sz="2400" dirty="0"/>
              <a:t> Редукция - намира се рекурсивна връзка между параметрите на дадената задача и тези на подзадачата/ите от същия вид, приличаща на изходната (рекурсивна дефиниция). Редукцията се свързва с процеса на извеждане на N-то число от редицата на Фибоначи. По дефиниция знаем, че то е сума от (N-1) - вото  и (N-2) - рото число.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indent="0">
              <a:buNone/>
            </a:pPr>
            <a:endParaRPr sz="2400"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Редица на Фибоначи – етапи на изграждане на рекурсивно решение</a:t>
            </a:r>
            <a:endParaRPr sz="3999"/>
          </a:p>
        </p:txBody>
      </p:sp>
      <p:sp>
        <p:nvSpPr>
          <p:cNvPr id="180" name="Google Shape;180;p25"/>
          <p:cNvSpPr/>
          <p:nvPr/>
        </p:nvSpPr>
        <p:spPr>
          <a:xfrm>
            <a:off x="2141542" y="3352800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538011" y="3352800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5060015" y="3352800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6582036" y="3352800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8149710" y="3352800"/>
            <a:ext cx="468678" cy="426289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907003" y="4792958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388717" y="4792958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4771951" y="4763860"/>
            <a:ext cx="1134685" cy="33532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 dirty="0"/>
              <a:t>N=3</a:t>
            </a:r>
            <a:endParaRPr sz="3199" dirty="0"/>
          </a:p>
        </p:txBody>
      </p:sp>
      <p:sp>
        <p:nvSpPr>
          <p:cNvPr id="188" name="Google Shape;188;p25"/>
          <p:cNvSpPr/>
          <p:nvPr/>
        </p:nvSpPr>
        <p:spPr>
          <a:xfrm>
            <a:off x="6331627" y="4763860"/>
            <a:ext cx="1134685" cy="335325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N=4</a:t>
            </a:r>
            <a:endParaRPr sz="3199"/>
          </a:p>
        </p:txBody>
      </p:sp>
      <p:sp>
        <p:nvSpPr>
          <p:cNvPr id="189" name="Google Shape;189;p25"/>
          <p:cNvSpPr/>
          <p:nvPr/>
        </p:nvSpPr>
        <p:spPr>
          <a:xfrm>
            <a:off x="7816707" y="4763860"/>
            <a:ext cx="1134685" cy="33532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N=5</a:t>
            </a:r>
            <a:endParaRPr sz="3199"/>
          </a:p>
        </p:txBody>
      </p:sp>
      <p:sp>
        <p:nvSpPr>
          <p:cNvPr id="190" name="Google Shape;190;p25"/>
          <p:cNvSpPr/>
          <p:nvPr/>
        </p:nvSpPr>
        <p:spPr>
          <a:xfrm>
            <a:off x="2232118" y="4009095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628588" y="4009095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195546" y="4009095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717916" y="4051751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8240286" y="4009095"/>
            <a:ext cx="287525" cy="55385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2951331" y="3393689"/>
            <a:ext cx="351508" cy="330314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361797" y="3420282"/>
            <a:ext cx="468678" cy="27712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3388717" y="5453652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3-1</a:t>
            </a:r>
            <a:endParaRPr sz="3199"/>
          </a:p>
        </p:txBody>
      </p:sp>
      <p:sp>
        <p:nvSpPr>
          <p:cNvPr id="198" name="Google Shape;198;p25"/>
          <p:cNvSpPr/>
          <p:nvPr/>
        </p:nvSpPr>
        <p:spPr>
          <a:xfrm>
            <a:off x="1859582" y="5464516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3-2</a:t>
            </a:r>
            <a:endParaRPr sz="3199"/>
          </a:p>
        </p:txBody>
      </p:sp>
      <p:sp>
        <p:nvSpPr>
          <p:cNvPr id="199" name="Google Shape;199;p25"/>
          <p:cNvSpPr/>
          <p:nvPr/>
        </p:nvSpPr>
        <p:spPr>
          <a:xfrm rot="-5400000">
            <a:off x="2257112" y="5171326"/>
            <a:ext cx="237538" cy="19195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00" name="Google Shape;200;p25"/>
          <p:cNvSpPr/>
          <p:nvPr/>
        </p:nvSpPr>
        <p:spPr>
          <a:xfrm rot="-5400000">
            <a:off x="3744024" y="5165894"/>
            <a:ext cx="227141" cy="19195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01" name="Google Shape;201;p25"/>
          <p:cNvSpPr/>
          <p:nvPr/>
        </p:nvSpPr>
        <p:spPr>
          <a:xfrm rot="-5400000">
            <a:off x="5231137" y="5160629"/>
            <a:ext cx="216344" cy="19195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02" name="Google Shape;202;p25"/>
          <p:cNvSpPr/>
          <p:nvPr/>
        </p:nvSpPr>
        <p:spPr>
          <a:xfrm>
            <a:off x="4917852" y="5443122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4-1</a:t>
            </a:r>
            <a:endParaRPr sz="3199"/>
          </a:p>
        </p:txBody>
      </p:sp>
      <p:sp>
        <p:nvSpPr>
          <p:cNvPr id="203" name="Google Shape;203;p25"/>
          <p:cNvSpPr/>
          <p:nvPr/>
        </p:nvSpPr>
        <p:spPr>
          <a:xfrm>
            <a:off x="3388717" y="6031435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4-2</a:t>
            </a:r>
            <a:endParaRPr sz="3199"/>
          </a:p>
        </p:txBody>
      </p:sp>
      <p:sp>
        <p:nvSpPr>
          <p:cNvPr id="204" name="Google Shape;204;p25"/>
          <p:cNvSpPr/>
          <p:nvPr/>
        </p:nvSpPr>
        <p:spPr>
          <a:xfrm rot="-5400000">
            <a:off x="5231137" y="5810793"/>
            <a:ext cx="216344" cy="19195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05" name="Google Shape;205;p25"/>
          <p:cNvSpPr/>
          <p:nvPr/>
        </p:nvSpPr>
        <p:spPr>
          <a:xfrm rot="-5400000">
            <a:off x="6790797" y="5171326"/>
            <a:ext cx="216344" cy="19195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06" name="Google Shape;206;p25"/>
          <p:cNvSpPr/>
          <p:nvPr/>
        </p:nvSpPr>
        <p:spPr>
          <a:xfrm>
            <a:off x="4870431" y="6031435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5-2</a:t>
            </a:r>
            <a:endParaRPr sz="3199"/>
          </a:p>
        </p:txBody>
      </p:sp>
      <p:sp>
        <p:nvSpPr>
          <p:cNvPr id="207" name="Google Shape;207;p25"/>
          <p:cNvSpPr/>
          <p:nvPr/>
        </p:nvSpPr>
        <p:spPr>
          <a:xfrm>
            <a:off x="6446987" y="5443122"/>
            <a:ext cx="937756" cy="277128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/>
              <a:t>5-1</a:t>
            </a:r>
            <a:endParaRPr sz="3199"/>
          </a:p>
        </p:txBody>
      </p:sp>
      <p:sp>
        <p:nvSpPr>
          <p:cNvPr id="208" name="Google Shape;208;p25"/>
          <p:cNvSpPr/>
          <p:nvPr/>
        </p:nvSpPr>
        <p:spPr>
          <a:xfrm rot="-5400000">
            <a:off x="3749423" y="5821190"/>
            <a:ext cx="216344" cy="19195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BBCB717D-4F81-48D4-9368-835E78425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138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7220</TotalTime>
  <Words>3729</Words>
  <Application>Microsoft Office PowerPoint</Application>
  <PresentationFormat>Custom</PresentationFormat>
  <Paragraphs>1143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</vt:lpstr>
      <vt:lpstr>Consolas</vt:lpstr>
      <vt:lpstr>Wingdings</vt:lpstr>
      <vt:lpstr>Wingdings 2</vt:lpstr>
      <vt:lpstr>SoftUni 16x9</vt:lpstr>
      <vt:lpstr>Рекурсия, пълно изчерпване и търсене с връщане назад</vt:lpstr>
      <vt:lpstr>Съдържание</vt:lpstr>
      <vt:lpstr>Какво е рекурсия?</vt:lpstr>
      <vt:lpstr>Какво е рекурсия?</vt:lpstr>
      <vt:lpstr>Видове рекурсия</vt:lpstr>
      <vt:lpstr>Редица на Фибоначи</vt:lpstr>
      <vt:lpstr>Редица на Фибоначи</vt:lpstr>
      <vt:lpstr>Редица на Фибоначи – етапи на изграждане на рекурсивно решение</vt:lpstr>
      <vt:lpstr>Редица на Фибоначи – етапи на изграждане на рекурсивно решение</vt:lpstr>
      <vt:lpstr>Редица на Фибоначи – етапи на изграждане на рекурсивно решение</vt:lpstr>
      <vt:lpstr>Редица на Фибоначи – механизъм на действие</vt:lpstr>
      <vt:lpstr>Редица на Фибоначи – механизъм на действие</vt:lpstr>
      <vt:lpstr>Редица на Фибоначи – механизъм на действие</vt:lpstr>
      <vt:lpstr>Редица на Фибоначи – механизъм на действие</vt:lpstr>
      <vt:lpstr>Редица на Фибоначи – механизъм на действие</vt:lpstr>
      <vt:lpstr>Редица на Фибоначи – механизъм на действие</vt:lpstr>
      <vt:lpstr>Редица на Фибоначи – механизъм на действие</vt:lpstr>
      <vt:lpstr>Редица на Фибоначи – решение</vt:lpstr>
      <vt:lpstr>Намиране на  най-голям общ делител</vt:lpstr>
      <vt:lpstr>НОД</vt:lpstr>
      <vt:lpstr>НОД. Алгоритъм на Евклид с изваждане – алгоритъм</vt:lpstr>
      <vt:lpstr>НОД. Алгоритъм на Евклид с изваждане</vt:lpstr>
      <vt:lpstr>НОД. Алгоритъм на Евклид с деление – алгоритъм</vt:lpstr>
      <vt:lpstr>НОД. Алгоритъм на Евклид с деление</vt:lpstr>
      <vt:lpstr>Намиране на  най-малко общо кратно</vt:lpstr>
      <vt:lpstr>НОК</vt:lpstr>
      <vt:lpstr>Backtracking</vt:lpstr>
      <vt:lpstr>Какво е Backtracking?</vt:lpstr>
      <vt:lpstr>Backtracking</vt:lpstr>
      <vt:lpstr>Backtracking – алгоритъм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Обобщение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Рекурсия; пълно изчерпване и търсене с връщане назад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301</cp:revision>
  <dcterms:created xsi:type="dcterms:W3CDTF">2014-01-02T17:00:34Z</dcterms:created>
  <dcterms:modified xsi:type="dcterms:W3CDTF">2019-12-17T16:26:00Z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