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481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EBBA6B-A6A4-480B-BE39-76C830959E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28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9f246a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9f246a6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C9601C8-9A52-4F80-8995-9FD236F868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248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9d904a9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9d904a9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6C8CBA8-6398-4DF5-BEA3-AB17FC3C7E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929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9f246a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9f246a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EEB9EC-64D1-4D50-9E10-14445DF5BB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163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9f246a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9f246a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6302D8-28BD-4979-B7EB-1B7457AA28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562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9f246a6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9f246a6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96AC2B-EA44-46DF-BA3C-F79BDB8C71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0108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9a484d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9a484d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C415FA5-CED6-4981-8DB6-E02253FED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9675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9f246a6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9f246a6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B393725-71BC-4463-9E1A-2E54C9EBB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772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a20aeb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a20aeb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D4B5A8-8252-4490-9B4C-209F8C5A9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757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9a484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9a484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BC43E2-B3A0-4712-B378-4CCB7196A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4898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9f246a6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9f246a6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AB78B6-0054-4D59-99B6-942CA0E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9910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98f3c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98f3c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53C29B-DC8A-49E6-AB68-1DBD2DDD13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024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A2D4A72-AF73-4E6D-BB4F-EE91DA852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8313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9f246a6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9f246a6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218B3A-67EE-49BD-81D1-71DA738517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744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5FD5B37-597F-4E47-992F-F9425E4ED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6838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9f246a6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e9f246a6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65F8002-0421-45EC-9BFD-704D34E6D8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5547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51C74A1-803C-4065-946B-624744514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6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ae6b95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ae6b95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4D3C783-1441-4433-92E8-D369A866B2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5284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9f246a6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9f246a6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929F3A-950F-4D36-8978-F282A70AA0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04634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ae6b95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ae6b95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4250BF-04DF-4CC6-AB64-7471414D04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4889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ae6b95d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ae6b95d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0DE694-3D1F-4D2D-AC8E-A5C1ECD26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26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ae6b95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ae6b95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E5DE50-EEE8-4D26-834C-6063C9BA3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9272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f246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f246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E5302F-6315-4E4E-B712-518D864EFB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7707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ae6b95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ae6b95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097991A-23FD-4F8A-B6CB-F3DFEF060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0356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b98e36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b98e36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3813283-E565-4E9D-B584-1774E3FA9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6103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b98e36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b98e36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8642E31-FD50-48C3-88A6-36E8060E24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8901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b98e36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b98e36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612A115-19B3-48E6-9B80-340069F9A2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24015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9f246a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9f246a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9793842-91B3-4687-B7E3-CC2A8ABB95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6954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9f246a6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9f246a6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B265CD0-BF1F-4CDE-9725-56D7251116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398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dae6b95d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dae6b95d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25754E9-5855-4595-9786-EBCDCE2A9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35919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b98e36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b98e36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FEE9AF3-E6B3-4AF1-87AF-08E0825ED0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898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dae6b95d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dae6b95d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CCD9B7E-EDF8-4DA0-A8FE-3D328A98AC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269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dae6b95d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dae6b95d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A7864CC-D2EC-41E3-9DDB-861E3B065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812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350C72C-FDFE-4EF2-B119-67F0B0D743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8128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ae6b95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ae6b95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468BA2B-C087-4CE6-AFD1-3A967C267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8301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98f3c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98f3c1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5D78A12-1797-4327-AC2D-B5D565A2D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6928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88FCDEE-8A73-4B82-9F7E-63398C5A07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2597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9f246a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9f246a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08C911F-D210-47F6-A475-E7516B57D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540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ae6b95d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ae6b95d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0716C6F-8928-4181-B1C9-E291CDA58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987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9f246a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9f246a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0C0A61-CE42-46D3-89FA-4CCD950C4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4991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9d904a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9d904a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B8E8340-A7D3-474D-88DE-6A5BF21AE7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392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9f246a6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9f246a6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B0F03C6-F271-44FD-88B4-5DCA69C79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541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3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42.jpeg"/><Relationship Id="rId4" Type="http://schemas.openxmlformats.org/officeDocument/2006/relationships/image" Target="../media/image39.png"/><Relationship Id="rId9" Type="http://schemas.openxmlformats.org/officeDocument/2006/relationships/hyperlink" Target="https://it-kariera.mon.bg/e-learn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Комбинаторни алгоритми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4366413" y="2346580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4366413" y="4572696"/>
            <a:ext cx="7382477" cy="1904304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89" y="3541738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48872" y="3176262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C59C23E-CEF8-410E-B194-030F8FC31C8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0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Колко различни петцифрени числа могат да се запишат с цифрите 0, 1, 2, 3, и 4, ако всички цифри участват? 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3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3286894" y="4111123"/>
            <a:ext cx="805390" cy="765677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4322142" y="4111123"/>
            <a:ext cx="8053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5284388" y="4111123"/>
            <a:ext cx="8053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6246662" y="4111123"/>
            <a:ext cx="8053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221622" y="4111123"/>
            <a:ext cx="8053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8379067" y="3962400"/>
            <a:ext cx="943503" cy="9638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199" name="Google Shape;199;p26"/>
          <p:cNvSpPr/>
          <p:nvPr/>
        </p:nvSpPr>
        <p:spPr>
          <a:xfrm>
            <a:off x="3286510" y="2999729"/>
            <a:ext cx="8061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249521" y="2999712"/>
            <a:ext cx="8061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212511" y="2999712"/>
            <a:ext cx="8061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6175528" y="2999712"/>
            <a:ext cx="8061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151242" y="2999712"/>
            <a:ext cx="806190" cy="765677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8385970" y="3133717"/>
            <a:ext cx="936601" cy="475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NO!</a:t>
            </a: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87EBE91-6828-4A96-9A47-49AF7A93A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009149" y="1981844"/>
            <a:ext cx="805390" cy="670225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948157" y="198184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910403" y="198184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872677" y="198184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6847636" y="198184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991138" y="2947310"/>
            <a:ext cx="805390" cy="670225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930144" y="2947310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892391" y="2947310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854664" y="2947310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829625" y="2947310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991138" y="3912808"/>
            <a:ext cx="805390" cy="670225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4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930144" y="3912808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892391" y="3912808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854664" y="3912808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829625" y="3912808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0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8478992" y="1967536"/>
            <a:ext cx="828404" cy="712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7" name="Google Shape;227;p27"/>
          <p:cNvSpPr/>
          <p:nvPr/>
        </p:nvSpPr>
        <p:spPr>
          <a:xfrm>
            <a:off x="8485073" y="2927271"/>
            <a:ext cx="805389" cy="7125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8" name="Google Shape;228;p27"/>
          <p:cNvSpPr/>
          <p:nvPr/>
        </p:nvSpPr>
        <p:spPr>
          <a:xfrm>
            <a:off x="8485073" y="3957819"/>
            <a:ext cx="805389" cy="7125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4!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8485088" y="5236862"/>
            <a:ext cx="1571723" cy="10115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199" dirty="0" err="1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общо</a:t>
            </a:r>
            <a:r>
              <a:rPr sz="3199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: 96</a:t>
            </a:r>
          </a:p>
        </p:txBody>
      </p: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7B25D8B6-16DE-4978-AF9F-7216A230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23228">
              <a:spcBef>
                <a:spcPts val="800"/>
              </a:spcBef>
              <a:buSzPts val="14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Използва се функция с един параметър Permute(index)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23228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Индекса i ще пази неизползваните елементи i=0…n-1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23228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Маркират се всички използвани елементи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23228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+ 1), за да се генерира останалата част от масива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Пермутации: алгоритъм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30" y="4114325"/>
            <a:ext cx="3283845" cy="221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982" y="4114342"/>
            <a:ext cx="3248211" cy="221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1445" y="4114325"/>
            <a:ext cx="1800963" cy="2210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8525645" y="4912734"/>
            <a:ext cx="780997" cy="6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2399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171179" y="5168116"/>
            <a:ext cx="780997" cy="3579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74F10C7-FC2C-4B0F-89AC-F50C1ED7E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3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Генериране на пермутации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644090" y="1143000"/>
            <a:ext cx="10860522" cy="52578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63" tIns="47988" rIns="143963" bIns="47988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399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(int index)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elements.Length)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Console.WriteLine(string.Join(" ", perm));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elements.Length; i++)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(!used[i])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true;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perm[index] = elements[i];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399" b="1" dirty="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(index + 1);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used[i] = false;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7237412" y="4586527"/>
            <a:ext cx="4267200" cy="1814273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39938" tIns="143963" rIns="239938" bIns="143963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elements = new int[n];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used = new bool[n];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 = new int[n];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Permute(0);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82D3DFC-DD42-45A0-846C-16D7D858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912812" y="55040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Комбинации</a:t>
            </a:r>
            <a:endParaRPr dirty="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79" y="1524000"/>
            <a:ext cx="7941865" cy="36532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E370935-BEEA-429C-9639-FA287404DBD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1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Определение: Всички различни не наредени извадки без повторение на n елемента от k-</a:t>
            </a:r>
            <a:r>
              <a:rPr lang="en" sz="2399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клас се наричат комбинации без повторение на n елемента от k-</a:t>
            </a:r>
            <a:r>
              <a:rPr lang="en" sz="2399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 клас. Две комбинации без повторение се различават една от друга по елементите, участващи в тях. 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Някои по-често използвани свойства на биномните коефициенти са: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0" name="Google Shape;260;p31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338" y="4063835"/>
            <a:ext cx="7127967" cy="84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338" y="5783820"/>
            <a:ext cx="2125481" cy="4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291" y="5783820"/>
            <a:ext cx="2425174" cy="4277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583F8E5-5C01-46CA-BB25-A7ED03C83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9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Комбинации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498" y="1169189"/>
            <a:ext cx="7941865" cy="3653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82F7983-45D3-4396-9B14-B58E8B73A44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Да се опишат всички комбинации без повторение на четири елемента от втори клас от елементите a, b, c и d и да се определи броят им.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|A|=|{ab, ac, ad, bc, bd, cd}|=6.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925771" y="381516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 b="1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4318641" y="381516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5860073" y="381516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7710358" y="381516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d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33"/>
          <p:cNvCxnSpPr>
            <a:stCxn id="276" idx="4"/>
          </p:cNvCxnSpPr>
          <p:nvPr/>
        </p:nvCxnSpPr>
        <p:spPr>
          <a:xfrm>
            <a:off x="3160109" y="4219861"/>
            <a:ext cx="758203" cy="61863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>
            <a:stCxn id="277" idx="4"/>
          </p:cNvCxnSpPr>
          <p:nvPr/>
        </p:nvCxnSpPr>
        <p:spPr>
          <a:xfrm flipH="1">
            <a:off x="3860360" y="4219861"/>
            <a:ext cx="692620" cy="57545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>
            <a:stCxn id="276" idx="4"/>
          </p:cNvCxnSpPr>
          <p:nvPr/>
        </p:nvCxnSpPr>
        <p:spPr>
          <a:xfrm>
            <a:off x="3160110" y="4219861"/>
            <a:ext cx="1857116" cy="82098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>
            <a:endCxn id="278" idx="3"/>
          </p:cNvCxnSpPr>
          <p:nvPr/>
        </p:nvCxnSpPr>
        <p:spPr>
          <a:xfrm rot="10800000" flipH="1">
            <a:off x="5017347" y="4160595"/>
            <a:ext cx="911363" cy="90936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3"/>
          <p:cNvCxnSpPr>
            <a:stCxn id="276" idx="4"/>
          </p:cNvCxnSpPr>
          <p:nvPr/>
        </p:nvCxnSpPr>
        <p:spPr>
          <a:xfrm>
            <a:off x="3160110" y="4219861"/>
            <a:ext cx="3866993" cy="86457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>
            <a:endCxn id="279" idx="4"/>
          </p:cNvCxnSpPr>
          <p:nvPr/>
        </p:nvCxnSpPr>
        <p:spPr>
          <a:xfrm rot="10800000" flipH="1">
            <a:off x="7041332" y="4219861"/>
            <a:ext cx="903365" cy="893367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3"/>
          <p:cNvCxnSpPr>
            <a:stCxn id="277" idx="0"/>
          </p:cNvCxnSpPr>
          <p:nvPr/>
        </p:nvCxnSpPr>
        <p:spPr>
          <a:xfrm rot="10800000" flipH="1">
            <a:off x="4552980" y="3248114"/>
            <a:ext cx="796992" cy="567052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3"/>
          <p:cNvCxnSpPr>
            <a:endCxn id="278" idx="0"/>
          </p:cNvCxnSpPr>
          <p:nvPr/>
        </p:nvCxnSpPr>
        <p:spPr>
          <a:xfrm>
            <a:off x="5349806" y="3291302"/>
            <a:ext cx="744606" cy="523864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3"/>
          <p:cNvCxnSpPr>
            <a:stCxn id="277" idx="0"/>
          </p:cNvCxnSpPr>
          <p:nvPr/>
        </p:nvCxnSpPr>
        <p:spPr>
          <a:xfrm rot="10800000" flipH="1">
            <a:off x="4552980" y="3262510"/>
            <a:ext cx="2502948" cy="55265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3"/>
          <p:cNvCxnSpPr>
            <a:endCxn id="279" idx="0"/>
          </p:cNvCxnSpPr>
          <p:nvPr/>
        </p:nvCxnSpPr>
        <p:spPr>
          <a:xfrm>
            <a:off x="7070525" y="3291302"/>
            <a:ext cx="874172" cy="523864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3"/>
          <p:cNvCxnSpPr>
            <a:stCxn id="278" idx="6"/>
          </p:cNvCxnSpPr>
          <p:nvPr/>
        </p:nvCxnSpPr>
        <p:spPr>
          <a:xfrm rot="10800000" flipH="1">
            <a:off x="6328751" y="3768378"/>
            <a:ext cx="582648" cy="24913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3"/>
          <p:cNvCxnSpPr>
            <a:endCxn id="279" idx="2"/>
          </p:cNvCxnSpPr>
          <p:nvPr/>
        </p:nvCxnSpPr>
        <p:spPr>
          <a:xfrm>
            <a:off x="6911366" y="3768378"/>
            <a:ext cx="798992" cy="24913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4284937-1FF2-4275-B1AE-6F5DCCDB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7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spcBef>
                <a:spcPts val="800"/>
              </a:spcBef>
              <a:buSzPts val="1800"/>
              <a:buFont typeface="Cambria"/>
              <a:buChar char="▪"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Използва се функция с два параметъра comb(index, start)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Индекса i има за начална стойност start, и крайна n-1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Извиква се рекурсивно функцията comb(index + 1, i + 1), за да се генерира останалата част от масива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Генериране на комбинации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03" y="3942500"/>
            <a:ext cx="3138482" cy="219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502" y="3942513"/>
            <a:ext cx="3037309" cy="211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8995" y="3942500"/>
            <a:ext cx="2167501" cy="2114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>
            <a:off x="3954503" y="4859327"/>
            <a:ext cx="780997" cy="3579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302" name="Google Shape;302;p34"/>
          <p:cNvSpPr txBox="1"/>
          <p:nvPr/>
        </p:nvSpPr>
        <p:spPr>
          <a:xfrm>
            <a:off x="7939398" y="4731545"/>
            <a:ext cx="780997" cy="6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2399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1C409FD-6A5F-4A1B-BAA6-818F36E9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1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Вариации</a:t>
            </a: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42" y="2174761"/>
            <a:ext cx="1648469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6029846" y="2521290"/>
            <a:ext cx="1049625" cy="106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5697345" y="3240495"/>
            <a:ext cx="1062230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780B130-B5BF-49AD-B628-5B9F73C6E7D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507873">
              <a:buSzPts val="2400"/>
              <a:buFont typeface="Cambria"/>
              <a:buChar char="▪"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Генериране на вариации, комбинации, пермутации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indent="-507873">
              <a:spcBef>
                <a:spcPts val="0"/>
              </a:spcBef>
              <a:buSzPts val="2400"/>
              <a:buFont typeface="Cambria"/>
              <a:buChar char="▪"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indent="-507873">
              <a:spcBef>
                <a:spcPts val="0"/>
              </a:spcBef>
              <a:buSzPts val="2400"/>
              <a:buFont typeface="Cambria"/>
              <a:buChar char="▪"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  <a:p>
            <a:pPr indent="-507873">
              <a:spcBef>
                <a:spcPts val="0"/>
              </a:spcBef>
              <a:buSzPts val="2400"/>
              <a:buFont typeface="Cambria"/>
              <a:buChar char="▪"/>
            </a:pPr>
            <a:r>
              <a:rPr lang="en" sz="3199" dirty="0">
                <a:latin typeface="Cambria"/>
                <a:ea typeface="Cambria"/>
                <a:cs typeface="Cambria"/>
                <a:sym typeface="Cambria"/>
              </a:rPr>
              <a:t>Упражнения: комбинаторни задачи</a:t>
            </a:r>
            <a:endParaRPr sz="31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812" y="3352800"/>
            <a:ext cx="2291398" cy="30003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EC2AD2F-EB2F-48B3-9D1F-51C0BFCAC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Определение: Всички различни наредени извадки без повторение на n елемента от k-</a:t>
            </a:r>
            <a:r>
              <a:rPr lang="en" sz="2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 клас наричаме вариации без повторение на n елемента от k -</a:t>
            </a:r>
            <a:r>
              <a:rPr lang="en" sz="2800" baseline="3000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 клас.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Две вариации без повторение се различават една от друга или по реда на участващите в тях елементи или по елементите, участващи в тях.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вариации без повторение на n елемента от k-</a:t>
            </a:r>
            <a:r>
              <a:rPr lang="en" sz="2800" baseline="30000" dirty="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 клас е: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6" descr="&lt;math xmlns=&quot;http://www.w3.org/1998/Math/MathML&quot;&gt;&lt;msubsup&gt;&lt;mi&gt;V&lt;/mi&gt;&lt;mi&gt;n&lt;/mi&gt;&lt;mi&gt;k&lt;/mi&gt;&lt;/msubsup&gt;&lt;mo&gt;=&lt;/mo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68" y="5148114"/>
            <a:ext cx="5335344" cy="5668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A6917D3-6600-4749-9043-7E5BEFF4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912812" y="47244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Вариации</a:t>
            </a:r>
            <a:endParaRPr dirty="0"/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912812" y="5526159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42" y="2174761"/>
            <a:ext cx="1648469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6029846" y="2521290"/>
            <a:ext cx="1049625" cy="106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5697345" y="3240495"/>
            <a:ext cx="1062230" cy="1131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32A648B-FF12-4F41-8C21-60D13902EE4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8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Колко различни двуцифрени числа, съставени от различни цифри могат да бъдат образувани с цифрите 1, 3 и 5.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NB! Редът на подреждането на цифрите в числото има значение.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685368" y="374758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182006" y="374758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7922359" y="3747584"/>
            <a:ext cx="805390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5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540209" y="5817811"/>
            <a:ext cx="1451622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13, 31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5749035" y="5147619"/>
            <a:ext cx="1364045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15, 51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8546505" y="5476434"/>
            <a:ext cx="1318856" cy="670225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35, 53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9" name="Google Shape;339;p38"/>
          <p:cNvCxnSpPr>
            <a:stCxn id="333" idx="4"/>
            <a:endCxn id="336" idx="0"/>
          </p:cNvCxnSpPr>
          <p:nvPr/>
        </p:nvCxnSpPr>
        <p:spPr>
          <a:xfrm>
            <a:off x="3088063" y="4417809"/>
            <a:ext cx="1178093" cy="140003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8"/>
          <p:cNvCxnSpPr>
            <a:stCxn id="334" idx="4"/>
            <a:endCxn id="336" idx="0"/>
          </p:cNvCxnSpPr>
          <p:nvPr/>
        </p:nvCxnSpPr>
        <p:spPr>
          <a:xfrm flipH="1">
            <a:off x="4265845" y="4417809"/>
            <a:ext cx="1318856" cy="140003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38"/>
          <p:cNvCxnSpPr>
            <a:stCxn id="333" idx="5"/>
            <a:endCxn id="337" idx="0"/>
          </p:cNvCxnSpPr>
          <p:nvPr/>
        </p:nvCxnSpPr>
        <p:spPr>
          <a:xfrm>
            <a:off x="3372812" y="4319658"/>
            <a:ext cx="3058403" cy="827784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8"/>
          <p:cNvCxnSpPr>
            <a:stCxn id="335" idx="4"/>
            <a:endCxn id="337" idx="0"/>
          </p:cNvCxnSpPr>
          <p:nvPr/>
        </p:nvCxnSpPr>
        <p:spPr>
          <a:xfrm flipH="1">
            <a:off x="6431147" y="4417809"/>
            <a:ext cx="1893907" cy="72981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8"/>
          <p:cNvCxnSpPr>
            <a:stCxn id="334" idx="5"/>
            <a:endCxn id="338" idx="0"/>
          </p:cNvCxnSpPr>
          <p:nvPr/>
        </p:nvCxnSpPr>
        <p:spPr>
          <a:xfrm>
            <a:off x="5869449" y="4319657"/>
            <a:ext cx="3336331" cy="115689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/>
          <p:cNvCxnSpPr>
            <a:stCxn id="335" idx="5"/>
            <a:endCxn id="338" idx="0"/>
          </p:cNvCxnSpPr>
          <p:nvPr/>
        </p:nvCxnSpPr>
        <p:spPr>
          <a:xfrm>
            <a:off x="8609802" y="4319657"/>
            <a:ext cx="596245" cy="115689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DDFF2067-645E-48A9-AA57-A56B6CF2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4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912812" y="4894579"/>
            <a:ext cx="10363301" cy="1201421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999" dirty="0"/>
              <a:t>Упражнения: </a:t>
            </a:r>
            <a:endParaRPr sz="3999" dirty="0"/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3999" dirty="0"/>
              <a:t>генериране на комбинации и вариации</a:t>
            </a:r>
            <a:endParaRPr dirty="0"/>
          </a:p>
        </p:txBody>
      </p:sp>
      <p:pic>
        <p:nvPicPr>
          <p:cNvPr id="350" name="Google Shape;3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8" y="1954815"/>
            <a:ext cx="8795309" cy="26171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1044A172-7A33-4DA0-8E27-173A2314414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</a:t>
            </a:r>
            <a:r>
              <a:rPr lang="en" sz="2399" baseline="30000" dirty="0">
                <a:latin typeface="Cambria"/>
                <a:ea typeface="Cambria"/>
                <a:cs typeface="Cambria"/>
                <a:sym typeface="Cambria"/>
              </a:rPr>
              <a:t>ти</a:t>
            </a: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 клас.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Примерен вход:   4 2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Примерен изход: 1 2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1 3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1 4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2 3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2 4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 dirty="0">
                <a:latin typeface="Cambria"/>
                <a:ea typeface="Cambria"/>
                <a:cs typeface="Cambria"/>
                <a:sym typeface="Cambria"/>
              </a:rPr>
              <a:t>3 4</a:t>
            </a:r>
            <a:endParaRPr sz="2399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B1C4189-C7F4-48C1-9FF5-BB6FE2E1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3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k-ти клас, като редът на елементите е от значение.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Примерен вход: 4 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Примерен изход:  1 2    1 3    1 4     2 1    2 3      2 4   3 1   3 2    3 4   4 1   4 2   4 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55D5D4F-D358-45C5-A34A-CAF812C2C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9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912812" y="51992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999" dirty="0"/>
              <a:t>Упражнения: </a:t>
            </a:r>
            <a:endParaRPr sz="3999" dirty="0"/>
          </a:p>
          <a:p>
            <a:pPr>
              <a:spcBef>
                <a:spcPts val="0"/>
              </a:spcBef>
            </a:pPr>
            <a:r>
              <a:rPr lang="en" sz="3999" dirty="0"/>
              <a:t>генериране на пермутации и </a:t>
            </a:r>
            <a:endParaRPr sz="3999" dirty="0"/>
          </a:p>
          <a:p>
            <a:pPr>
              <a:spcBef>
                <a:spcPts val="0"/>
              </a:spcBef>
            </a:pPr>
            <a:r>
              <a:rPr lang="en" sz="3999" dirty="0"/>
              <a:t>други комбинаторни обекти</a:t>
            </a:r>
            <a:endParaRPr b="0" dirty="0"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58" y="1264906"/>
            <a:ext cx="8795309" cy="26171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87B351C-1CFF-46ED-B02F-509F067E536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0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едно цяло число n - броя на елементите от дадено множество. Програмата да извежда всички възможни подреждания на тези елементи. Всеки елемент участва веднъж и мястото му е съществено.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Примерен вход: 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Примерен изход: 1 2 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1 3 2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2 1 3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2 3 1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1828343" indent="609448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3 1 2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2437790" indent="0" algn="just">
              <a:buClr>
                <a:schemeClr val="dk1"/>
              </a:buClr>
              <a:buSzPts val="1100"/>
              <a:buNone/>
            </a:pPr>
            <a:r>
              <a:rPr lang="en" sz="2399">
                <a:latin typeface="Cambria"/>
                <a:ea typeface="Cambria"/>
                <a:cs typeface="Cambria"/>
                <a:sym typeface="Cambria"/>
              </a:rPr>
              <a:t>3 2 1</a:t>
            </a: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EC1E012-E236-432D-B8BE-C90A3B96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9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намира биномните коефициенти на израза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където n се въвежда от клавиатурата 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Примерен вход: 2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Примерен изход: 1 2 1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44" descr="&lt;math xmlns=&quot;http://www.w3.org/1998/Math/MathML&quot;&gt;&lt;mo&gt;(&lt;/mo&gt;&lt;mi&gt;x&lt;/mi&gt;&lt;mo&gt;+&lt;/mo&gt;&lt;mi&gt;y&lt;/mi&gt;&lt;msup&gt;&lt;mo&gt;)&lt;/mo&gt;&lt;mi&gt;n&lt;/mi&gt;&lt;/msup&gt;&lt;mo&gt;&amp;#xA0;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470" y="2455853"/>
            <a:ext cx="1382472" cy="4337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2093D3-8AEE-48B4-B062-198AB382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11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При повдигане на степен n на израза (x+y) коефициентите пред съответните степени на x и y са всъщност биномните коефициенти.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Например: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endParaRPr sz="2800" dirty="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8" name="Google Shape;388;p45" descr="&lt;math xmlns=&quot;http://www.w3.org/1998/Math/MathML&quot;&gt;&lt;mo&gt;(&lt;/mo&gt;&lt;mi&gt;x&lt;/mi&gt;&lt;mo&gt;+&lt;/mo&gt;&lt;mi&gt;y&lt;/mi&gt;&lt;msup&gt;&lt;mo&gt;)&lt;/mo&gt;&lt;mn&gt;2&lt;/mn&gt;&lt;/msup&gt;&lt;mo&gt;&amp;#xA0;&lt;/mo&gt;&lt;mo&gt;=&lt;/mo&gt;&lt;mfenced&gt;&lt;mtable&gt;&lt;mtr&gt;&lt;mtd&gt;&lt;mn&gt;2&lt;/mn&gt;&lt;/mtd&gt;&lt;/mtr&gt;&lt;mtr&gt;&lt;mtd&gt;&lt;mn&gt;0&lt;/mn&gt;&lt;/mtd&gt;&lt;/mtr&gt;&lt;/mtable&gt;&lt;/mfenced&gt;&lt;mo&gt;.&lt;/mo&gt;&lt;msup&gt;&lt;mi&gt;x&lt;/mi&gt;&lt;mn&gt;2&lt;/mn&gt;&lt;/msup&gt;&lt;mo&gt;+&lt;/mo&gt;&lt;mfenced&gt;&lt;mtable&gt;&lt;mtr&gt;&lt;mtd&gt;&lt;mn&gt;2&lt;/mn&gt;&lt;/mtd&gt;&lt;/mtr&gt;&lt;mtr&gt;&lt;mtd&gt;&lt;mn&gt;1&lt;/mn&gt;&lt;/mtd&gt;&lt;/mtr&gt;&lt;/mtable&gt;&lt;/mfenced&gt;&lt;mo&gt;.&lt;/mo&gt;&lt;mi&gt;x&lt;/mi&gt;&lt;mo&gt;.&lt;/mo&gt;&lt;mi&gt;y&lt;/mi&gt;&lt;mo&gt;+&lt;/mo&gt;&lt;mfenced&gt;&lt;mtable&gt;&lt;mtr&gt;&lt;mtd&gt;&lt;mn&gt;2&lt;/mn&gt;&lt;/mtd&gt;&lt;/mtr&gt;&lt;mtr&gt;&lt;mtd&gt;&lt;mn&gt;2&lt;/mn&gt;&lt;/mtd&gt;&lt;/mtr&gt;&lt;/mtable&gt;&lt;/mfenced&gt;&lt;mo&gt;.&lt;/mo&gt;&lt;msup&gt;&lt;mi&gt;y&lt;/mi&gt;&lt;mrow&gt;&lt;mn&gt;2&lt;/mn&gt;&lt;mo&gt;&amp;#xA0;&lt;/mo&gt;&lt;/mrow&gt;&lt;/msup&gt;&lt;mo&gt;&amp;#xA0;&lt;/mo&gt;&lt;mo&gt;=&lt;/mo&gt;&lt;mo&gt;&amp;#xA0;&lt;/mo&gt;&lt;mn&gt;1&lt;/mn&gt;&lt;mo&gt;.&lt;/mo&gt;&lt;msup&gt;&lt;mi&gt;x&lt;/mi&gt;&lt;mn&gt;2&lt;/mn&gt;&lt;/msup&gt;&lt;mo&gt;+&lt;/mo&gt;&lt;mn&gt;2&lt;/mn&gt;&lt;mo&gt;.&lt;/mo&gt;&lt;mi&gt;x&lt;/mi&gt;&lt;mo&gt;.&lt;/mo&gt;&lt;mi&gt;y&lt;/mi&gt;&lt;mo&gt;+&lt;/mo&gt;&lt;mn&gt;1&lt;/mn&gt;&lt;mo&gt;.&lt;/mo&gt;&lt;msup&gt;&lt;mi&gt;y&lt;/mi&gt;&lt;mn&gt;2&lt;/mn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12" y="3733800"/>
            <a:ext cx="9150768" cy="8464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084A588-60A8-4E04-90AD-38948D75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Съвкупност от обекти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обединени по някакъв общ признак.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Обектите, от които се състои множеството, се наричат </a:t>
            </a: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елементи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.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Символният запис a∊A означава, че елементът a принадлежи на множеството A.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055" y="3326293"/>
            <a:ext cx="4676683" cy="3117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A1CBD60-B56F-4207-A313-06D8C2062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8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За комбинация на n елемента от k- ти клас използваме означението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 литературата е прието да се означава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5" name="Google Shape;395;p46" descr="&lt;math xmlns=&quot;http://www.w3.org/1998/Math/MathML&quot;&gt;&lt;mfenced&gt;&lt;mtable&gt;&lt;mtr&gt;&lt;mtd&gt;&lt;mi&gt;n&lt;/mi&gt;&lt;/mtd&gt;&lt;/mtr&gt;&lt;mtr&gt;&lt;mtd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212" y="1264387"/>
            <a:ext cx="764286" cy="84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6" descr="&lt;math xmlns=&quot;http://www.w3.org/1998/Math/MathML&quot;&gt;&lt;msubsup&gt;&lt;mi&gt;C&lt;/mi&gt;&lt;mi&gt;n&lt;/mi&gt;&lt;mi&gt;k&lt;/mi&gt;&lt;/msub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012" y="2224102"/>
            <a:ext cx="540094" cy="52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6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0425" y="4105557"/>
            <a:ext cx="7127967" cy="84644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A2AC5DA-172F-4415-A84F-573C95DC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3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Тази формула е еквивалентна на: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Тези числа са известни като биномни коефициенти, тъй като те участват в Нютоновия бином (математическа теорема за разлагане на двучлен, повдигнат на степен).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04" name="Google Shape;404;p47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o&gt;&amp;#xA0;&lt;/mo&gt;&lt;mfenced&gt;&lt;mtable&gt;&lt;mtr&gt;&lt;mtd&gt;&lt;mi&gt;n&lt;/mi&gt;&lt;/mtd&gt;&lt;/mtr&gt;&lt;mtr&gt;&lt;mtd&gt;&lt;mi&gt;n&lt;/mi&gt;&lt;mo&gt;-&lt;/mo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656" y="1905000"/>
            <a:ext cx="2645146" cy="84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7" descr="&lt;math xmlns=&quot;http://www.w3.org/1998/Math/MathML&quot;&gt;&lt;mo&gt;(&lt;/mo&gt;&lt;mi&gt;x&lt;/mi&gt;&lt;mo&gt;+&lt;/mo&gt;&lt;mi&gt;y&lt;/mi&gt;&lt;msup&gt;&lt;mo&gt;)&lt;/mo&gt;&lt;mi&gt;n&lt;/mi&gt;&lt;/msup&gt;&lt;mo&gt;=&lt;/mo&gt;&lt;munderover&gt;&lt;mrow&gt;&lt;mo&gt;&amp;#x2211;&lt;/mo&gt;&lt;mo&gt;&amp;#xA0;&lt;/mo&gt;&lt;mfenced&gt;&lt;mtable&gt;&lt;mtr&gt;&lt;mtd&gt;&lt;mi&gt;n&lt;/mi&gt;&lt;/mtd&gt;&lt;/mtr&gt;&lt;mtr&gt;&lt;mtd&gt;&lt;mi&gt;k&lt;/mi&gt;&lt;/mtd&gt;&lt;/mtr&gt;&lt;/mtable&gt;&lt;/mfenced&gt;&lt;/mrow&gt;&lt;mrow&gt;&lt;mi&gt;k&lt;/mi&gt;&lt;mo&gt;=&lt;/mo&gt;&lt;mn&gt;0&lt;/mn&gt;&lt;/mrow&gt;&lt;mi&gt;n&lt;/mi&gt;&lt;/munderover&gt;&lt;mo&gt;&amp;#xA0;&lt;/mo&gt;&lt;mo&gt;&amp;#xA0;&lt;/mo&gt;&lt;msup&gt;&lt;mi&gt;x&lt;/mi&gt;&lt;mi&gt;k&lt;/mi&gt;&lt;/msup&gt;&lt;msup&gt;&lt;mi&gt;y&lt;/mi&gt;&lt;mrow&gt;&lt;mi&gt;n&lt;/mi&gt;&lt;mo&gt;-&lt;/mo&gt;&lt;mi&gt;k&lt;/mi&gt;&lt;/mrow&gt;&lt;/msup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229" y="4841233"/>
            <a:ext cx="4241532" cy="12777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763E419-48F7-4851-BB9A-D127FD916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74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 частен случай, когато x=y=1 се получава: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Някой най-често използвани свойства на биномните коефициенти са: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0" name="Google Shape;41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2" name="Google Shape;412;p48" descr="&lt;math xmlns=&quot;http://www.w3.org/1998/Math/MathML&quot;&gt;&lt;munderover&gt;&lt;mo&gt;&amp;#x2211;&lt;/mo&gt;&lt;mrow&gt;&lt;mi&gt;k&lt;/mi&gt;&lt;mo&gt;=&lt;/mo&gt;&lt;mn&gt;0&lt;/mn&gt;&lt;/mrow&gt;&lt;mi&gt;n&lt;/mi&gt;&lt;/munderover&gt;&lt;mfenced&gt;&lt;mtable&gt;&lt;mtr&gt;&lt;mtd&gt;&lt;mi&gt;n&lt;/mi&gt;&lt;/mtd&gt;&lt;/mtr&gt;&lt;mtr&gt;&lt;mtd&gt;&lt;mi&gt;k&lt;/mi&gt;&lt;/mtd&gt;&lt;/mtr&gt;&lt;/mtable&gt;&lt;/mfenced&gt;&lt;mo&gt;&amp;#xA0;&lt;/mo&gt;&lt;mo&gt;=&lt;/mo&gt;&lt;mo&gt;&amp;#xA0;&lt;/mo&gt;&lt;msup&gt;&lt;mn&gt;2&lt;/mn&gt;&lt;mi&gt;n&lt;/mi&gt;&lt;/msup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612" y="1905000"/>
            <a:ext cx="1968479" cy="84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654" y="4189003"/>
            <a:ext cx="2254114" cy="45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8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570" y="4189001"/>
            <a:ext cx="2520375" cy="4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0D7CB42-21A8-4B9D-BB3E-1F89E078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97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18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Рекурсивната дефиниция за броя на всички комбинации от n елемента k-ти клас е:</a:t>
            </a:r>
            <a:endParaRPr sz="2800" dirty="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Частни случаи: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9" name="Google Shape;41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1" name="Google Shape;421;p49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fenced&gt;&lt;mtable&gt;&lt;mtr&gt;&lt;mtd&gt;&lt;mi&gt;n&lt;/mi&gt;&lt;mo&gt;-&lt;/mo&gt;&lt;mn&gt;1&lt;/mn&gt;&lt;/mtd&gt;&lt;/mtr&gt;&lt;mtr&gt;&lt;mtd&gt;&lt;mi&gt;k&lt;/mi&gt;&lt;/mtd&gt;&lt;/mtr&gt;&lt;/mtable&gt;&lt;/mfenced&gt;&lt;mo&gt;+&lt;/mo&gt;&lt;mfenced&gt;&lt;mtable&gt;&lt;mtr&gt;&lt;mtd&gt;&lt;mi&gt;n&lt;/mi&gt;&lt;mo&gt;-&lt;/mo&gt;&lt;mn&gt;1&lt;/mn&gt;&lt;/mtd&gt;&lt;/mtr&gt;&lt;mtr&gt;&lt;mtd&gt;&lt;mi&gt;k&lt;/mi&gt;&lt;mo&gt;-&lt;/mo&gt;&lt;mn&gt;1&lt;/mn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54" y="2852917"/>
            <a:ext cx="4086072" cy="82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 descr="&lt;math xmlns=&quot;http://www.w3.org/1998/Math/MathML&quot;&gt;&lt;mfenced&gt;&lt;mtable&gt;&lt;mtr&gt;&lt;mtd&gt;&lt;mi&gt;n&lt;/mi&gt;&lt;/mtd&gt;&lt;/mtr&gt;&lt;mtr&gt;&lt;mtd&gt;&lt;mn&gt;0&lt;/mn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541" y="5197474"/>
            <a:ext cx="1310459" cy="82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 descr="&lt;math xmlns=&quot;http://www.w3.org/1998/Math/MathML&quot;&gt;&lt;mfenced&gt;&lt;mtable&gt;&lt;mtr&gt;&lt;mtd&gt;&lt;mi&gt;n&lt;/mi&gt;&lt;/mtd&gt;&lt;/mtr&gt;&lt;mtr&gt;&lt;mtd&gt;&lt;mi&gt;n&lt;/mi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850" y="5197480"/>
            <a:ext cx="1310459" cy="822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4C090CF-3AC1-4ACC-8EC3-BB75F527A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5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ru-RU"/>
              <a:t>Биномни коефициенти – решение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666226" y="1828800"/>
            <a:ext cx="10856372" cy="43074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</a:pPr>
            <a:r>
              <a:rPr lang="en" sz="2399" dirty="0">
                <a:solidFill>
                  <a:srgbClr val="F9D9A9"/>
                </a:solidFill>
                <a:latin typeface="Cambria"/>
                <a:ea typeface="Cambria"/>
                <a:cs typeface="Cambria"/>
                <a:sym typeface="Cambria"/>
              </a:rPr>
              <a:t>// Рекурсивна функция</a:t>
            </a:r>
            <a:endParaRPr sz="2399" dirty="0">
              <a:solidFill>
                <a:srgbClr val="F9D9A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</a:pP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 binom(int n, int k)</a:t>
            </a:r>
            <a:endParaRPr sz="2399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</a:pP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 sz="2399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</a:pP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if (n==k || k==0) return 1;</a:t>
            </a:r>
            <a:endParaRPr sz="2399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</a:pP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return binom(n-1, k) + binom(n-1, k-1);</a:t>
            </a:r>
            <a:endParaRPr sz="2399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Clr>
                <a:schemeClr val="dk1"/>
              </a:buClr>
              <a:buSzPts val="1100"/>
            </a:pP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399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DFD5543-FD1F-4CB0-8365-1C6C1E0B9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5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912812" y="52754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999"/>
              <a:t>Триъгълник на Паскал</a:t>
            </a:r>
            <a:endParaRPr b="0"/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961" y="1355435"/>
            <a:ext cx="5106902" cy="3830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49D8BAFD-B17B-48C3-B3C9-82B9603D27B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18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Аритметичен триъгълник, съдържащ биномните коефициенти.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Позволява да разположите биномните коефициенти, като всяко число е равно на сумата от двете числа над него.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1920600" y="3875685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n=0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6139301" y="3861156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1920600" y="4580601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n=1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1920600" y="5435912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n=2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52"/>
          <p:cNvSpPr/>
          <p:nvPr/>
        </p:nvSpPr>
        <p:spPr>
          <a:xfrm>
            <a:off x="6233910" y="5432146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2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4244328" y="5435912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5162589" y="4580601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7210622" y="4580601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8223491" y="5432146"/>
            <a:ext cx="1071321" cy="431488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1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1" name="Google Shape;451;p52"/>
          <p:cNvCxnSpPr/>
          <p:nvPr/>
        </p:nvCxnSpPr>
        <p:spPr>
          <a:xfrm>
            <a:off x="3298108" y="4076900"/>
            <a:ext cx="779397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52"/>
          <p:cNvCxnSpPr/>
          <p:nvPr/>
        </p:nvCxnSpPr>
        <p:spPr>
          <a:xfrm>
            <a:off x="3339864" y="4786515"/>
            <a:ext cx="709415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3395516" y="5677050"/>
            <a:ext cx="626237" cy="1399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A7CD72C0-1C03-48C0-B2F7-BA87786B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5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endParaRPr sz="23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8" name="Google Shape;45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460" name="Google Shape;460;p53"/>
          <p:cNvGraphicFramePr/>
          <p:nvPr>
            <p:extLst>
              <p:ext uri="{D42A27DB-BD31-4B8C-83A1-F6EECF244321}">
                <p14:modId xmlns:p14="http://schemas.microsoft.com/office/powerpoint/2010/main" val="4035472266"/>
              </p:ext>
            </p:extLst>
          </p:nvPr>
        </p:nvGraphicFramePr>
        <p:xfrm>
          <a:off x="1598612" y="1981200"/>
          <a:ext cx="9046650" cy="40629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31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600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868" marR="121868" marT="121868" marB="121868">
                    <a:solidFill>
                      <a:srgbClr val="F3B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D31F711-E384-4998-95C4-0912668E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6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18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Естествените числа            	1, 2, 3, 4, ...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Триъгълните числа            	1, 3, 6, 10, ...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Петоъгълните числа          	1, 5, 15, 35, 70, ...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Шестоъгълни числа           	1, 6, 15, 28, ...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C817C91-AE39-4726-BBFB-AF5B42906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00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lnSpc>
                <a:spcPct val="115000"/>
              </a:lnSpc>
              <a:spcBef>
                <a:spcPts val="18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Пирамидалните числа       	1, 4, 10, 20, …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Числа на Фибоначи           	1, 1, 2, 3, 5, 8, …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Числа на Каталан                   1, 2, 5, 14, 42, ...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lnSpc>
                <a:spcPct val="115000"/>
              </a:lnSpc>
              <a:spcBef>
                <a:spcPts val="1866"/>
              </a:spcBef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0">
              <a:lnSpc>
                <a:spcPct val="115000"/>
              </a:lnSpc>
              <a:spcBef>
                <a:spcPts val="1866"/>
              </a:spcBef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86934C0-25ED-43A0-8CDB-603D5051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Множеството А се нарича </a:t>
            </a: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крайно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 ако се състои от краен брой елементи.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Означаваме A={a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 a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, …, a</a:t>
            </a:r>
            <a:r>
              <a:rPr lang="en" sz="2800" baseline="-25000" dirty="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} и пишем |A|=n.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Множеството Ø, което не съдържа нито един елемент, се нарича </a:t>
            </a:r>
            <a:r>
              <a:rPr lang="en" sz="2800" dirty="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празно множество</a:t>
            </a:r>
            <a:r>
              <a:rPr lang="en" sz="28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8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Множества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612" y="3581400"/>
            <a:ext cx="4335104" cy="28765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A40E8FB-53A7-4B5F-A538-71D379D5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31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Задача: Напишете програма, която извежда триъгълника на Паскал. От клавиатурата се въвеждат две цели числа  N- броя на елементите и K - подмножествата. На изхода изведете триъгълника на Паскал, подравнен в ляво. </a:t>
            </a:r>
            <a:endParaRPr sz="2800" b="1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buClr>
                <a:schemeClr val="dk1"/>
              </a:buClr>
              <a:buSzPts val="1100"/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6"/>
              </a:spcBef>
              <a:spcAft>
                <a:spcPts val="533"/>
              </a:spcAft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 algn="just"/>
            <a:r>
              <a:rPr lang="en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9" name="Google Shape;4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212" y="3352800"/>
            <a:ext cx="5665175" cy="29606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70F6CD2-A9E1-4BD5-B9DC-BB3B583E0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82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Пермутации </a:t>
            </a: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- начини за подреждане на N елемента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Вариации - начини за подреждане на K от N елемента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Комбинации </a:t>
            </a: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- начини за избор на K от N елемента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Триъгълник на Паскал</a:t>
            </a:r>
          </a:p>
          <a:p>
            <a:pPr indent="-457086" algn="just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Биномни коефициенти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/>
          </a:p>
        </p:txBody>
      </p:sp>
      <p:pic>
        <p:nvPicPr>
          <p:cNvPr id="485" name="Google Shape;4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812" y="3581400"/>
            <a:ext cx="3200400" cy="27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A72F93E-B8F6-4B13-A5F2-1FBCD17C2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84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BC9CD5E-6387-47F8-BD8A-26EF19DA2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12812" y="5351614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Пермутации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92" y="1200635"/>
            <a:ext cx="3756542" cy="3756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939F2A8-97A8-4BEE-BA80-AAAA0F57A14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1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Определение: Нека А е множество и |А|=n. Всяко подреждане на всичките n елемента на А (или всички различни подреждания на първите n естествени числа) се нарича пермутация без повторение от n-ти ред. Две пермутации се различават една от друга по реда на елементите, участващи в тях.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Теорема: Броят на всички различни пермутации от n-ти ред е: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По определение се приема, че 0!=1.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9" name="Google Shape;139;p22" descr="&lt;math xmlns=&quot;http://www.w3.org/1998/Math/MathML&quot;&gt;&lt;msub&gt;&lt;mi&gt;P&lt;/mi&gt;&lt;mi&gt;n&lt;/mi&gt;&lt;/msub&gt;&lt;mo&gt;=&lt;/mo&gt;&lt;mn&gt;1&lt;/mn&gt;&lt;mo&gt;.&lt;/mo&gt;&lt;mn&gt;2&lt;/mn&gt;&lt;mo&gt;.&lt;/mo&gt;&lt;mn&gt;3&lt;/mn&gt;&lt;mo&gt;.&lt;/mo&gt;&lt;mo&gt;.&lt;/mo&gt;&lt;mo&gt;.&lt;/mo&gt;&lt;mi&gt;n&lt;/mi&gt;&lt;mo&gt;=&lt;/mo&gt;&lt;mi&gt;n&lt;/mi&gt;&lt;mo&gt;!&lt;/mo&gt;&lt;/math&gt;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144" y="4481545"/>
            <a:ext cx="4538538" cy="51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1D6229-916C-4F15-94D1-A9F40FAAB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Пермутации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92" y="801624"/>
            <a:ext cx="3756542" cy="3756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53A7FE-B435-408F-8065-370009D7B7F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6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По колко различни начина могат да седнат трима приятели на един ред в киносалон? 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|A|=|{abc, acb, bac, bca, cab, cba}|=3.2.1=6.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926958" y="3480453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801930" y="408989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974058" y="408989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801930" y="312031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925771" y="312031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376405" y="4134649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242767" y="4134649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6376405" y="3075758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215774" y="3075758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9618227" y="408989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542841" y="4089894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9618227" y="3075758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8539842" y="3075758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a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251176" y="361178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372246" y="3611786"/>
            <a:ext cx="468678" cy="404695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algn="ctr"/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c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4"/>
          <p:cNvCxnSpPr>
            <a:stCxn id="153" idx="7"/>
            <a:endCxn id="156" idx="2"/>
          </p:cNvCxnSpPr>
          <p:nvPr/>
        </p:nvCxnSpPr>
        <p:spPr>
          <a:xfrm rot="10800000" flipH="1">
            <a:off x="1326999" y="3322576"/>
            <a:ext cx="475076" cy="21714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56" idx="6"/>
            <a:endCxn id="157" idx="2"/>
          </p:cNvCxnSpPr>
          <p:nvPr/>
        </p:nvCxnSpPr>
        <p:spPr>
          <a:xfrm>
            <a:off x="2270608" y="3322661"/>
            <a:ext cx="655029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53" idx="5"/>
            <a:endCxn id="154" idx="2"/>
          </p:cNvCxnSpPr>
          <p:nvPr/>
        </p:nvCxnSpPr>
        <p:spPr>
          <a:xfrm>
            <a:off x="1326999" y="3825882"/>
            <a:ext cx="475076" cy="46627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stCxn id="154" idx="6"/>
            <a:endCxn id="155" idx="2"/>
          </p:cNvCxnSpPr>
          <p:nvPr/>
        </p:nvCxnSpPr>
        <p:spPr>
          <a:xfrm>
            <a:off x="2270608" y="4292242"/>
            <a:ext cx="703417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66" idx="7"/>
            <a:endCxn id="161" idx="3"/>
          </p:cNvCxnSpPr>
          <p:nvPr/>
        </p:nvCxnSpPr>
        <p:spPr>
          <a:xfrm rot="10800000" flipH="1">
            <a:off x="4651217" y="3421117"/>
            <a:ext cx="633035" cy="249935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61" idx="6"/>
            <a:endCxn id="160" idx="2"/>
          </p:cNvCxnSpPr>
          <p:nvPr/>
        </p:nvCxnSpPr>
        <p:spPr>
          <a:xfrm>
            <a:off x="5684452" y="3278106"/>
            <a:ext cx="691820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66" idx="5"/>
            <a:endCxn id="159" idx="1"/>
          </p:cNvCxnSpPr>
          <p:nvPr/>
        </p:nvCxnSpPr>
        <p:spPr>
          <a:xfrm>
            <a:off x="4651217" y="3957215"/>
            <a:ext cx="660228" cy="236738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59" idx="6"/>
            <a:endCxn id="158" idx="2"/>
          </p:cNvCxnSpPr>
          <p:nvPr/>
        </p:nvCxnSpPr>
        <p:spPr>
          <a:xfrm>
            <a:off x="5711445" y="4336997"/>
            <a:ext cx="665027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67" idx="7"/>
            <a:endCxn id="165" idx="2"/>
          </p:cNvCxnSpPr>
          <p:nvPr/>
        </p:nvCxnSpPr>
        <p:spPr>
          <a:xfrm rot="10800000" flipH="1">
            <a:off x="7772287" y="3277954"/>
            <a:ext cx="767400" cy="393098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65" idx="6"/>
            <a:endCxn id="164" idx="2"/>
          </p:cNvCxnSpPr>
          <p:nvPr/>
        </p:nvCxnSpPr>
        <p:spPr>
          <a:xfrm>
            <a:off x="9008520" y="3278106"/>
            <a:ext cx="609841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>
            <a:stCxn id="167" idx="5"/>
            <a:endCxn id="163" idx="2"/>
          </p:cNvCxnSpPr>
          <p:nvPr/>
        </p:nvCxnSpPr>
        <p:spPr>
          <a:xfrm>
            <a:off x="7772287" y="3957214"/>
            <a:ext cx="770599" cy="33511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>
            <a:stCxn id="163" idx="6"/>
            <a:endCxn id="162" idx="2"/>
          </p:cNvCxnSpPr>
          <p:nvPr/>
        </p:nvCxnSpPr>
        <p:spPr>
          <a:xfrm>
            <a:off x="9011519" y="4292242"/>
            <a:ext cx="606642" cy="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Slide Number Placeholder">
            <a:extLst>
              <a:ext uri="{FF2B5EF4-FFF2-40B4-BE49-F238E27FC236}">
                <a16:creationId xmlns:a16="http://schemas.microsoft.com/office/drawing/2014/main" id="{499EE2E0-63DC-441E-ADF8-0A019493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9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912812" y="48768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Пермутации</a:t>
            </a:r>
            <a:endParaRPr dirty="0"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dirty="0"/>
              <a:t>Задача</a:t>
            </a:r>
            <a:endParaRPr dirty="0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92" y="801624"/>
            <a:ext cx="3756542" cy="3756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63ECEA9-754D-427E-A4DD-15D529581C0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5539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7322</TotalTime>
  <Words>2657</Words>
  <Application>Microsoft Office PowerPoint</Application>
  <PresentationFormat>Custom</PresentationFormat>
  <Paragraphs>429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</vt:lpstr>
      <vt:lpstr>Consolas</vt:lpstr>
      <vt:lpstr>Noto Sans Symbols</vt:lpstr>
      <vt:lpstr>Wingdings</vt:lpstr>
      <vt:lpstr>Wingdings 2</vt:lpstr>
      <vt:lpstr>SoftUni 16x9</vt:lpstr>
      <vt:lpstr>Комбинаторни алгоритми</vt:lpstr>
      <vt:lpstr>Съдържание</vt:lpstr>
      <vt:lpstr>Множества</vt:lpstr>
      <vt:lpstr>Множества</vt:lpstr>
      <vt:lpstr>Пермутации</vt:lpstr>
      <vt:lpstr>Пермутации без повторение</vt:lpstr>
      <vt:lpstr>Пермутации</vt:lpstr>
      <vt:lpstr>Пермутации без повторение</vt:lpstr>
      <vt:lpstr>Пермутации</vt:lpstr>
      <vt:lpstr>Пермутации без повторение </vt:lpstr>
      <vt:lpstr>Пермутации без повторение </vt:lpstr>
      <vt:lpstr>Пермутации: алгоритъм</vt:lpstr>
      <vt:lpstr>Генериране на пермутации</vt:lpstr>
      <vt:lpstr>Комбинации</vt:lpstr>
      <vt:lpstr>Комбинации без повторения</vt:lpstr>
      <vt:lpstr>Комбинации</vt:lpstr>
      <vt:lpstr>Комбинации без повторения</vt:lpstr>
      <vt:lpstr>Генериране на комбинации без повторения</vt:lpstr>
      <vt:lpstr>Вариации</vt:lpstr>
      <vt:lpstr>Вариации без повторения</vt:lpstr>
      <vt:lpstr>Вариации</vt:lpstr>
      <vt:lpstr>Вариации без повторения</vt:lpstr>
      <vt:lpstr>Упражнения:  генериране на комбинации и вариации</vt:lpstr>
      <vt:lpstr>Упражнения: генериране на комбинации и вариации</vt:lpstr>
      <vt:lpstr>Упражнения: генериране на комбинации и вариации</vt:lpstr>
      <vt:lpstr>Упражнения:  генериране на пермутации и 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Биномни коефициенти</vt:lpstr>
      <vt:lpstr>Биномни коефициенти</vt:lpstr>
      <vt:lpstr>Биномни коефициенти</vt:lpstr>
      <vt:lpstr>Биномни коефициенти</vt:lpstr>
      <vt:lpstr>Биномни коефициенти – решение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Триъгълник на Паскал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Комбинаторни алгоритми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Svetlin Nakov</cp:lastModifiedBy>
  <cp:revision>309</cp:revision>
  <dcterms:created xsi:type="dcterms:W3CDTF">2014-01-02T17:00:34Z</dcterms:created>
  <dcterms:modified xsi:type="dcterms:W3CDTF">2019-12-17T18:07:33Z</dcterms:modified>
  <cp:category>програмиране; 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