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46"/>
  </p:notesMasterIdLst>
  <p:handoutMasterIdLst>
    <p:handoutMasterId r:id="rId4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481" r:id="rId4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d5f6f1e2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d5f6f1e2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5FF0A6E8-AECD-4F5B-A120-25D01825A5A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10443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dc31136c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dc31136c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7E2E861D-75D3-42B3-9B8B-9C330DE41C3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39414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ea088613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ea088613b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24A729B4-E2CE-420A-BE5B-CC9824BDE6A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1013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ea088613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ea088613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4EFB8488-6726-4332-9703-8221ADF385ED}"/>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937434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ea088613b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ea088613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60EB0509-A898-4BFB-BA83-0DB8D9B25CC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60686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ea08861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ea08861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DF8C2448-F57D-4B87-AB5C-245EB00D4EC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82879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ea088613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ea088613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FE067EA6-C46C-475D-9B36-43A292DD2CA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719135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eb79205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eb79205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838319FF-B685-4B93-BD37-06AF225B91F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33422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eb7920598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eb792059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42044F19-1F8B-45F3-A36E-7BA101CFF04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041722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eb7920598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eb7920598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2265D70E-5485-4444-BCE6-25FA4A4EB01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62777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eb7920598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eb7920598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68597CF5-B42E-489D-A077-D1AEBEF59EC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21642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dc31136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dc31136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159296F6-C678-45C7-B5B0-59A57F123F4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377848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b7920598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b7920598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4F1129CA-4137-4E99-9622-205091F7FEF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05396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eb7920598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eb7920598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DCDE8518-5D38-4DED-98A3-46D7B1C27BA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059897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ea088613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ea088613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B17089D2-182C-4F6C-B915-50F8560196B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622688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d5f6f1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d5f6f1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4A62469D-07CD-4B1C-9A6B-E965703D512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88270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eb7920598_1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eb7920598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3E2908E4-83C3-4CE4-B971-1D85DA53AB0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610011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eb7920598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eb7920598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2ADD338C-80B9-4308-B39D-3F64EC55CA6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04353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eb7920598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eb7920598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38E9C77A-5392-47C6-983C-2C663707981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003792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eb7920598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eb7920598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51349E3D-6D81-423F-BCE9-9AD2E4D5870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674043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ea088613b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ea088613b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3A934106-6CA7-4D6E-A07F-0E9197A1233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805985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dc31136cc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dc31136cc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1D16B5A3-9E0C-42DC-9D17-762FE14FE35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1043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a08861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ea08861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29BAC60A-D976-4548-95AA-64825346C87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335818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dc31136cc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dc31136c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0F2B593F-F61E-4C4D-8F17-6BBFA31BEFC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5672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dc31136c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dc31136c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BC2B2EB6-D2A5-4230-8257-C3070223251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691103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ea088613b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ea088613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DB66BA72-BB1F-462E-893D-592EA0E235B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1676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d5f6f1d4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d5f6f1d4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75C0FF23-059B-45D7-A985-1BC52149C7D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091002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ea088613b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ea088613b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1D5AE1BB-9089-40E5-841F-9BADB2CD3C4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76444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e61913f5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e61913f5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CBDEAC1C-1213-47BF-9D8B-AE20BFD03B4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130096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ea088613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ea088613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F53C56D8-9287-40E3-BB53-E0555B1658E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693791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ea088613b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ea088613b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12AAE9F3-0894-4D28-96FB-7BC832F6A9D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962519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e61913f5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e61913f5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2CDCA914-F156-482D-AFF3-BA25EAF4869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651808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e61913f5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e61913f5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325D5B1D-587C-4347-A979-99B70288744D}"/>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9340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d5f6f1d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d5f6f1d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37887C4E-118E-4775-BB03-404CE11FFCD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1730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e61913f5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e61913f5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D192BE7A-88D7-4BC6-819E-5DD5CE35133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226395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e61913f5a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e61913f5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1B3CA4E3-74F3-4DE7-9E1A-20B11BE0443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240861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dc31136c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dc31136c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E737A80F-70D8-400A-B49D-7D115ABE9AC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73544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43</a:t>
            </a:fld>
            <a:endParaRPr lang="en-US" dirty="0"/>
          </a:p>
        </p:txBody>
      </p:sp>
      <p:sp>
        <p:nvSpPr>
          <p:cNvPr id="6" name="Footer Placeholder">
            <a:extLst>
              <a:ext uri="{FF2B5EF4-FFF2-40B4-BE49-F238E27FC236}">
                <a16:creationId xmlns:a16="http://schemas.microsoft.com/office/drawing/2014/main" id="{135AA189-A03B-4920-8589-A81583FDBCA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8319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c31136cc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c31136cc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C96EC807-62EF-4D40-904A-D6C8447A286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68831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a088613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a088613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04C5B1CB-461F-4919-87A8-F157ACEC1AF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5528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dc31136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dc31136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FBA39768-F84F-4AAC-AC1A-8891CAA7D55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9534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dc31136c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dc31136c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BB8AA93D-138B-42CA-BC77-2B014FCCCC9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98220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dc31136c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dc31136c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Footer Placeholder">
            <a:extLst>
              <a:ext uri="{FF2B5EF4-FFF2-40B4-BE49-F238E27FC236}">
                <a16:creationId xmlns:a16="http://schemas.microsoft.com/office/drawing/2014/main" id="{1D871BEA-FB66-428F-9FD0-7823057CC86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6030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esentation Title Slide">
  <p:cSld name="1_Presentation Title Slid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4366413" y="314303"/>
            <a:ext cx="7382477" cy="2000400"/>
          </a:xfrm>
          <a:prstGeom prst="rect">
            <a:avLst/>
          </a:prstGeom>
          <a:noFill/>
          <a:ln>
            <a:noFill/>
          </a:ln>
        </p:spPr>
        <p:txBody>
          <a:bodyPr spcFirstLastPara="1" wrap="square" lIns="0" tIns="0" rIns="0" bIns="0" anchor="ctr" anchorCtr="0">
            <a:noAutofit/>
          </a:bodyPr>
          <a:lstStyle>
            <a:lvl1pPr lvl="0" algn="r">
              <a:lnSpc>
                <a:spcPct val="90000"/>
              </a:lnSpc>
              <a:spcBef>
                <a:spcPts val="0"/>
              </a:spcBef>
              <a:spcAft>
                <a:spcPts val="0"/>
              </a:spcAft>
              <a:buClr>
                <a:srgbClr val="F6D18E"/>
              </a:buClr>
              <a:buSzPts val="4100"/>
              <a:buFont typeface="Calibri"/>
              <a:buNone/>
              <a:defRPr sz="5465">
                <a:solidFill>
                  <a:srgbClr val="F6D18E"/>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4366413" y="2346299"/>
            <a:ext cx="7382477" cy="1752800"/>
          </a:xfrm>
          <a:prstGeom prst="rect">
            <a:avLst/>
          </a:prstGeom>
          <a:noFill/>
          <a:ln>
            <a:noFill/>
          </a:ln>
        </p:spPr>
        <p:txBody>
          <a:bodyPr spcFirstLastPara="1" wrap="square" lIns="0" tIns="0" rIns="0" bIns="0" anchor="t" anchorCtr="0">
            <a:noAutofit/>
          </a:bodyPr>
          <a:lstStyle>
            <a:lvl1pPr lvl="0" algn="r">
              <a:lnSpc>
                <a:spcPct val="105000"/>
              </a:lnSpc>
              <a:spcBef>
                <a:spcPts val="0"/>
              </a:spcBef>
              <a:spcAft>
                <a:spcPts val="0"/>
              </a:spcAft>
              <a:buSzPts val="3000"/>
              <a:buNone/>
              <a:defRPr sz="3999" cap="none">
                <a:solidFill>
                  <a:schemeClr val="accent1"/>
                </a:solidFill>
              </a:defRPr>
            </a:lvl1pPr>
            <a:lvl2pPr lvl="1" algn="ctr">
              <a:lnSpc>
                <a:spcPct val="105000"/>
              </a:lnSpc>
              <a:spcBef>
                <a:spcPts val="667"/>
              </a:spcBef>
              <a:spcAft>
                <a:spcPts val="0"/>
              </a:spcAft>
              <a:buSzPts val="1900"/>
              <a:buNone/>
              <a:defRPr>
                <a:solidFill>
                  <a:schemeClr val="lt1"/>
                </a:solidFill>
              </a:defRPr>
            </a:lvl2pPr>
            <a:lvl3pPr lvl="2" algn="ctr">
              <a:lnSpc>
                <a:spcPct val="105000"/>
              </a:lnSpc>
              <a:spcBef>
                <a:spcPts val="667"/>
              </a:spcBef>
              <a:spcAft>
                <a:spcPts val="0"/>
              </a:spcAft>
              <a:buSzPts val="1800"/>
              <a:buNone/>
              <a:defRPr>
                <a:solidFill>
                  <a:schemeClr val="lt1"/>
                </a:solidFill>
              </a:defRPr>
            </a:lvl3pPr>
            <a:lvl4pPr lvl="3" algn="ctr">
              <a:lnSpc>
                <a:spcPct val="105000"/>
              </a:lnSpc>
              <a:spcBef>
                <a:spcPts val="667"/>
              </a:spcBef>
              <a:spcAft>
                <a:spcPts val="0"/>
              </a:spcAft>
              <a:buSzPts val="1700"/>
              <a:buNone/>
              <a:defRPr>
                <a:solidFill>
                  <a:schemeClr val="lt1"/>
                </a:solidFill>
              </a:defRPr>
            </a:lvl4pPr>
            <a:lvl5pPr lvl="4" algn="ctr">
              <a:lnSpc>
                <a:spcPct val="105000"/>
              </a:lnSpc>
              <a:spcBef>
                <a:spcPts val="667"/>
              </a:spcBef>
              <a:spcAft>
                <a:spcPts val="0"/>
              </a:spcAft>
              <a:buSzPts val="1600"/>
              <a:buNone/>
              <a:defRPr>
                <a:solidFill>
                  <a:schemeClr val="lt1"/>
                </a:solidFill>
              </a:defRPr>
            </a:lvl5pPr>
            <a:lvl6pPr lvl="5" algn="ctr">
              <a:lnSpc>
                <a:spcPct val="90000"/>
              </a:lnSpc>
              <a:spcBef>
                <a:spcPts val="800"/>
              </a:spcBef>
              <a:spcAft>
                <a:spcPts val="0"/>
              </a:spcAft>
              <a:buSzPts val="1200"/>
              <a:buNone/>
              <a:defRPr>
                <a:solidFill>
                  <a:schemeClr val="lt1"/>
                </a:solidFill>
              </a:defRPr>
            </a:lvl6pPr>
            <a:lvl7pPr lvl="6" algn="ctr">
              <a:lnSpc>
                <a:spcPct val="90000"/>
              </a:lnSpc>
              <a:spcBef>
                <a:spcPts val="800"/>
              </a:spcBef>
              <a:spcAft>
                <a:spcPts val="0"/>
              </a:spcAft>
              <a:buSzPts val="1200"/>
              <a:buNone/>
              <a:defRPr>
                <a:solidFill>
                  <a:schemeClr val="lt1"/>
                </a:solidFill>
              </a:defRPr>
            </a:lvl7pPr>
            <a:lvl8pPr lvl="7" algn="ctr">
              <a:lnSpc>
                <a:spcPct val="90000"/>
              </a:lnSpc>
              <a:spcBef>
                <a:spcPts val="800"/>
              </a:spcBef>
              <a:spcAft>
                <a:spcPts val="0"/>
              </a:spcAft>
              <a:buSzPts val="1200"/>
              <a:buNone/>
              <a:defRPr>
                <a:solidFill>
                  <a:schemeClr val="lt1"/>
                </a:solidFill>
              </a:defRPr>
            </a:lvl8pPr>
            <a:lvl9pPr lvl="8" algn="ctr">
              <a:lnSpc>
                <a:spcPct val="90000"/>
              </a:lnSpc>
              <a:spcBef>
                <a:spcPts val="800"/>
              </a:spcBef>
              <a:spcAft>
                <a:spcPts val="0"/>
              </a:spcAft>
              <a:buSzPts val="1200"/>
              <a:buNone/>
              <a:defRPr>
                <a:solidFill>
                  <a:schemeClr val="lt1"/>
                </a:solidFill>
              </a:defRPr>
            </a:lvl9pPr>
          </a:lstStyle>
          <a:p>
            <a:endParaRPr/>
          </a:p>
        </p:txBody>
      </p:sp>
      <p:sp>
        <p:nvSpPr>
          <p:cNvPr id="14" name="Google Shape;14;p2"/>
          <p:cNvSpPr txBox="1">
            <a:spLocks noGrp="1"/>
          </p:cNvSpPr>
          <p:nvPr>
            <p:ph type="body" idx="2"/>
          </p:nvPr>
        </p:nvSpPr>
        <p:spPr>
          <a:xfrm>
            <a:off x="760412" y="4164084"/>
            <a:ext cx="3187570" cy="525200"/>
          </a:xfrm>
          <a:prstGeom prst="rect">
            <a:avLst/>
          </a:prstGeom>
          <a:noFill/>
          <a:ln>
            <a:noFill/>
          </a:ln>
        </p:spPr>
        <p:txBody>
          <a:bodyPr spcFirstLastPara="1" wrap="square" lIns="27000" tIns="27000" rIns="27000" bIns="27000" anchor="b" anchorCtr="0">
            <a:noAutofit/>
          </a:bodyPr>
          <a:lstStyle>
            <a:lvl1pPr marL="609448" lvl="0" indent="-304724" algn="l">
              <a:lnSpc>
                <a:spcPct val="105000"/>
              </a:lnSpc>
              <a:spcBef>
                <a:spcPts val="0"/>
              </a:spcBef>
              <a:spcAft>
                <a:spcPts val="0"/>
              </a:spcAft>
              <a:buSzPts val="2100"/>
              <a:buNone/>
              <a:defRPr sz="2799" b="1">
                <a:solidFill>
                  <a:srgbClr val="EE792A"/>
                </a:solidFill>
                <a:latin typeface="Calibri"/>
                <a:ea typeface="Calibri"/>
                <a:cs typeface="Calibri"/>
                <a:sym typeface="Calibri"/>
              </a:defRPr>
            </a:lvl1pPr>
            <a:lvl2pPr marL="1218895" lvl="1" indent="-397834" algn="l">
              <a:lnSpc>
                <a:spcPct val="105000"/>
              </a:lnSpc>
              <a:spcBef>
                <a:spcPts val="667"/>
              </a:spcBef>
              <a:spcAft>
                <a:spcPts val="0"/>
              </a:spcAft>
              <a:buSzPts val="1100"/>
              <a:buChar char="▪"/>
              <a:defRPr/>
            </a:lvl2pPr>
            <a:lvl3pPr marL="1828343" lvl="2" indent="-397834" algn="l">
              <a:lnSpc>
                <a:spcPct val="105000"/>
              </a:lnSpc>
              <a:spcBef>
                <a:spcPts val="667"/>
              </a:spcBef>
              <a:spcAft>
                <a:spcPts val="0"/>
              </a:spcAft>
              <a:buSzPts val="1100"/>
              <a:buChar char="▪"/>
              <a:defRPr/>
            </a:lvl3pPr>
            <a:lvl4pPr marL="2437790" lvl="3" indent="-397834" algn="l">
              <a:lnSpc>
                <a:spcPct val="105000"/>
              </a:lnSpc>
              <a:spcBef>
                <a:spcPts val="667"/>
              </a:spcBef>
              <a:spcAft>
                <a:spcPts val="0"/>
              </a:spcAft>
              <a:buSzPts val="1100"/>
              <a:buChar char="▪"/>
              <a:defRPr/>
            </a:lvl4pPr>
            <a:lvl5pPr marL="3047238" lvl="4" indent="-397834" algn="l">
              <a:lnSpc>
                <a:spcPct val="105000"/>
              </a:lnSpc>
              <a:spcBef>
                <a:spcPts val="667"/>
              </a:spcBef>
              <a:spcAft>
                <a:spcPts val="0"/>
              </a:spcAft>
              <a:buSzPts val="1100"/>
              <a:buChar char="▪"/>
              <a:defRPr/>
            </a:lvl5pPr>
            <a:lvl6pPr marL="3656686" lvl="5" indent="-397834" algn="l">
              <a:lnSpc>
                <a:spcPct val="90000"/>
              </a:lnSpc>
              <a:spcBef>
                <a:spcPts val="800"/>
              </a:spcBef>
              <a:spcAft>
                <a:spcPts val="0"/>
              </a:spcAft>
              <a:buSzPts val="1100"/>
              <a:buChar char="•"/>
              <a:defRPr/>
            </a:lvl6pPr>
            <a:lvl7pPr marL="4266133" lvl="6" indent="-397834" algn="l">
              <a:lnSpc>
                <a:spcPct val="90000"/>
              </a:lnSpc>
              <a:spcBef>
                <a:spcPts val="800"/>
              </a:spcBef>
              <a:spcAft>
                <a:spcPts val="0"/>
              </a:spcAft>
              <a:buSzPts val="1100"/>
              <a:buChar char="•"/>
              <a:defRPr/>
            </a:lvl7pPr>
            <a:lvl8pPr marL="4875581" lvl="7" indent="-397834" algn="l">
              <a:lnSpc>
                <a:spcPct val="90000"/>
              </a:lnSpc>
              <a:spcBef>
                <a:spcPts val="800"/>
              </a:spcBef>
              <a:spcAft>
                <a:spcPts val="0"/>
              </a:spcAft>
              <a:buSzPts val="1100"/>
              <a:buChar char="•"/>
              <a:defRPr/>
            </a:lvl8pPr>
            <a:lvl9pPr marL="5485028" lvl="8" indent="-397834" algn="l">
              <a:lnSpc>
                <a:spcPct val="90000"/>
              </a:lnSpc>
              <a:spcBef>
                <a:spcPts val="800"/>
              </a:spcBef>
              <a:spcAft>
                <a:spcPts val="0"/>
              </a:spcAft>
              <a:buSzPts val="1100"/>
              <a:buChar char="•"/>
              <a:defRPr/>
            </a:lvl9pPr>
          </a:lstStyle>
          <a:p>
            <a:endParaRPr/>
          </a:p>
        </p:txBody>
      </p:sp>
      <p:sp>
        <p:nvSpPr>
          <p:cNvPr id="15" name="Google Shape;15;p2"/>
          <p:cNvSpPr>
            <a:spLocks noGrp="1"/>
          </p:cNvSpPr>
          <p:nvPr>
            <p:ph type="pic" idx="3"/>
          </p:nvPr>
        </p:nvSpPr>
        <p:spPr>
          <a:xfrm>
            <a:off x="4366413" y="4191000"/>
            <a:ext cx="7382477" cy="1904800"/>
          </a:xfrm>
          <a:prstGeom prst="rect">
            <a:avLst/>
          </a:prstGeom>
          <a:noFill/>
          <a:ln>
            <a:noFill/>
          </a:ln>
        </p:spPr>
        <p:txBody>
          <a:bodyPr spcFirstLastPara="1" wrap="square" lIns="81025" tIns="27000" rIns="81025" bIns="27000" anchor="t" anchorCtr="0">
            <a:noAutofit/>
          </a:bodyPr>
          <a:lstStyle>
            <a:lvl1pPr marR="0" lvl="0" algn="l" rtl="0">
              <a:lnSpc>
                <a:spcPct val="105000"/>
              </a:lnSpc>
              <a:spcBef>
                <a:spcPts val="667"/>
              </a:spcBef>
              <a:spcAft>
                <a:spcPts val="0"/>
              </a:spcAft>
              <a:buClr>
                <a:srgbClr val="F2B254"/>
              </a:buClr>
              <a:buSzPts val="2600"/>
              <a:buFont typeface="Noto Sans Symbols"/>
              <a:buNone/>
              <a:defRPr sz="3466" b="0" i="0" u="none" strike="noStrike" cap="none">
                <a:solidFill>
                  <a:schemeClr val="lt1"/>
                </a:solidFill>
                <a:latin typeface="Calibri"/>
                <a:ea typeface="Calibri"/>
                <a:cs typeface="Calibri"/>
                <a:sym typeface="Calibri"/>
              </a:defRPr>
            </a:lvl1pPr>
            <a:lvl2pPr marR="0" lvl="1" algn="l" rtl="0">
              <a:lnSpc>
                <a:spcPct val="105000"/>
              </a:lnSpc>
              <a:spcBef>
                <a:spcPts val="667"/>
              </a:spcBef>
              <a:spcAft>
                <a:spcPts val="0"/>
              </a:spcAft>
              <a:buClr>
                <a:schemeClr val="accent1"/>
              </a:buClr>
              <a:buSzPts val="1900"/>
              <a:buFont typeface="Noto Sans Symbols"/>
              <a:buChar char="▪"/>
              <a:defRPr sz="3199" b="0" i="0" u="none" strike="noStrike" cap="none">
                <a:solidFill>
                  <a:schemeClr val="lt1"/>
                </a:solidFill>
                <a:latin typeface="Calibri"/>
                <a:ea typeface="Calibri"/>
                <a:cs typeface="Calibri"/>
                <a:sym typeface="Calibri"/>
              </a:defRPr>
            </a:lvl2pPr>
            <a:lvl3pPr marR="0" lvl="2" algn="l" rtl="0">
              <a:lnSpc>
                <a:spcPct val="105000"/>
              </a:lnSpc>
              <a:spcBef>
                <a:spcPts val="667"/>
              </a:spcBef>
              <a:spcAft>
                <a:spcPts val="0"/>
              </a:spcAft>
              <a:buClr>
                <a:srgbClr val="EF9A1D"/>
              </a:buClr>
              <a:buSzPts val="1800"/>
              <a:buFont typeface="Noto Sans Symbols"/>
              <a:buChar char="▪"/>
              <a:defRPr sz="3066" b="0" i="0" u="none" strike="noStrike" cap="none">
                <a:solidFill>
                  <a:schemeClr val="lt1"/>
                </a:solidFill>
                <a:latin typeface="Calibri"/>
                <a:ea typeface="Calibri"/>
                <a:cs typeface="Calibri"/>
                <a:sym typeface="Calibri"/>
              </a:defRPr>
            </a:lvl3pPr>
            <a:lvl4pPr marR="0" lvl="3" algn="l" rtl="0">
              <a:lnSpc>
                <a:spcPct val="105000"/>
              </a:lnSpc>
              <a:spcBef>
                <a:spcPts val="667"/>
              </a:spcBef>
              <a:spcAft>
                <a:spcPts val="0"/>
              </a:spcAft>
              <a:buClr>
                <a:srgbClr val="ED9411"/>
              </a:buClr>
              <a:buSzPts val="1700"/>
              <a:buFont typeface="Noto Sans Symbols"/>
              <a:buChar char="▪"/>
              <a:defRPr sz="2799" b="0" i="0" u="none" strike="noStrike" cap="none">
                <a:solidFill>
                  <a:schemeClr val="lt1"/>
                </a:solidFill>
                <a:latin typeface="Calibri"/>
                <a:ea typeface="Calibri"/>
                <a:cs typeface="Calibri"/>
                <a:sym typeface="Calibri"/>
              </a:defRPr>
            </a:lvl4pPr>
            <a:lvl5pPr marR="0" lvl="4" algn="l" rtl="0">
              <a:lnSpc>
                <a:spcPct val="105000"/>
              </a:lnSpc>
              <a:spcBef>
                <a:spcPts val="667"/>
              </a:spcBef>
              <a:spcAft>
                <a:spcPts val="0"/>
              </a:spcAft>
              <a:buClr>
                <a:srgbClr val="E28D10"/>
              </a:buClr>
              <a:buSzPts val="1600"/>
              <a:buFont typeface="Noto Sans Symbols"/>
              <a:buChar char="▪"/>
              <a:defRPr sz="2666" b="0" i="0" u="none" strike="noStrike" cap="none">
                <a:solidFill>
                  <a:schemeClr val="lt1"/>
                </a:solidFill>
                <a:latin typeface="Calibri"/>
                <a:ea typeface="Calibri"/>
                <a:cs typeface="Calibri"/>
                <a:sym typeface="Calibri"/>
              </a:defRPr>
            </a:lvl5pPr>
            <a:lvl6pPr marR="0" lvl="5" algn="l" rtl="0">
              <a:lnSpc>
                <a:spcPct val="90000"/>
              </a:lnSpc>
              <a:spcBef>
                <a:spcPts val="800"/>
              </a:spcBef>
              <a:spcAft>
                <a:spcPts val="0"/>
              </a:spcAft>
              <a:buClr>
                <a:schemeClr val="accent1"/>
              </a:buClr>
              <a:buSzPts val="1200"/>
              <a:buFont typeface="Arial"/>
              <a:buChar char="•"/>
              <a:defRPr sz="2000" b="0" i="0" u="none" strike="noStrike" cap="none">
                <a:solidFill>
                  <a:schemeClr val="lt1"/>
                </a:solidFill>
                <a:latin typeface="Calibri"/>
                <a:ea typeface="Calibri"/>
                <a:cs typeface="Calibri"/>
                <a:sym typeface="Calibri"/>
              </a:defRPr>
            </a:lvl6pPr>
            <a:lvl7pPr marR="0" lvl="6" algn="l" rtl="0">
              <a:lnSpc>
                <a:spcPct val="90000"/>
              </a:lnSpc>
              <a:spcBef>
                <a:spcPts val="800"/>
              </a:spcBef>
              <a:spcAft>
                <a:spcPts val="0"/>
              </a:spcAft>
              <a:buClr>
                <a:schemeClr val="accent1"/>
              </a:buClr>
              <a:buSzPts val="1200"/>
              <a:buFont typeface="Arial"/>
              <a:buChar char="•"/>
              <a:defRPr sz="2000" b="0" i="0" u="none" strike="noStrike" cap="none">
                <a:solidFill>
                  <a:schemeClr val="lt1"/>
                </a:solidFill>
                <a:latin typeface="Calibri"/>
                <a:ea typeface="Calibri"/>
                <a:cs typeface="Calibri"/>
                <a:sym typeface="Calibri"/>
              </a:defRPr>
            </a:lvl7pPr>
            <a:lvl8pPr marR="0" lvl="7" algn="l" rtl="0">
              <a:lnSpc>
                <a:spcPct val="90000"/>
              </a:lnSpc>
              <a:spcBef>
                <a:spcPts val="800"/>
              </a:spcBef>
              <a:spcAft>
                <a:spcPts val="0"/>
              </a:spcAft>
              <a:buClr>
                <a:schemeClr val="accent1"/>
              </a:buClr>
              <a:buSzPts val="1200"/>
              <a:buFont typeface="Arial"/>
              <a:buChar char="•"/>
              <a:defRPr sz="2000" b="0" i="0" u="none" strike="noStrike" cap="none">
                <a:solidFill>
                  <a:schemeClr val="lt1"/>
                </a:solidFill>
                <a:latin typeface="Calibri"/>
                <a:ea typeface="Calibri"/>
                <a:cs typeface="Calibri"/>
                <a:sym typeface="Calibri"/>
              </a:defRPr>
            </a:lvl8pPr>
            <a:lvl9pPr marR="0" lvl="8" algn="l" rtl="0">
              <a:lnSpc>
                <a:spcPct val="90000"/>
              </a:lnSpc>
              <a:spcBef>
                <a:spcPts val="800"/>
              </a:spcBef>
              <a:spcAft>
                <a:spcPts val="0"/>
              </a:spcAft>
              <a:buClr>
                <a:schemeClr val="accent1"/>
              </a:buClr>
              <a:buSzPts val="12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6" name="Google Shape;16;p2"/>
          <p:cNvSpPr txBox="1">
            <a:spLocks noGrp="1"/>
          </p:cNvSpPr>
          <p:nvPr>
            <p:ph type="body" idx="4"/>
          </p:nvPr>
        </p:nvSpPr>
        <p:spPr>
          <a:xfrm>
            <a:off x="760412" y="4633983"/>
            <a:ext cx="3187570" cy="444400"/>
          </a:xfrm>
          <a:prstGeom prst="rect">
            <a:avLst/>
          </a:prstGeom>
          <a:noFill/>
          <a:ln>
            <a:noFill/>
          </a:ln>
        </p:spPr>
        <p:txBody>
          <a:bodyPr spcFirstLastPara="1" wrap="square" lIns="27000" tIns="27000" rIns="27000" bIns="27000" anchor="ctr" anchorCtr="0">
            <a:noAutofit/>
          </a:bodyPr>
          <a:lstStyle>
            <a:lvl1pPr marL="609448" lvl="0" indent="-304724" algn="l">
              <a:lnSpc>
                <a:spcPct val="105000"/>
              </a:lnSpc>
              <a:spcBef>
                <a:spcPts val="0"/>
              </a:spcBef>
              <a:spcAft>
                <a:spcPts val="0"/>
              </a:spcAft>
              <a:buSzPts val="1700"/>
              <a:buNone/>
              <a:defRPr sz="2266" b="1">
                <a:solidFill>
                  <a:srgbClr val="F4B36C"/>
                </a:solidFill>
                <a:latin typeface="Calibri"/>
                <a:ea typeface="Calibri"/>
                <a:cs typeface="Calibri"/>
                <a:sym typeface="Calibri"/>
              </a:defRPr>
            </a:lvl1pPr>
            <a:lvl2pPr marL="1218895" lvl="1" indent="-397834" algn="l">
              <a:lnSpc>
                <a:spcPct val="105000"/>
              </a:lnSpc>
              <a:spcBef>
                <a:spcPts val="667"/>
              </a:spcBef>
              <a:spcAft>
                <a:spcPts val="0"/>
              </a:spcAft>
              <a:buSzPts val="1100"/>
              <a:buChar char="▪"/>
              <a:defRPr/>
            </a:lvl2pPr>
            <a:lvl3pPr marL="1828343" lvl="2" indent="-397834" algn="l">
              <a:lnSpc>
                <a:spcPct val="105000"/>
              </a:lnSpc>
              <a:spcBef>
                <a:spcPts val="667"/>
              </a:spcBef>
              <a:spcAft>
                <a:spcPts val="0"/>
              </a:spcAft>
              <a:buSzPts val="1100"/>
              <a:buChar char="▪"/>
              <a:defRPr/>
            </a:lvl3pPr>
            <a:lvl4pPr marL="2437790" lvl="3" indent="-397834" algn="l">
              <a:lnSpc>
                <a:spcPct val="105000"/>
              </a:lnSpc>
              <a:spcBef>
                <a:spcPts val="667"/>
              </a:spcBef>
              <a:spcAft>
                <a:spcPts val="0"/>
              </a:spcAft>
              <a:buSzPts val="1100"/>
              <a:buChar char="▪"/>
              <a:defRPr/>
            </a:lvl4pPr>
            <a:lvl5pPr marL="3047238" lvl="4" indent="-397834" algn="l">
              <a:lnSpc>
                <a:spcPct val="105000"/>
              </a:lnSpc>
              <a:spcBef>
                <a:spcPts val="667"/>
              </a:spcBef>
              <a:spcAft>
                <a:spcPts val="0"/>
              </a:spcAft>
              <a:buSzPts val="1100"/>
              <a:buChar char="▪"/>
              <a:defRPr/>
            </a:lvl5pPr>
            <a:lvl6pPr marL="3656686" lvl="5" indent="-397834" algn="l">
              <a:lnSpc>
                <a:spcPct val="90000"/>
              </a:lnSpc>
              <a:spcBef>
                <a:spcPts val="800"/>
              </a:spcBef>
              <a:spcAft>
                <a:spcPts val="0"/>
              </a:spcAft>
              <a:buSzPts val="1100"/>
              <a:buChar char="•"/>
              <a:defRPr/>
            </a:lvl6pPr>
            <a:lvl7pPr marL="4266133" lvl="6" indent="-397834" algn="l">
              <a:lnSpc>
                <a:spcPct val="90000"/>
              </a:lnSpc>
              <a:spcBef>
                <a:spcPts val="800"/>
              </a:spcBef>
              <a:spcAft>
                <a:spcPts val="0"/>
              </a:spcAft>
              <a:buSzPts val="1100"/>
              <a:buChar char="•"/>
              <a:defRPr/>
            </a:lvl7pPr>
            <a:lvl8pPr marL="4875581" lvl="7" indent="-397834" algn="l">
              <a:lnSpc>
                <a:spcPct val="90000"/>
              </a:lnSpc>
              <a:spcBef>
                <a:spcPts val="800"/>
              </a:spcBef>
              <a:spcAft>
                <a:spcPts val="0"/>
              </a:spcAft>
              <a:buSzPts val="1100"/>
              <a:buChar char="•"/>
              <a:defRPr/>
            </a:lvl8pPr>
            <a:lvl9pPr marL="5485028" lvl="8" indent="-397834" algn="l">
              <a:lnSpc>
                <a:spcPct val="90000"/>
              </a:lnSpc>
              <a:spcBef>
                <a:spcPts val="800"/>
              </a:spcBef>
              <a:spcAft>
                <a:spcPts val="0"/>
              </a:spcAft>
              <a:buSzPts val="1100"/>
              <a:buChar char="•"/>
              <a:defRPr/>
            </a:lvl9pPr>
          </a:lstStyle>
          <a:p>
            <a:endParaRPr/>
          </a:p>
        </p:txBody>
      </p:sp>
      <p:sp>
        <p:nvSpPr>
          <p:cNvPr id="17" name="Google Shape;17;p2"/>
          <p:cNvSpPr txBox="1">
            <a:spLocks noGrp="1"/>
          </p:cNvSpPr>
          <p:nvPr>
            <p:ph type="body" idx="5"/>
          </p:nvPr>
        </p:nvSpPr>
        <p:spPr>
          <a:xfrm>
            <a:off x="760412" y="5011672"/>
            <a:ext cx="3187570" cy="396000"/>
          </a:xfrm>
          <a:prstGeom prst="rect">
            <a:avLst/>
          </a:prstGeom>
          <a:noFill/>
          <a:ln>
            <a:noFill/>
          </a:ln>
        </p:spPr>
        <p:txBody>
          <a:bodyPr spcFirstLastPara="1" wrap="square" lIns="27000" tIns="27000" rIns="27000" bIns="27000" anchor="ctr" anchorCtr="0">
            <a:noAutofit/>
          </a:bodyPr>
          <a:lstStyle>
            <a:lvl1pPr marL="609448" lvl="0" indent="-304724" algn="l">
              <a:lnSpc>
                <a:spcPct val="105000"/>
              </a:lnSpc>
              <a:spcBef>
                <a:spcPts val="0"/>
              </a:spcBef>
              <a:spcAft>
                <a:spcPts val="0"/>
              </a:spcAft>
              <a:buSzPts val="1500"/>
              <a:buNone/>
              <a:defRPr sz="2000" b="1">
                <a:solidFill>
                  <a:srgbClr val="F9D9A9"/>
                </a:solidFill>
                <a:latin typeface="Calibri"/>
                <a:ea typeface="Calibri"/>
                <a:cs typeface="Calibri"/>
                <a:sym typeface="Calibri"/>
              </a:defRPr>
            </a:lvl1pPr>
            <a:lvl2pPr marL="1218895" lvl="1" indent="-397834" algn="l">
              <a:lnSpc>
                <a:spcPct val="105000"/>
              </a:lnSpc>
              <a:spcBef>
                <a:spcPts val="667"/>
              </a:spcBef>
              <a:spcAft>
                <a:spcPts val="0"/>
              </a:spcAft>
              <a:buSzPts val="1100"/>
              <a:buChar char="▪"/>
              <a:defRPr/>
            </a:lvl2pPr>
            <a:lvl3pPr marL="1828343" lvl="2" indent="-397834" algn="l">
              <a:lnSpc>
                <a:spcPct val="105000"/>
              </a:lnSpc>
              <a:spcBef>
                <a:spcPts val="667"/>
              </a:spcBef>
              <a:spcAft>
                <a:spcPts val="0"/>
              </a:spcAft>
              <a:buSzPts val="1100"/>
              <a:buChar char="▪"/>
              <a:defRPr/>
            </a:lvl3pPr>
            <a:lvl4pPr marL="2437790" lvl="3" indent="-397834" algn="l">
              <a:lnSpc>
                <a:spcPct val="105000"/>
              </a:lnSpc>
              <a:spcBef>
                <a:spcPts val="667"/>
              </a:spcBef>
              <a:spcAft>
                <a:spcPts val="0"/>
              </a:spcAft>
              <a:buSzPts val="1100"/>
              <a:buChar char="▪"/>
              <a:defRPr/>
            </a:lvl4pPr>
            <a:lvl5pPr marL="3047238" lvl="4" indent="-397834" algn="l">
              <a:lnSpc>
                <a:spcPct val="105000"/>
              </a:lnSpc>
              <a:spcBef>
                <a:spcPts val="667"/>
              </a:spcBef>
              <a:spcAft>
                <a:spcPts val="0"/>
              </a:spcAft>
              <a:buSzPts val="1100"/>
              <a:buChar char="▪"/>
              <a:defRPr/>
            </a:lvl5pPr>
            <a:lvl6pPr marL="3656686" lvl="5" indent="-397834" algn="l">
              <a:lnSpc>
                <a:spcPct val="90000"/>
              </a:lnSpc>
              <a:spcBef>
                <a:spcPts val="800"/>
              </a:spcBef>
              <a:spcAft>
                <a:spcPts val="0"/>
              </a:spcAft>
              <a:buSzPts val="1100"/>
              <a:buChar char="•"/>
              <a:defRPr/>
            </a:lvl6pPr>
            <a:lvl7pPr marL="4266133" lvl="6" indent="-397834" algn="l">
              <a:lnSpc>
                <a:spcPct val="90000"/>
              </a:lnSpc>
              <a:spcBef>
                <a:spcPts val="800"/>
              </a:spcBef>
              <a:spcAft>
                <a:spcPts val="0"/>
              </a:spcAft>
              <a:buSzPts val="1100"/>
              <a:buChar char="•"/>
              <a:defRPr/>
            </a:lvl7pPr>
            <a:lvl8pPr marL="4875581" lvl="7" indent="-397834" algn="l">
              <a:lnSpc>
                <a:spcPct val="90000"/>
              </a:lnSpc>
              <a:spcBef>
                <a:spcPts val="800"/>
              </a:spcBef>
              <a:spcAft>
                <a:spcPts val="0"/>
              </a:spcAft>
              <a:buSzPts val="1100"/>
              <a:buChar char="•"/>
              <a:defRPr/>
            </a:lvl8pPr>
            <a:lvl9pPr marL="5485028" lvl="8" indent="-397834" algn="l">
              <a:lnSpc>
                <a:spcPct val="90000"/>
              </a:lnSpc>
              <a:spcBef>
                <a:spcPts val="800"/>
              </a:spcBef>
              <a:spcAft>
                <a:spcPts val="0"/>
              </a:spcAft>
              <a:buSzPts val="1100"/>
              <a:buChar char="•"/>
              <a:defRPr/>
            </a:lvl9pPr>
          </a:lstStyle>
          <a:p>
            <a:endParaRPr/>
          </a:p>
        </p:txBody>
      </p:sp>
      <p:sp>
        <p:nvSpPr>
          <p:cNvPr id="18" name="Google Shape;18;p2"/>
          <p:cNvSpPr txBox="1">
            <a:spLocks noGrp="1"/>
          </p:cNvSpPr>
          <p:nvPr>
            <p:ph type="body" idx="6"/>
          </p:nvPr>
        </p:nvSpPr>
        <p:spPr>
          <a:xfrm>
            <a:off x="760412" y="5394605"/>
            <a:ext cx="3187570" cy="363600"/>
          </a:xfrm>
          <a:prstGeom prst="rect">
            <a:avLst/>
          </a:prstGeom>
          <a:noFill/>
          <a:ln>
            <a:noFill/>
          </a:ln>
        </p:spPr>
        <p:txBody>
          <a:bodyPr spcFirstLastPara="1" wrap="square" lIns="27000" tIns="27000" rIns="27000" bIns="27000" anchor="ctr" anchorCtr="0">
            <a:noAutofit/>
          </a:bodyPr>
          <a:lstStyle>
            <a:lvl1pPr marL="609448" lvl="0" indent="-304724" algn="l">
              <a:lnSpc>
                <a:spcPct val="105000"/>
              </a:lnSpc>
              <a:spcBef>
                <a:spcPts val="0"/>
              </a:spcBef>
              <a:spcAft>
                <a:spcPts val="0"/>
              </a:spcAft>
              <a:buSzPts val="1400"/>
              <a:buNone/>
              <a:defRPr sz="1866" b="1">
                <a:solidFill>
                  <a:srgbClr val="F27A44"/>
                </a:solidFill>
                <a:latin typeface="Calibri"/>
                <a:ea typeface="Calibri"/>
                <a:cs typeface="Calibri"/>
                <a:sym typeface="Calibri"/>
              </a:defRPr>
            </a:lvl1pPr>
            <a:lvl2pPr marL="1218895" lvl="1" indent="-397834" algn="l">
              <a:lnSpc>
                <a:spcPct val="105000"/>
              </a:lnSpc>
              <a:spcBef>
                <a:spcPts val="667"/>
              </a:spcBef>
              <a:spcAft>
                <a:spcPts val="0"/>
              </a:spcAft>
              <a:buSzPts val="1100"/>
              <a:buChar char="▪"/>
              <a:defRPr/>
            </a:lvl2pPr>
            <a:lvl3pPr marL="1828343" lvl="2" indent="-397834" algn="l">
              <a:lnSpc>
                <a:spcPct val="105000"/>
              </a:lnSpc>
              <a:spcBef>
                <a:spcPts val="667"/>
              </a:spcBef>
              <a:spcAft>
                <a:spcPts val="0"/>
              </a:spcAft>
              <a:buSzPts val="1100"/>
              <a:buChar char="▪"/>
              <a:defRPr/>
            </a:lvl3pPr>
            <a:lvl4pPr marL="2437790" lvl="3" indent="-397834" algn="l">
              <a:lnSpc>
                <a:spcPct val="105000"/>
              </a:lnSpc>
              <a:spcBef>
                <a:spcPts val="667"/>
              </a:spcBef>
              <a:spcAft>
                <a:spcPts val="0"/>
              </a:spcAft>
              <a:buSzPts val="1100"/>
              <a:buChar char="▪"/>
              <a:defRPr/>
            </a:lvl4pPr>
            <a:lvl5pPr marL="3047238" lvl="4" indent="-397834" algn="l">
              <a:lnSpc>
                <a:spcPct val="105000"/>
              </a:lnSpc>
              <a:spcBef>
                <a:spcPts val="667"/>
              </a:spcBef>
              <a:spcAft>
                <a:spcPts val="0"/>
              </a:spcAft>
              <a:buSzPts val="1100"/>
              <a:buChar char="▪"/>
              <a:defRPr/>
            </a:lvl5pPr>
            <a:lvl6pPr marL="3656686" lvl="5" indent="-397834" algn="l">
              <a:lnSpc>
                <a:spcPct val="90000"/>
              </a:lnSpc>
              <a:spcBef>
                <a:spcPts val="800"/>
              </a:spcBef>
              <a:spcAft>
                <a:spcPts val="0"/>
              </a:spcAft>
              <a:buSzPts val="1100"/>
              <a:buChar char="•"/>
              <a:defRPr/>
            </a:lvl6pPr>
            <a:lvl7pPr marL="4266133" lvl="6" indent="-397834" algn="l">
              <a:lnSpc>
                <a:spcPct val="90000"/>
              </a:lnSpc>
              <a:spcBef>
                <a:spcPts val="800"/>
              </a:spcBef>
              <a:spcAft>
                <a:spcPts val="0"/>
              </a:spcAft>
              <a:buSzPts val="1100"/>
              <a:buChar char="•"/>
              <a:defRPr/>
            </a:lvl7pPr>
            <a:lvl8pPr marL="4875581" lvl="7" indent="-397834" algn="l">
              <a:lnSpc>
                <a:spcPct val="90000"/>
              </a:lnSpc>
              <a:spcBef>
                <a:spcPts val="800"/>
              </a:spcBef>
              <a:spcAft>
                <a:spcPts val="0"/>
              </a:spcAft>
              <a:buSzPts val="1100"/>
              <a:buChar char="•"/>
              <a:defRPr/>
            </a:lvl8pPr>
            <a:lvl9pPr marL="5485028" lvl="8" indent="-397834" algn="l">
              <a:lnSpc>
                <a:spcPct val="90000"/>
              </a:lnSpc>
              <a:spcBef>
                <a:spcPts val="800"/>
              </a:spcBef>
              <a:spcAft>
                <a:spcPts val="0"/>
              </a:spcAft>
              <a:buSzPts val="1100"/>
              <a:buChar char="•"/>
              <a:defRPr/>
            </a:lvl9pPr>
          </a:lstStyle>
          <a:p>
            <a:endParaRPr/>
          </a:p>
        </p:txBody>
      </p:sp>
      <p:sp>
        <p:nvSpPr>
          <p:cNvPr id="19" name="Google Shape;19;p2"/>
          <p:cNvSpPr txBox="1">
            <a:spLocks noGrp="1"/>
          </p:cNvSpPr>
          <p:nvPr>
            <p:ph type="body" idx="7"/>
          </p:nvPr>
        </p:nvSpPr>
        <p:spPr>
          <a:xfrm>
            <a:off x="760412" y="5735767"/>
            <a:ext cx="3187570" cy="331200"/>
          </a:xfrm>
          <a:prstGeom prst="rect">
            <a:avLst/>
          </a:prstGeom>
          <a:noFill/>
          <a:ln>
            <a:noFill/>
          </a:ln>
        </p:spPr>
        <p:txBody>
          <a:bodyPr spcFirstLastPara="1" wrap="square" lIns="27000" tIns="27000" rIns="27000" bIns="27000" anchor="ctr" anchorCtr="0">
            <a:noAutofit/>
          </a:bodyPr>
          <a:lstStyle>
            <a:lvl1pPr marL="609448" lvl="0" indent="-304724" algn="l">
              <a:lnSpc>
                <a:spcPct val="105000"/>
              </a:lnSpc>
              <a:spcBef>
                <a:spcPts val="0"/>
              </a:spcBef>
              <a:spcAft>
                <a:spcPts val="0"/>
              </a:spcAft>
              <a:buSzPts val="1200"/>
              <a:buNone/>
              <a:defRPr sz="1600" b="1">
                <a:solidFill>
                  <a:srgbClr val="F27A44"/>
                </a:solidFill>
                <a:latin typeface="Calibri"/>
                <a:ea typeface="Calibri"/>
                <a:cs typeface="Calibri"/>
                <a:sym typeface="Calibri"/>
              </a:defRPr>
            </a:lvl1pPr>
            <a:lvl2pPr marL="1218895" lvl="1" indent="-397834" algn="l">
              <a:lnSpc>
                <a:spcPct val="105000"/>
              </a:lnSpc>
              <a:spcBef>
                <a:spcPts val="667"/>
              </a:spcBef>
              <a:spcAft>
                <a:spcPts val="0"/>
              </a:spcAft>
              <a:buSzPts val="1100"/>
              <a:buChar char="▪"/>
              <a:defRPr/>
            </a:lvl2pPr>
            <a:lvl3pPr marL="1828343" lvl="2" indent="-397834" algn="l">
              <a:lnSpc>
                <a:spcPct val="105000"/>
              </a:lnSpc>
              <a:spcBef>
                <a:spcPts val="667"/>
              </a:spcBef>
              <a:spcAft>
                <a:spcPts val="0"/>
              </a:spcAft>
              <a:buSzPts val="1100"/>
              <a:buChar char="▪"/>
              <a:defRPr/>
            </a:lvl3pPr>
            <a:lvl4pPr marL="2437790" lvl="3" indent="-397834" algn="l">
              <a:lnSpc>
                <a:spcPct val="105000"/>
              </a:lnSpc>
              <a:spcBef>
                <a:spcPts val="667"/>
              </a:spcBef>
              <a:spcAft>
                <a:spcPts val="0"/>
              </a:spcAft>
              <a:buSzPts val="1100"/>
              <a:buChar char="▪"/>
              <a:defRPr/>
            </a:lvl4pPr>
            <a:lvl5pPr marL="3047238" lvl="4" indent="-397834" algn="l">
              <a:lnSpc>
                <a:spcPct val="105000"/>
              </a:lnSpc>
              <a:spcBef>
                <a:spcPts val="667"/>
              </a:spcBef>
              <a:spcAft>
                <a:spcPts val="0"/>
              </a:spcAft>
              <a:buSzPts val="1100"/>
              <a:buChar char="▪"/>
              <a:defRPr/>
            </a:lvl5pPr>
            <a:lvl6pPr marL="3656686" lvl="5" indent="-397834" algn="l">
              <a:lnSpc>
                <a:spcPct val="90000"/>
              </a:lnSpc>
              <a:spcBef>
                <a:spcPts val="800"/>
              </a:spcBef>
              <a:spcAft>
                <a:spcPts val="0"/>
              </a:spcAft>
              <a:buSzPts val="1100"/>
              <a:buChar char="•"/>
              <a:defRPr/>
            </a:lvl6pPr>
            <a:lvl7pPr marL="4266133" lvl="6" indent="-397834" algn="l">
              <a:lnSpc>
                <a:spcPct val="90000"/>
              </a:lnSpc>
              <a:spcBef>
                <a:spcPts val="800"/>
              </a:spcBef>
              <a:spcAft>
                <a:spcPts val="0"/>
              </a:spcAft>
              <a:buSzPts val="1100"/>
              <a:buChar char="•"/>
              <a:defRPr/>
            </a:lvl7pPr>
            <a:lvl8pPr marL="4875581" lvl="7" indent="-397834" algn="l">
              <a:lnSpc>
                <a:spcPct val="90000"/>
              </a:lnSpc>
              <a:spcBef>
                <a:spcPts val="800"/>
              </a:spcBef>
              <a:spcAft>
                <a:spcPts val="0"/>
              </a:spcAft>
              <a:buSzPts val="1100"/>
              <a:buChar char="•"/>
              <a:defRPr/>
            </a:lvl8pPr>
            <a:lvl9pPr marL="5485028" lvl="8" indent="-397834" algn="l">
              <a:lnSpc>
                <a:spcPct val="90000"/>
              </a:lnSpc>
              <a:spcBef>
                <a:spcPts val="800"/>
              </a:spcBef>
              <a:spcAft>
                <a:spcPts val="0"/>
              </a:spcAft>
              <a:buSzPts val="1100"/>
              <a:buChar char="•"/>
              <a:defRPr/>
            </a:lvl9pPr>
          </a:lstStyle>
          <a:p>
            <a:endParaRPr/>
          </a:p>
        </p:txBody>
      </p:sp>
    </p:spTree>
    <p:extLst>
      <p:ext uri="{BB962C8B-B14F-4D97-AF65-F5344CB8AC3E}">
        <p14:creationId xmlns:p14="http://schemas.microsoft.com/office/powerpoint/2010/main" val="22953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creativecommons.org/licenses/by-nc-sa/4.0/"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s://creativecommons.org/licenses/by-nc-sa/4.0" TargetMode="External"/><Relationship Id="rId7" Type="http://schemas.openxmlformats.org/officeDocument/2006/relationships/hyperlink" Target="https://it-kariera.mon.bg/e-learning"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mon.bg/"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ctrTitle"/>
          </p:nvPr>
        </p:nvSpPr>
        <p:spPr>
          <a:xfrm>
            <a:off x="760409" y="315111"/>
            <a:ext cx="10988338" cy="1999879"/>
          </a:xfrm>
          <a:prstGeom prst="rect">
            <a:avLst/>
          </a:prstGeom>
        </p:spPr>
        <p:txBody>
          <a:bodyPr spcFirstLastPara="1" vert="horz" wrap="square" lIns="0" tIns="0" rIns="0" bIns="0" rtlCol="0" anchor="ctr" anchorCtr="0">
            <a:noAutofit/>
          </a:bodyPr>
          <a:lstStyle/>
          <a:p>
            <a:r>
              <a:rPr lang="en">
                <a:latin typeface="Cambria"/>
                <a:ea typeface="Cambria"/>
                <a:cs typeface="Cambria"/>
                <a:sym typeface="Cambria"/>
              </a:rPr>
              <a:t>Динамично оптимиране</a:t>
            </a:r>
            <a:endParaRPr>
              <a:latin typeface="Cambria"/>
              <a:ea typeface="Cambria"/>
              <a:cs typeface="Cambria"/>
              <a:sym typeface="Cambria"/>
            </a:endParaRPr>
          </a:p>
        </p:txBody>
      </p:sp>
      <p:sp>
        <p:nvSpPr>
          <p:cNvPr id="102" name="Google Shape;102;p17"/>
          <p:cNvSpPr txBox="1">
            <a:spLocks noGrp="1"/>
          </p:cNvSpPr>
          <p:nvPr>
            <p:ph type="subTitle" idx="1"/>
          </p:nvPr>
        </p:nvSpPr>
        <p:spPr>
          <a:xfrm>
            <a:off x="4366413" y="2286000"/>
            <a:ext cx="7382477" cy="1752344"/>
          </a:xfrm>
          <a:prstGeom prst="rect">
            <a:avLst/>
          </a:prstGeom>
        </p:spPr>
        <p:txBody>
          <a:bodyPr spcFirstLastPara="1" vert="horz" wrap="square" lIns="0" tIns="0" rIns="0" bIns="0" rtlCol="0" anchor="t" anchorCtr="0">
            <a:noAutofit/>
          </a:bodyPr>
          <a:lstStyle/>
          <a:p>
            <a:pPr marL="0" indent="0"/>
            <a:r>
              <a:rPr lang="en">
                <a:latin typeface="Cambria"/>
                <a:ea typeface="Cambria"/>
                <a:cs typeface="Cambria"/>
                <a:sym typeface="Cambria"/>
              </a:rPr>
              <a:t>ИТ Кариера</a:t>
            </a:r>
            <a:endParaRPr>
              <a:latin typeface="Cambria"/>
              <a:ea typeface="Cambria"/>
              <a:cs typeface="Cambria"/>
              <a:sym typeface="Cambria"/>
            </a:endParaRPr>
          </a:p>
        </p:txBody>
      </p:sp>
      <p:sp>
        <p:nvSpPr>
          <p:cNvPr id="103" name="Google Shape;103;p17"/>
          <p:cNvSpPr>
            <a:spLocks noGrp="1"/>
          </p:cNvSpPr>
          <p:nvPr>
            <p:ph type="pic" idx="3"/>
          </p:nvPr>
        </p:nvSpPr>
        <p:spPr>
          <a:xfrm>
            <a:off x="4366413" y="4496496"/>
            <a:ext cx="7382477" cy="1904304"/>
          </a:xfrm>
          <a:prstGeom prst="rect">
            <a:avLst/>
          </a:prstGeom>
        </p:spPr>
        <p:txBody>
          <a:bodyPr spcFirstLastPara="1" vert="horz" wrap="square" lIns="108005" tIns="35991" rIns="108005" bIns="35991" rtlCol="0" anchor="t" anchorCtr="0">
            <a:noAutofit/>
          </a:bodyPr>
          <a:lstStyle/>
          <a:p>
            <a:pPr marL="0" indent="0" algn="r"/>
            <a:r>
              <a:rPr lang="en" dirty="0">
                <a:solidFill>
                  <a:schemeClr val="lt2"/>
                </a:solidFill>
                <a:latin typeface="Cambria"/>
                <a:ea typeface="Cambria"/>
                <a:cs typeface="Cambria"/>
                <a:sym typeface="Cambria"/>
              </a:rPr>
              <a:t>У</a:t>
            </a:r>
            <a:r>
              <a:rPr lang="en" sz="2399" dirty="0">
                <a:solidFill>
                  <a:schemeClr val="lt2"/>
                </a:solidFill>
                <a:latin typeface="Cambria"/>
                <a:ea typeface="Cambria"/>
                <a:cs typeface="Cambria"/>
                <a:sym typeface="Cambria"/>
              </a:rPr>
              <a:t>чителски екип</a:t>
            </a:r>
            <a:br>
              <a:rPr lang="en" sz="2399" dirty="0">
                <a:solidFill>
                  <a:schemeClr val="lt2"/>
                </a:solidFill>
                <a:latin typeface="Cambria"/>
                <a:ea typeface="Cambria"/>
                <a:cs typeface="Cambria"/>
                <a:sym typeface="Cambria"/>
              </a:rPr>
            </a:br>
            <a:r>
              <a:rPr lang="en" sz="2399" dirty="0">
                <a:solidFill>
                  <a:schemeClr val="lt2"/>
                </a:solidFill>
                <a:latin typeface="Cambria"/>
                <a:ea typeface="Cambria"/>
                <a:cs typeface="Cambria"/>
                <a:sym typeface="Cambria"/>
              </a:rPr>
              <a:t>Обучение за ИТ кариера</a:t>
            </a:r>
            <a:endParaRPr sz="2399" dirty="0">
              <a:solidFill>
                <a:schemeClr val="lt2"/>
              </a:solidFill>
              <a:latin typeface="Cambria"/>
              <a:ea typeface="Cambria"/>
              <a:cs typeface="Cambria"/>
              <a:sym typeface="Cambria"/>
            </a:endParaRPr>
          </a:p>
          <a:p>
            <a:pPr marL="0" indent="0" algn="r"/>
            <a:r>
              <a:rPr lang="en" sz="2399" dirty="0">
                <a:solidFill>
                  <a:schemeClr val="lt2"/>
                </a:solidFill>
                <a:latin typeface="Cambria"/>
                <a:ea typeface="Cambria"/>
                <a:cs typeface="Cambria"/>
                <a:sym typeface="Cambria"/>
                <a:hlinkClick r:id="rId3"/>
              </a:rPr>
              <a:t>https://it-kariera.mon.bg/e-learning</a:t>
            </a:r>
            <a:endParaRPr sz="2399" dirty="0">
              <a:solidFill>
                <a:schemeClr val="lt2"/>
              </a:solidFill>
              <a:latin typeface="Cambria"/>
              <a:ea typeface="Cambria"/>
              <a:cs typeface="Cambria"/>
              <a:sym typeface="Cambria"/>
            </a:endParaRPr>
          </a:p>
        </p:txBody>
      </p:sp>
      <p:pic>
        <p:nvPicPr>
          <p:cNvPr id="104" name="Google Shape;104;p17"/>
          <p:cNvPicPr preferRelativeResize="0"/>
          <p:nvPr/>
        </p:nvPicPr>
        <p:blipFill>
          <a:blip r:embed="rId4">
            <a:alphaModFix/>
          </a:blip>
          <a:stretch>
            <a:fillRect/>
          </a:stretch>
        </p:blipFill>
        <p:spPr>
          <a:xfrm>
            <a:off x="428589" y="3541738"/>
            <a:ext cx="2676669" cy="2937468"/>
          </a:xfrm>
          <a:prstGeom prst="rect">
            <a:avLst/>
          </a:prstGeom>
          <a:noFill/>
          <a:ln>
            <a:noFill/>
          </a:ln>
        </p:spPr>
      </p:pic>
      <p:pic>
        <p:nvPicPr>
          <p:cNvPr id="105" name="Google Shape;105;p17" title="CC-BY-NC-SA License">
            <a:hlinkClick r:id="rId5"/>
          </p:cNvPr>
          <p:cNvPicPr preferRelativeResize="0"/>
          <p:nvPr/>
        </p:nvPicPr>
        <p:blipFill rotWithShape="1">
          <a:blip r:embed="rId6">
            <a:alphaModFix/>
          </a:blip>
          <a:srcRect/>
          <a:stretch/>
        </p:blipFill>
        <p:spPr>
          <a:xfrm>
            <a:off x="8848872" y="3115682"/>
            <a:ext cx="2900045" cy="1014536"/>
          </a:xfrm>
          <a:prstGeom prst="roundRect">
            <a:avLst>
              <a:gd name="adj" fmla="val 3940"/>
            </a:avLst>
          </a:prstGeom>
          <a:solidFill>
            <a:srgbClr val="231F20">
              <a:alpha val="49800"/>
            </a:srgbClr>
          </a:solidFill>
          <a:ln w="9525" cap="flat" cmpd="sng">
            <a:solidFill>
              <a:srgbClr val="C87D0E">
                <a:alpha val="49800"/>
              </a:srgbClr>
            </a:solidFill>
            <a:prstDash val="solid"/>
            <a:round/>
            <a:headEnd type="none" w="sm" len="sm"/>
            <a:tailEnd type="none" w="sm" len="sm"/>
          </a:ln>
        </p:spPr>
      </p:pic>
      <p:sp>
        <p:nvSpPr>
          <p:cNvPr id="7" name="Slide Number Placeholder">
            <a:extLst>
              <a:ext uri="{FF2B5EF4-FFF2-40B4-BE49-F238E27FC236}">
                <a16:creationId xmlns:a16="http://schemas.microsoft.com/office/drawing/2014/main" id="{3D355815-8840-4AFC-BEB9-90F7D64F2BAC}"/>
              </a:ext>
            </a:extLst>
          </p:cNvPr>
          <p:cNvSpPr txBox="1">
            <a:spLocks/>
          </p:cNvSpPr>
          <p:nvPr/>
        </p:nvSpPr>
        <p:spPr>
          <a:xfrm>
            <a:off x="11566412" y="6525002"/>
            <a:ext cx="428822" cy="196477"/>
          </a:xfrm>
          <a:prstGeom prst="rect">
            <a:avLst/>
          </a:prstGeom>
          <a:noFill/>
          <a:ln>
            <a:noFill/>
          </a:ln>
        </p:spPr>
        <p:txBody>
          <a:bodyPr spcFirstLastPara="1" vert="horz" wrap="square" lIns="36000" tIns="36000" rIns="36000" bIns="36000" rtlCol="0" anchor="ctr" anchorCtr="0">
            <a:noAutofit/>
          </a:bodyPr>
          <a:lstStyle>
            <a:lvl1pPr marL="609448" lvl="0" indent="-304724" algn="r" defTabSz="1218565" rtl="0" eaLnBrk="1" latinLnBrk="0" hangingPunct="1">
              <a:lnSpc>
                <a:spcPct val="105000"/>
              </a:lnSpc>
              <a:spcBef>
                <a:spcPts val="0"/>
              </a:spcBef>
              <a:spcAft>
                <a:spcPts val="0"/>
              </a:spcAft>
              <a:buClr>
                <a:srgbClr val="F2B254"/>
              </a:buClr>
              <a:buSzPts val="1700"/>
              <a:buFont typeface="Wingdings" charset="2"/>
              <a:buNone/>
              <a:defRPr sz="1000" b="1" kern="1200">
                <a:solidFill>
                  <a:schemeClr val="tx1">
                    <a:tint val="75000"/>
                  </a:schemeClr>
                </a:solidFill>
                <a:latin typeface="Calibri"/>
                <a:ea typeface="Calibri"/>
                <a:cs typeface="Calibri"/>
                <a:sym typeface="Calibri"/>
              </a:defRPr>
            </a:lvl1pPr>
            <a:lvl2pPr marL="1218895" lvl="1" indent="-397834" algn="l" defTabSz="1218565" rtl="0" eaLnBrk="1" latinLnBrk="0" hangingPunct="1">
              <a:lnSpc>
                <a:spcPct val="105000"/>
              </a:lnSpc>
              <a:spcBef>
                <a:spcPts val="667"/>
              </a:spcBef>
              <a:spcAft>
                <a:spcPts val="0"/>
              </a:spcAft>
              <a:buClr>
                <a:schemeClr val="accent1"/>
              </a:buClr>
              <a:buSzPts val="1100"/>
              <a:buFont typeface="Wingdings" charset="2"/>
              <a:buChar char="▪"/>
              <a:defRPr sz="3200" b="0" kern="1200">
                <a:solidFill>
                  <a:schemeClr val="tx1"/>
                </a:solidFill>
                <a:latin typeface="+mn-lt"/>
                <a:ea typeface="+mn-ea"/>
                <a:cs typeface="+mn-cs"/>
              </a:defRPr>
            </a:lvl2pPr>
            <a:lvl3pPr marL="1828343" lvl="2" indent="-397834" algn="l" defTabSz="1218565" rtl="0" eaLnBrk="1" latinLnBrk="0" hangingPunct="1">
              <a:lnSpc>
                <a:spcPct val="105000"/>
              </a:lnSpc>
              <a:spcBef>
                <a:spcPts val="667"/>
              </a:spcBef>
              <a:spcAft>
                <a:spcPts val="0"/>
              </a:spcAft>
              <a:buClr>
                <a:srgbClr val="EF9A1D"/>
              </a:buClr>
              <a:buSzPts val="1100"/>
              <a:buFont typeface="Wingdings" charset="2"/>
              <a:buChar char="▪"/>
              <a:defRPr sz="3000" b="0" kern="1200">
                <a:solidFill>
                  <a:schemeClr val="tx1"/>
                </a:solidFill>
                <a:latin typeface="+mn-lt"/>
                <a:ea typeface="+mn-ea"/>
                <a:cs typeface="+mn-cs"/>
              </a:defRPr>
            </a:lvl3pPr>
            <a:lvl4pPr marL="2437790" lvl="3" indent="-397834" algn="l" defTabSz="1218565" rtl="0" eaLnBrk="1" latinLnBrk="0" hangingPunct="1">
              <a:lnSpc>
                <a:spcPct val="105000"/>
              </a:lnSpc>
              <a:spcBef>
                <a:spcPts val="667"/>
              </a:spcBef>
              <a:spcAft>
                <a:spcPts val="0"/>
              </a:spcAft>
              <a:buClr>
                <a:srgbClr val="ED9411"/>
              </a:buClr>
              <a:buSzPts val="1100"/>
              <a:buFont typeface="Wingdings" charset="2"/>
              <a:buChar char="▪"/>
              <a:defRPr sz="2800" b="0" kern="1200">
                <a:solidFill>
                  <a:schemeClr val="tx1"/>
                </a:solidFill>
                <a:latin typeface="+mn-lt"/>
                <a:ea typeface="+mn-ea"/>
                <a:cs typeface="+mn-cs"/>
              </a:defRPr>
            </a:lvl4pPr>
            <a:lvl5pPr marL="3047238" lvl="4" indent="-397834" algn="l" defTabSz="1218565" rtl="0" eaLnBrk="1" latinLnBrk="0" hangingPunct="1">
              <a:lnSpc>
                <a:spcPct val="105000"/>
              </a:lnSpc>
              <a:spcBef>
                <a:spcPts val="667"/>
              </a:spcBef>
              <a:spcAft>
                <a:spcPts val="0"/>
              </a:spcAft>
              <a:buClr>
                <a:srgbClr val="E28D10"/>
              </a:buClr>
              <a:buSzPts val="1100"/>
              <a:buFont typeface="Wingdings" charset="2"/>
              <a:buChar char="▪"/>
              <a:defRPr sz="2600" b="0" kern="1200">
                <a:solidFill>
                  <a:schemeClr val="tx1"/>
                </a:solidFill>
                <a:latin typeface="+mn-lt"/>
                <a:ea typeface="+mn-ea"/>
                <a:cs typeface="+mn-cs"/>
              </a:defRPr>
            </a:lvl5pPr>
            <a:lvl6pPr marL="3656686" lvl="5" indent="-397834" algn="l" defTabSz="1218565" rtl="0" eaLnBrk="1" latinLnBrk="0" hangingPunct="1">
              <a:lnSpc>
                <a:spcPct val="90000"/>
              </a:lnSpc>
              <a:spcBef>
                <a:spcPts val="800"/>
              </a:spcBef>
              <a:spcAft>
                <a:spcPts val="0"/>
              </a:spcAft>
              <a:buClr>
                <a:schemeClr val="accent1"/>
              </a:buClr>
              <a:buSzPts val="1100"/>
              <a:buFont typeface="Arial" charset="0"/>
              <a:buChar char="•"/>
              <a:defRPr sz="2000" kern="1200">
                <a:solidFill>
                  <a:schemeClr val="tx1"/>
                </a:solidFill>
                <a:latin typeface="+mn-lt"/>
                <a:ea typeface="+mn-ea"/>
                <a:cs typeface="+mn-cs"/>
              </a:defRPr>
            </a:lvl6pPr>
            <a:lvl7pPr marL="4266133" lvl="6" indent="-397834" algn="l" defTabSz="1218565" rtl="0" eaLnBrk="1" latinLnBrk="0" hangingPunct="1">
              <a:lnSpc>
                <a:spcPct val="90000"/>
              </a:lnSpc>
              <a:spcBef>
                <a:spcPts val="800"/>
              </a:spcBef>
              <a:spcAft>
                <a:spcPts val="0"/>
              </a:spcAft>
              <a:buClr>
                <a:schemeClr val="accent1"/>
              </a:buClr>
              <a:buSzPts val="1100"/>
              <a:buFont typeface="Arial" charset="0"/>
              <a:buChar char="•"/>
              <a:defRPr sz="2000" kern="1200">
                <a:solidFill>
                  <a:schemeClr val="tx1"/>
                </a:solidFill>
                <a:latin typeface="+mn-lt"/>
                <a:ea typeface="+mn-ea"/>
                <a:cs typeface="+mn-cs"/>
              </a:defRPr>
            </a:lvl7pPr>
            <a:lvl8pPr marL="4875581" lvl="7" indent="-397834" algn="l" defTabSz="1218565" rtl="0" eaLnBrk="1" latinLnBrk="0" hangingPunct="1">
              <a:lnSpc>
                <a:spcPct val="90000"/>
              </a:lnSpc>
              <a:spcBef>
                <a:spcPts val="800"/>
              </a:spcBef>
              <a:spcAft>
                <a:spcPts val="0"/>
              </a:spcAft>
              <a:buClr>
                <a:schemeClr val="accent1"/>
              </a:buClr>
              <a:buSzPts val="1100"/>
              <a:buFont typeface="Arial" charset="0"/>
              <a:buChar char="•"/>
              <a:defRPr sz="2000" kern="1200" baseline="0">
                <a:solidFill>
                  <a:schemeClr val="tx1"/>
                </a:solidFill>
                <a:latin typeface="+mn-lt"/>
                <a:ea typeface="+mn-ea"/>
                <a:cs typeface="+mn-cs"/>
              </a:defRPr>
            </a:lvl8pPr>
            <a:lvl9pPr marL="5485028" lvl="8" indent="-397834" algn="l" defTabSz="1218565" rtl="0" eaLnBrk="1" latinLnBrk="0" hangingPunct="1">
              <a:lnSpc>
                <a:spcPct val="90000"/>
              </a:lnSpc>
              <a:spcBef>
                <a:spcPts val="800"/>
              </a:spcBef>
              <a:spcAft>
                <a:spcPts val="0"/>
              </a:spcAft>
              <a:buClr>
                <a:schemeClr val="accent1"/>
              </a:buClr>
              <a:buSzPts val="1100"/>
              <a:buFont typeface="Arial" charset="0"/>
              <a:buChar char="•"/>
              <a:defRPr sz="2000" kern="1200" baseline="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a:t>
            </a:fld>
            <a:endParaRPr lang="en-US" dirty="0">
              <a:solidFill>
                <a:prstClr val="white">
                  <a:tint val="75000"/>
                </a:prstClr>
              </a:solidFill>
            </a:endParaRPr>
          </a:p>
        </p:txBody>
      </p:sp>
    </p:spTree>
    <p:extLst>
      <p:ext uri="{BB962C8B-B14F-4D97-AF65-F5344CB8AC3E}">
        <p14:creationId xmlns:p14="http://schemas.microsoft.com/office/powerpoint/2010/main" val="266152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6"/>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457086" algn="just">
              <a:lnSpc>
                <a:spcPct val="115000"/>
              </a:lnSpc>
              <a:spcBef>
                <a:spcPts val="0"/>
              </a:spcBef>
              <a:buSzPts val="1800"/>
              <a:buFont typeface="Cambria"/>
              <a:buChar char="▪"/>
            </a:pPr>
            <a:r>
              <a:rPr lang="en" sz="2399">
                <a:latin typeface="Cambria"/>
                <a:ea typeface="Cambria"/>
                <a:cs typeface="Cambria"/>
                <a:sym typeface="Cambria"/>
              </a:rPr>
              <a:t>Означаваме първите два члена на редицата съответно с </a:t>
            </a:r>
            <a:r>
              <a:rPr lang="en" sz="2399" i="1">
                <a:latin typeface="Cambria"/>
                <a:ea typeface="Cambria"/>
                <a:cs typeface="Cambria"/>
                <a:sym typeface="Cambria"/>
              </a:rPr>
              <a:t>а</a:t>
            </a:r>
            <a:r>
              <a:rPr lang="en" sz="2399">
                <a:latin typeface="Cambria"/>
                <a:ea typeface="Cambria"/>
                <a:cs typeface="Cambria"/>
                <a:sym typeface="Cambria"/>
              </a:rPr>
              <a:t> и </a:t>
            </a:r>
            <a:r>
              <a:rPr lang="en" sz="2399" i="1">
                <a:latin typeface="Cambria"/>
                <a:ea typeface="Cambria"/>
                <a:cs typeface="Cambria"/>
                <a:sym typeface="Cambria"/>
              </a:rPr>
              <a:t>b </a:t>
            </a:r>
            <a:r>
              <a:rPr lang="en" sz="2399">
                <a:latin typeface="Cambria"/>
                <a:ea typeface="Cambria"/>
                <a:cs typeface="Cambria"/>
                <a:sym typeface="Cambria"/>
              </a:rPr>
              <a:t>и им даваме начална стойност 1. </a:t>
            </a:r>
            <a:endParaRPr sz="2399">
              <a:latin typeface="Cambria"/>
              <a:ea typeface="Cambria"/>
              <a:cs typeface="Cambria"/>
              <a:sym typeface="Cambria"/>
            </a:endParaRPr>
          </a:p>
          <a:p>
            <a:pPr indent="-457086" algn="just">
              <a:lnSpc>
                <a:spcPct val="115000"/>
              </a:lnSpc>
              <a:spcBef>
                <a:spcPts val="0"/>
              </a:spcBef>
              <a:buSzPts val="1800"/>
              <a:buFont typeface="Cambria"/>
              <a:buChar char="▪"/>
            </a:pPr>
            <a:r>
              <a:rPr lang="en" sz="2399">
                <a:latin typeface="Cambria"/>
                <a:ea typeface="Cambria"/>
                <a:cs typeface="Cambria"/>
                <a:sym typeface="Cambria"/>
              </a:rPr>
              <a:t>В променлива с име </a:t>
            </a:r>
            <a:r>
              <a:rPr lang="en" sz="2399" i="1">
                <a:latin typeface="Cambria"/>
                <a:ea typeface="Cambria"/>
                <a:cs typeface="Cambria"/>
                <a:sym typeface="Cambria"/>
              </a:rPr>
              <a:t>с</a:t>
            </a:r>
            <a:r>
              <a:rPr lang="en" sz="2399">
                <a:latin typeface="Cambria"/>
                <a:ea typeface="Cambria"/>
                <a:cs typeface="Cambria"/>
                <a:sym typeface="Cambria"/>
              </a:rPr>
              <a:t> ще натрупваме сумата, като в </a:t>
            </a:r>
            <a:r>
              <a:rPr lang="en" sz="2399" i="1">
                <a:latin typeface="Cambria"/>
                <a:ea typeface="Cambria"/>
                <a:cs typeface="Cambria"/>
                <a:sym typeface="Cambria"/>
              </a:rPr>
              <a:t>а</a:t>
            </a:r>
            <a:r>
              <a:rPr lang="en" sz="2399">
                <a:latin typeface="Cambria"/>
                <a:ea typeface="Cambria"/>
                <a:cs typeface="Cambria"/>
                <a:sym typeface="Cambria"/>
              </a:rPr>
              <a:t> ще помним последната стойност на </a:t>
            </a:r>
            <a:r>
              <a:rPr lang="en" sz="2399" i="1">
                <a:latin typeface="Cambria"/>
                <a:ea typeface="Cambria"/>
                <a:cs typeface="Cambria"/>
                <a:sym typeface="Cambria"/>
              </a:rPr>
              <a:t>b</a:t>
            </a:r>
            <a:r>
              <a:rPr lang="en" sz="2399">
                <a:latin typeface="Cambria"/>
                <a:ea typeface="Cambria"/>
                <a:cs typeface="Cambria"/>
                <a:sym typeface="Cambria"/>
              </a:rPr>
              <a:t>, а в </a:t>
            </a:r>
            <a:r>
              <a:rPr lang="en" sz="2399" i="1">
                <a:latin typeface="Cambria"/>
                <a:ea typeface="Cambria"/>
                <a:cs typeface="Cambria"/>
                <a:sym typeface="Cambria"/>
              </a:rPr>
              <a:t> b </a:t>
            </a:r>
            <a:r>
              <a:rPr lang="en" sz="2399">
                <a:latin typeface="Cambria"/>
                <a:ea typeface="Cambria"/>
                <a:cs typeface="Cambria"/>
                <a:sym typeface="Cambria"/>
              </a:rPr>
              <a:t>– последната стойност на </a:t>
            </a:r>
            <a:r>
              <a:rPr lang="en" sz="2399" i="1">
                <a:latin typeface="Cambria"/>
                <a:ea typeface="Cambria"/>
                <a:cs typeface="Cambria"/>
                <a:sym typeface="Cambria"/>
              </a:rPr>
              <a:t> с</a:t>
            </a:r>
            <a:r>
              <a:rPr lang="en" sz="2399">
                <a:latin typeface="Cambria"/>
                <a:ea typeface="Cambria"/>
                <a:cs typeface="Cambria"/>
                <a:sym typeface="Cambria"/>
              </a:rPr>
              <a:t>, т.е. </a:t>
            </a:r>
            <a:r>
              <a:rPr lang="en" sz="2399" i="1">
                <a:latin typeface="Cambria"/>
                <a:ea typeface="Cambria"/>
                <a:cs typeface="Cambria"/>
                <a:sym typeface="Cambria"/>
              </a:rPr>
              <a:t>c = a + b</a:t>
            </a:r>
            <a:r>
              <a:rPr lang="en" sz="2399">
                <a:latin typeface="Cambria"/>
                <a:ea typeface="Cambria"/>
                <a:cs typeface="Cambria"/>
                <a:sym typeface="Cambria"/>
              </a:rPr>
              <a:t>; </a:t>
            </a:r>
            <a:r>
              <a:rPr lang="en" sz="2399" i="1">
                <a:latin typeface="Cambria"/>
                <a:ea typeface="Cambria"/>
                <a:cs typeface="Cambria"/>
                <a:sym typeface="Cambria"/>
              </a:rPr>
              <a:t>a = b; b = c;</a:t>
            </a:r>
            <a:endParaRPr sz="2399" i="1">
              <a:latin typeface="Cambria"/>
              <a:ea typeface="Cambria"/>
              <a:cs typeface="Cambria"/>
              <a:sym typeface="Cambria"/>
            </a:endParaRPr>
          </a:p>
          <a:p>
            <a:pPr indent="-457086" algn="just">
              <a:lnSpc>
                <a:spcPct val="115000"/>
              </a:lnSpc>
              <a:spcBef>
                <a:spcPts val="0"/>
              </a:spcBef>
              <a:buSzPts val="1800"/>
              <a:buFont typeface="Cambria"/>
              <a:buChar char="▪"/>
            </a:pPr>
            <a:r>
              <a:rPr lang="en" sz="2399">
                <a:latin typeface="Cambria"/>
                <a:ea typeface="Cambria"/>
                <a:cs typeface="Cambria"/>
                <a:sym typeface="Cambria"/>
              </a:rPr>
              <a:t>В масив с име arr се съхраняват текущите стойности на променливата </a:t>
            </a:r>
            <a:r>
              <a:rPr lang="en" sz="2399" i="1">
                <a:latin typeface="Cambria"/>
                <a:ea typeface="Cambria"/>
                <a:cs typeface="Cambria"/>
                <a:sym typeface="Cambria"/>
              </a:rPr>
              <a:t>c</a:t>
            </a:r>
            <a:r>
              <a:rPr lang="en" sz="2399">
                <a:latin typeface="Cambria"/>
                <a:ea typeface="Cambria"/>
                <a:cs typeface="Cambria"/>
                <a:sym typeface="Cambria"/>
              </a:rPr>
              <a:t>.</a:t>
            </a:r>
            <a:endParaRPr sz="2399">
              <a:latin typeface="Cambria"/>
              <a:ea typeface="Cambria"/>
              <a:cs typeface="Cambria"/>
              <a:sym typeface="Cambria"/>
            </a:endParaRPr>
          </a:p>
          <a:p>
            <a:pPr marL="0" indent="0" algn="just">
              <a:buNone/>
            </a:pPr>
            <a:endParaRPr sz="1600">
              <a:latin typeface="Cambria"/>
              <a:ea typeface="Cambria"/>
              <a:cs typeface="Cambria"/>
              <a:sym typeface="Cambria"/>
            </a:endParaRPr>
          </a:p>
          <a:p>
            <a:pPr marL="0" indent="0" algn="just">
              <a:buNone/>
            </a:pPr>
            <a:endParaRPr sz="1600">
              <a:latin typeface="Cambria"/>
              <a:ea typeface="Cambria"/>
              <a:cs typeface="Cambria"/>
              <a:sym typeface="Cambria"/>
            </a:endParaRPr>
          </a:p>
        </p:txBody>
      </p:sp>
      <p:sp>
        <p:nvSpPr>
          <p:cNvPr id="173" name="Google Shape;173;p26"/>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Редица на Фибоначи</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319B4A21-E379-4EFE-A308-887CE77CC42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95053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27"/>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None/>
            </a:pPr>
            <a:r>
              <a:rPr lang="en" sz="2399" dirty="0">
                <a:latin typeface="Cambria"/>
                <a:ea typeface="Cambria"/>
                <a:cs typeface="Cambria"/>
                <a:sym typeface="Cambria"/>
              </a:rPr>
              <a:t>Последователно попълване на текущите стойности в таблица.</a:t>
            </a:r>
            <a:endParaRPr sz="2399" dirty="0">
              <a:latin typeface="Cambria"/>
              <a:ea typeface="Cambria"/>
              <a:cs typeface="Cambria"/>
              <a:sym typeface="Cambria"/>
            </a:endParaRPr>
          </a:p>
          <a:p>
            <a:pPr marL="0" indent="0" algn="just">
              <a:buNone/>
            </a:pPr>
            <a:endParaRPr sz="2399" dirty="0">
              <a:latin typeface="Cambria"/>
              <a:ea typeface="Cambria"/>
              <a:cs typeface="Cambria"/>
              <a:sym typeface="Cambria"/>
            </a:endParaRPr>
          </a:p>
          <a:p>
            <a:pPr marL="0" indent="0" algn="just">
              <a:buNone/>
            </a:pPr>
            <a:endParaRPr sz="2399" dirty="0">
              <a:latin typeface="Cambria"/>
              <a:ea typeface="Cambria"/>
              <a:cs typeface="Cambria"/>
              <a:sym typeface="Cambria"/>
            </a:endParaRPr>
          </a:p>
        </p:txBody>
      </p:sp>
      <p:sp>
        <p:nvSpPr>
          <p:cNvPr id="179" name="Google Shape;179;p27"/>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Редица на Фибоначи</a:t>
            </a:r>
            <a:endParaRPr>
              <a:latin typeface="Cambria"/>
              <a:ea typeface="Cambria"/>
              <a:cs typeface="Cambria"/>
              <a:sym typeface="Cambria"/>
            </a:endParaRPr>
          </a:p>
        </p:txBody>
      </p:sp>
      <p:graphicFrame>
        <p:nvGraphicFramePr>
          <p:cNvPr id="181" name="Google Shape;181;p27"/>
          <p:cNvGraphicFramePr/>
          <p:nvPr>
            <p:extLst>
              <p:ext uri="{D42A27DB-BD31-4B8C-83A1-F6EECF244321}">
                <p14:modId xmlns:p14="http://schemas.microsoft.com/office/powerpoint/2010/main" val="1906739998"/>
              </p:ext>
            </p:extLst>
          </p:nvPr>
        </p:nvGraphicFramePr>
        <p:xfrm>
          <a:off x="1131172" y="3043934"/>
          <a:ext cx="9649485" cy="3941400"/>
        </p:xfrm>
        <a:graphic>
          <a:graphicData uri="http://schemas.openxmlformats.org/drawingml/2006/table">
            <a:tbl>
              <a:tblPr>
                <a:noFill/>
              </a:tblPr>
              <a:tblGrid>
                <a:gridCol w="3216495">
                  <a:extLst>
                    <a:ext uri="{9D8B030D-6E8A-4147-A177-3AD203B41FA5}">
                      <a16:colId xmlns:a16="http://schemas.microsoft.com/office/drawing/2014/main" val="20000"/>
                    </a:ext>
                  </a:extLst>
                </a:gridCol>
                <a:gridCol w="3216495">
                  <a:extLst>
                    <a:ext uri="{9D8B030D-6E8A-4147-A177-3AD203B41FA5}">
                      <a16:colId xmlns:a16="http://schemas.microsoft.com/office/drawing/2014/main" val="20001"/>
                    </a:ext>
                  </a:extLst>
                </a:gridCol>
                <a:gridCol w="3216495">
                  <a:extLst>
                    <a:ext uri="{9D8B030D-6E8A-4147-A177-3AD203B41FA5}">
                      <a16:colId xmlns:a16="http://schemas.microsoft.com/office/drawing/2014/main" val="20002"/>
                    </a:ext>
                  </a:extLst>
                </a:gridCol>
              </a:tblGrid>
              <a:tr h="507868">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a</a:t>
                      </a:r>
                      <a:endParaRPr sz="1600">
                        <a:solidFill>
                          <a:schemeClr val="tx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b</a:t>
                      </a:r>
                      <a:endParaRPr sz="1600">
                        <a:solidFill>
                          <a:schemeClr val="tx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c</a:t>
                      </a:r>
                      <a:endParaRPr sz="1600">
                        <a:solidFill>
                          <a:schemeClr val="tx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0"/>
                  </a:ext>
                </a:extLst>
              </a:tr>
              <a:tr h="507868">
                <a:tc>
                  <a:txBody>
                    <a:bodyPr/>
                    <a:lstStyle/>
                    <a:p>
                      <a:pPr marL="0" lvl="0" indent="0" algn="ctr" rtl="0">
                        <a:spcBef>
                          <a:spcPts val="0"/>
                        </a:spcBef>
                        <a:spcAft>
                          <a:spcPts val="0"/>
                        </a:spcAft>
                        <a:buNone/>
                      </a:pPr>
                      <a:r>
                        <a:rPr lang="en" sz="1600" dirty="0">
                          <a:solidFill>
                            <a:schemeClr val="tx1"/>
                          </a:solidFill>
                          <a:latin typeface="Cambria"/>
                          <a:ea typeface="Cambria"/>
                          <a:cs typeface="Cambria"/>
                          <a:sym typeface="Cambria"/>
                        </a:rPr>
                        <a:t>1</a:t>
                      </a:r>
                      <a:endParaRPr sz="1600" dirty="0">
                        <a:solidFill>
                          <a:schemeClr val="tx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1"/>
                  </a:ext>
                </a:extLst>
              </a:tr>
              <a:tr h="731290">
                <a:tc>
                  <a:txBody>
                    <a:bodyPr/>
                    <a:lstStyle/>
                    <a:p>
                      <a:pPr marL="0" lvl="0" indent="0" algn="l" rtl="0">
                        <a:spcBef>
                          <a:spcPts val="0"/>
                        </a:spcBef>
                        <a:spcAft>
                          <a:spcPts val="0"/>
                        </a:spcAft>
                        <a:buNone/>
                      </a:pPr>
                      <a:endParaRPr sz="3200">
                        <a:solidFill>
                          <a:schemeClr val="tx1"/>
                        </a:solidFill>
                      </a:endParaRPr>
                    </a:p>
                  </a:txBody>
                  <a:tcPr marL="121868" marR="121868" marT="121868" marB="121868"/>
                </a:tc>
                <a:tc>
                  <a:txBody>
                    <a:bodyPr/>
                    <a:lstStyle/>
                    <a:p>
                      <a:pPr marL="0" lvl="0" indent="0" algn="l" rtl="0">
                        <a:spcBef>
                          <a:spcPts val="0"/>
                        </a:spcBef>
                        <a:spcAft>
                          <a:spcPts val="0"/>
                        </a:spcAft>
                        <a:buNone/>
                      </a:pPr>
                      <a:endParaRPr sz="3200">
                        <a:solidFill>
                          <a:schemeClr val="tx1"/>
                        </a:solidFill>
                      </a:endParaRPr>
                    </a:p>
                  </a:txBody>
                  <a:tcPr marL="121868" marR="121868" marT="121868" marB="121868"/>
                </a:tc>
                <a:tc>
                  <a:txBody>
                    <a:bodyPr/>
                    <a:lstStyle/>
                    <a:p>
                      <a:pPr marL="0" lvl="0" indent="0" algn="l" rtl="0">
                        <a:spcBef>
                          <a:spcPts val="0"/>
                        </a:spcBef>
                        <a:spcAft>
                          <a:spcPts val="0"/>
                        </a:spcAft>
                        <a:buNone/>
                      </a:pPr>
                      <a:endParaRPr sz="3200">
                        <a:solidFill>
                          <a:schemeClr val="tx1"/>
                        </a:solidFill>
                      </a:endParaRPr>
                    </a:p>
                  </a:txBody>
                  <a:tcPr marL="121868" marR="121868" marT="121868" marB="121868"/>
                </a:tc>
                <a:extLst>
                  <a:ext uri="{0D108BD9-81ED-4DB2-BD59-A6C34878D82A}">
                    <a16:rowId xmlns:a16="http://schemas.microsoft.com/office/drawing/2014/main" val="10002"/>
                  </a:ext>
                </a:extLst>
              </a:tr>
              <a:tr h="731290">
                <a:tc>
                  <a:txBody>
                    <a:bodyPr/>
                    <a:lstStyle/>
                    <a:p>
                      <a:pPr marL="0" lvl="0" indent="0" algn="l" rtl="0">
                        <a:spcBef>
                          <a:spcPts val="0"/>
                        </a:spcBef>
                        <a:spcAft>
                          <a:spcPts val="0"/>
                        </a:spcAft>
                        <a:buNone/>
                      </a:pPr>
                      <a:endParaRPr sz="3200">
                        <a:solidFill>
                          <a:schemeClr val="tx1"/>
                        </a:solidFill>
                      </a:endParaRPr>
                    </a:p>
                  </a:txBody>
                  <a:tcPr marL="121868" marR="121868" marT="121868" marB="121868"/>
                </a:tc>
                <a:tc>
                  <a:txBody>
                    <a:bodyPr/>
                    <a:lstStyle/>
                    <a:p>
                      <a:pPr marL="0" lvl="0" indent="0" algn="l" rtl="0">
                        <a:spcBef>
                          <a:spcPts val="0"/>
                        </a:spcBef>
                        <a:spcAft>
                          <a:spcPts val="0"/>
                        </a:spcAft>
                        <a:buNone/>
                      </a:pPr>
                      <a:endParaRPr sz="3200" dirty="0">
                        <a:solidFill>
                          <a:schemeClr val="tx1"/>
                        </a:solidFill>
                      </a:endParaRPr>
                    </a:p>
                  </a:txBody>
                  <a:tcPr marL="121868" marR="121868" marT="121868" marB="121868"/>
                </a:tc>
                <a:tc>
                  <a:txBody>
                    <a:bodyPr/>
                    <a:lstStyle/>
                    <a:p>
                      <a:pPr marL="0" lvl="0" indent="0" algn="l" rtl="0">
                        <a:spcBef>
                          <a:spcPts val="0"/>
                        </a:spcBef>
                        <a:spcAft>
                          <a:spcPts val="0"/>
                        </a:spcAft>
                        <a:buNone/>
                      </a:pPr>
                      <a:endParaRPr sz="3200">
                        <a:solidFill>
                          <a:schemeClr val="tx1"/>
                        </a:solidFill>
                      </a:endParaRPr>
                    </a:p>
                  </a:txBody>
                  <a:tcPr marL="121868" marR="121868" marT="121868" marB="121868"/>
                </a:tc>
                <a:extLst>
                  <a:ext uri="{0D108BD9-81ED-4DB2-BD59-A6C34878D82A}">
                    <a16:rowId xmlns:a16="http://schemas.microsoft.com/office/drawing/2014/main" val="10003"/>
                  </a:ext>
                </a:extLst>
              </a:tr>
              <a:tr h="731290">
                <a:tc>
                  <a:txBody>
                    <a:bodyPr/>
                    <a:lstStyle/>
                    <a:p>
                      <a:pPr marL="0" lvl="0" indent="0" algn="l" rtl="0">
                        <a:spcBef>
                          <a:spcPts val="0"/>
                        </a:spcBef>
                        <a:spcAft>
                          <a:spcPts val="0"/>
                        </a:spcAft>
                        <a:buNone/>
                      </a:pPr>
                      <a:endParaRPr sz="3200">
                        <a:solidFill>
                          <a:schemeClr val="tx1"/>
                        </a:solidFill>
                      </a:endParaRPr>
                    </a:p>
                  </a:txBody>
                  <a:tcPr marL="121868" marR="121868" marT="121868" marB="121868"/>
                </a:tc>
                <a:tc>
                  <a:txBody>
                    <a:bodyPr/>
                    <a:lstStyle/>
                    <a:p>
                      <a:pPr marL="0" lvl="0" indent="0" algn="l" rtl="0">
                        <a:spcBef>
                          <a:spcPts val="0"/>
                        </a:spcBef>
                        <a:spcAft>
                          <a:spcPts val="0"/>
                        </a:spcAft>
                        <a:buNone/>
                      </a:pPr>
                      <a:endParaRPr sz="3200">
                        <a:solidFill>
                          <a:schemeClr val="tx1"/>
                        </a:solidFill>
                      </a:endParaRPr>
                    </a:p>
                  </a:txBody>
                  <a:tcPr marL="121868" marR="121868" marT="121868" marB="121868"/>
                </a:tc>
                <a:tc>
                  <a:txBody>
                    <a:bodyPr/>
                    <a:lstStyle/>
                    <a:p>
                      <a:pPr marL="0" lvl="0" indent="0" algn="l" rtl="0">
                        <a:spcBef>
                          <a:spcPts val="0"/>
                        </a:spcBef>
                        <a:spcAft>
                          <a:spcPts val="0"/>
                        </a:spcAft>
                        <a:buNone/>
                      </a:pPr>
                      <a:endParaRPr sz="3200">
                        <a:solidFill>
                          <a:schemeClr val="tx1"/>
                        </a:solidFill>
                      </a:endParaRPr>
                    </a:p>
                  </a:txBody>
                  <a:tcPr marL="121868" marR="121868" marT="121868" marB="121868"/>
                </a:tc>
                <a:extLst>
                  <a:ext uri="{0D108BD9-81ED-4DB2-BD59-A6C34878D82A}">
                    <a16:rowId xmlns:a16="http://schemas.microsoft.com/office/drawing/2014/main" val="10004"/>
                  </a:ext>
                </a:extLst>
              </a:tr>
              <a:tr h="731290">
                <a:tc>
                  <a:txBody>
                    <a:bodyPr/>
                    <a:lstStyle/>
                    <a:p>
                      <a:pPr marL="0" lvl="0" indent="0" algn="l" rtl="0">
                        <a:spcBef>
                          <a:spcPts val="0"/>
                        </a:spcBef>
                        <a:spcAft>
                          <a:spcPts val="0"/>
                        </a:spcAft>
                        <a:buNone/>
                      </a:pPr>
                      <a:endParaRPr sz="3200">
                        <a:solidFill>
                          <a:schemeClr val="tx1"/>
                        </a:solidFill>
                      </a:endParaRPr>
                    </a:p>
                  </a:txBody>
                  <a:tcPr marL="121868" marR="121868" marT="121868" marB="121868"/>
                </a:tc>
                <a:tc>
                  <a:txBody>
                    <a:bodyPr/>
                    <a:lstStyle/>
                    <a:p>
                      <a:pPr marL="0" lvl="0" indent="0" algn="l" rtl="0">
                        <a:spcBef>
                          <a:spcPts val="0"/>
                        </a:spcBef>
                        <a:spcAft>
                          <a:spcPts val="0"/>
                        </a:spcAft>
                        <a:buNone/>
                      </a:pPr>
                      <a:endParaRPr sz="3200">
                        <a:solidFill>
                          <a:schemeClr val="tx1"/>
                        </a:solidFill>
                      </a:endParaRPr>
                    </a:p>
                  </a:txBody>
                  <a:tcPr marL="121868" marR="121868" marT="121868" marB="121868"/>
                </a:tc>
                <a:tc>
                  <a:txBody>
                    <a:bodyPr/>
                    <a:lstStyle/>
                    <a:p>
                      <a:pPr marL="0" lvl="0" indent="0" algn="l" rtl="0">
                        <a:spcBef>
                          <a:spcPts val="0"/>
                        </a:spcBef>
                        <a:spcAft>
                          <a:spcPts val="0"/>
                        </a:spcAft>
                        <a:buNone/>
                      </a:pPr>
                      <a:endParaRPr sz="3200" dirty="0">
                        <a:solidFill>
                          <a:schemeClr val="tx1"/>
                        </a:solidFill>
                      </a:endParaRPr>
                    </a:p>
                  </a:txBody>
                  <a:tcPr marL="121868" marR="121868" marT="121868" marB="121868"/>
                </a:tc>
                <a:extLst>
                  <a:ext uri="{0D108BD9-81ED-4DB2-BD59-A6C34878D82A}">
                    <a16:rowId xmlns:a16="http://schemas.microsoft.com/office/drawing/2014/main" val="10005"/>
                  </a:ext>
                </a:extLst>
              </a:tr>
            </a:tbl>
          </a:graphicData>
        </a:graphic>
      </p:graphicFrame>
      <p:sp>
        <p:nvSpPr>
          <p:cNvPr id="182" name="Google Shape;182;p27"/>
          <p:cNvSpPr/>
          <p:nvPr/>
        </p:nvSpPr>
        <p:spPr>
          <a:xfrm>
            <a:off x="2759681" y="2030397"/>
            <a:ext cx="3334731" cy="1118909"/>
          </a:xfrm>
          <a:prstGeom prst="curvedDownArrow">
            <a:avLst>
              <a:gd name="adj1" fmla="val 25000"/>
              <a:gd name="adj2" fmla="val 50000"/>
              <a:gd name="adj3" fmla="val 25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183" name="Google Shape;183;p27"/>
          <p:cNvSpPr txBox="1"/>
          <p:nvPr/>
        </p:nvSpPr>
        <p:spPr>
          <a:xfrm>
            <a:off x="4070072"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84" name="Google Shape;184;p27"/>
          <p:cNvSpPr txBox="1"/>
          <p:nvPr/>
        </p:nvSpPr>
        <p:spPr>
          <a:xfrm>
            <a:off x="7299098"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85" name="Google Shape;185;p27"/>
          <p:cNvSpPr/>
          <p:nvPr/>
        </p:nvSpPr>
        <p:spPr>
          <a:xfrm>
            <a:off x="8971129" y="2163763"/>
            <a:ext cx="373503" cy="1054925"/>
          </a:xfrm>
          <a:prstGeom prst="downArrow">
            <a:avLst>
              <a:gd name="adj1" fmla="val 50000"/>
              <a:gd name="adj2" fmla="val 50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9" name="Slide Number Placeholder">
            <a:extLst>
              <a:ext uri="{FF2B5EF4-FFF2-40B4-BE49-F238E27FC236}">
                <a16:creationId xmlns:a16="http://schemas.microsoft.com/office/drawing/2014/main" id="{C71C2674-3D04-440C-97FC-7032AB6A138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109479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Clr>
                <a:schemeClr val="dk1"/>
              </a:buClr>
              <a:buSzPts val="1100"/>
              <a:buNone/>
            </a:pPr>
            <a:r>
              <a:rPr lang="en" sz="2399">
                <a:latin typeface="Cambria"/>
                <a:ea typeface="Cambria"/>
                <a:cs typeface="Cambria"/>
                <a:sym typeface="Cambria"/>
              </a:rPr>
              <a:t>Последователно попълване на текущите стойности в таблица.</a:t>
            </a: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p:txBody>
      </p:sp>
      <p:sp>
        <p:nvSpPr>
          <p:cNvPr id="198" name="Google Shape;198;p28"/>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Редица на Фибоначи</a:t>
            </a:r>
            <a:endParaRPr>
              <a:latin typeface="Cambria"/>
              <a:ea typeface="Cambria"/>
              <a:cs typeface="Cambria"/>
              <a:sym typeface="Cambria"/>
            </a:endParaRPr>
          </a:p>
        </p:txBody>
      </p:sp>
      <p:graphicFrame>
        <p:nvGraphicFramePr>
          <p:cNvPr id="191" name="Google Shape;191;p28"/>
          <p:cNvGraphicFramePr/>
          <p:nvPr/>
        </p:nvGraphicFramePr>
        <p:xfrm>
          <a:off x="1131172" y="3043934"/>
          <a:ext cx="9649485" cy="3717852"/>
        </p:xfrm>
        <a:graphic>
          <a:graphicData uri="http://schemas.openxmlformats.org/drawingml/2006/table">
            <a:tbl>
              <a:tblPr>
                <a:noFill/>
              </a:tblPr>
              <a:tblGrid>
                <a:gridCol w="3216495">
                  <a:extLst>
                    <a:ext uri="{9D8B030D-6E8A-4147-A177-3AD203B41FA5}">
                      <a16:colId xmlns:a16="http://schemas.microsoft.com/office/drawing/2014/main" val="20000"/>
                    </a:ext>
                  </a:extLst>
                </a:gridCol>
                <a:gridCol w="3216495">
                  <a:extLst>
                    <a:ext uri="{9D8B030D-6E8A-4147-A177-3AD203B41FA5}">
                      <a16:colId xmlns:a16="http://schemas.microsoft.com/office/drawing/2014/main" val="20001"/>
                    </a:ext>
                  </a:extLst>
                </a:gridCol>
                <a:gridCol w="3216495">
                  <a:extLst>
                    <a:ext uri="{9D8B030D-6E8A-4147-A177-3AD203B41FA5}">
                      <a16:colId xmlns:a16="http://schemas.microsoft.com/office/drawing/2014/main" val="20002"/>
                    </a:ext>
                  </a:extLst>
                </a:gridCol>
              </a:tblGrid>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a</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b</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c</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0"/>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1"/>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2"/>
                  </a:ext>
                </a:extLst>
              </a:tr>
              <a:tr h="731290">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extLst>
                  <a:ext uri="{0D108BD9-81ED-4DB2-BD59-A6C34878D82A}">
                    <a16:rowId xmlns:a16="http://schemas.microsoft.com/office/drawing/2014/main" val="10003"/>
                  </a:ext>
                </a:extLst>
              </a:tr>
              <a:tr h="731290">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extLst>
                  <a:ext uri="{0D108BD9-81ED-4DB2-BD59-A6C34878D82A}">
                    <a16:rowId xmlns:a16="http://schemas.microsoft.com/office/drawing/2014/main" val="10004"/>
                  </a:ext>
                </a:extLst>
              </a:tr>
              <a:tr h="731290">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extLst>
                  <a:ext uri="{0D108BD9-81ED-4DB2-BD59-A6C34878D82A}">
                    <a16:rowId xmlns:a16="http://schemas.microsoft.com/office/drawing/2014/main" val="10005"/>
                  </a:ext>
                </a:extLst>
              </a:tr>
            </a:tbl>
          </a:graphicData>
        </a:graphic>
      </p:graphicFrame>
      <p:sp>
        <p:nvSpPr>
          <p:cNvPr id="192" name="Google Shape;192;p28"/>
          <p:cNvSpPr/>
          <p:nvPr/>
        </p:nvSpPr>
        <p:spPr>
          <a:xfrm>
            <a:off x="2759681" y="2030397"/>
            <a:ext cx="3334731" cy="1118909"/>
          </a:xfrm>
          <a:prstGeom prst="curvedDownArrow">
            <a:avLst>
              <a:gd name="adj1" fmla="val 25000"/>
              <a:gd name="adj2" fmla="val 50000"/>
              <a:gd name="adj3" fmla="val 25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193" name="Google Shape;193;p28"/>
          <p:cNvSpPr txBox="1"/>
          <p:nvPr/>
        </p:nvSpPr>
        <p:spPr>
          <a:xfrm>
            <a:off x="4070072"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94" name="Google Shape;194;p28"/>
          <p:cNvSpPr txBox="1"/>
          <p:nvPr/>
        </p:nvSpPr>
        <p:spPr>
          <a:xfrm>
            <a:off x="7299098"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95" name="Google Shape;195;p28"/>
          <p:cNvSpPr/>
          <p:nvPr/>
        </p:nvSpPr>
        <p:spPr>
          <a:xfrm>
            <a:off x="8971129" y="2163763"/>
            <a:ext cx="373503" cy="1054925"/>
          </a:xfrm>
          <a:prstGeom prst="downArrow">
            <a:avLst>
              <a:gd name="adj1" fmla="val 50000"/>
              <a:gd name="adj2" fmla="val 50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cxnSp>
        <p:nvCxnSpPr>
          <p:cNvPr id="196" name="Google Shape;196;p28"/>
          <p:cNvCxnSpPr/>
          <p:nvPr/>
        </p:nvCxnSpPr>
        <p:spPr>
          <a:xfrm flipH="1">
            <a:off x="6371407" y="3783274"/>
            <a:ext cx="2631714" cy="511467"/>
          </a:xfrm>
          <a:prstGeom prst="straightConnector1">
            <a:avLst/>
          </a:prstGeom>
          <a:noFill/>
          <a:ln w="9525" cap="flat" cmpd="sng">
            <a:solidFill>
              <a:srgbClr val="F3BE60"/>
            </a:solidFill>
            <a:prstDash val="solid"/>
            <a:round/>
            <a:headEnd type="none" w="med" len="med"/>
            <a:tailEnd type="triangle" w="med" len="med"/>
          </a:ln>
        </p:spPr>
      </p:cxnSp>
      <p:cxnSp>
        <p:nvCxnSpPr>
          <p:cNvPr id="197" name="Google Shape;197;p28"/>
          <p:cNvCxnSpPr/>
          <p:nvPr/>
        </p:nvCxnSpPr>
        <p:spPr>
          <a:xfrm flipH="1">
            <a:off x="3196334" y="3783275"/>
            <a:ext cx="2333392" cy="532661"/>
          </a:xfrm>
          <a:prstGeom prst="straightConnector1">
            <a:avLst/>
          </a:prstGeom>
          <a:noFill/>
          <a:ln w="9525" cap="flat" cmpd="sng">
            <a:solidFill>
              <a:srgbClr val="F3BE60"/>
            </a:solidFill>
            <a:prstDash val="solid"/>
            <a:round/>
            <a:headEnd type="none" w="med" len="med"/>
            <a:tailEnd type="triangle" w="med" len="med"/>
          </a:ln>
        </p:spPr>
      </p:cxnSp>
      <p:sp>
        <p:nvSpPr>
          <p:cNvPr id="11" name="Slide Number Placeholder">
            <a:extLst>
              <a:ext uri="{FF2B5EF4-FFF2-40B4-BE49-F238E27FC236}">
                <a16:creationId xmlns:a16="http://schemas.microsoft.com/office/drawing/2014/main" id="{F906050D-D9DC-45FF-88BF-F0A5A5AC36A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393686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Clr>
                <a:schemeClr val="dk1"/>
              </a:buClr>
              <a:buSzPts val="1100"/>
              <a:buNone/>
            </a:pPr>
            <a:r>
              <a:rPr lang="en" sz="2399">
                <a:latin typeface="Cambria"/>
                <a:ea typeface="Cambria"/>
                <a:cs typeface="Cambria"/>
                <a:sym typeface="Cambria"/>
              </a:rPr>
              <a:t>Последователно попълване на текущите стойности в таблица.</a:t>
            </a: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p:txBody>
      </p:sp>
      <p:sp>
        <p:nvSpPr>
          <p:cNvPr id="213" name="Google Shape;213;p29"/>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Редица на Фибоначи</a:t>
            </a:r>
            <a:endParaRPr>
              <a:latin typeface="Cambria"/>
              <a:ea typeface="Cambria"/>
              <a:cs typeface="Cambria"/>
              <a:sym typeface="Cambria"/>
            </a:endParaRPr>
          </a:p>
        </p:txBody>
      </p:sp>
      <p:graphicFrame>
        <p:nvGraphicFramePr>
          <p:cNvPr id="204" name="Google Shape;204;p29"/>
          <p:cNvGraphicFramePr/>
          <p:nvPr/>
        </p:nvGraphicFramePr>
        <p:xfrm>
          <a:off x="1131172" y="3043934"/>
          <a:ext cx="9649485" cy="3494304"/>
        </p:xfrm>
        <a:graphic>
          <a:graphicData uri="http://schemas.openxmlformats.org/drawingml/2006/table">
            <a:tbl>
              <a:tblPr>
                <a:noFill/>
              </a:tblPr>
              <a:tblGrid>
                <a:gridCol w="3216495">
                  <a:extLst>
                    <a:ext uri="{9D8B030D-6E8A-4147-A177-3AD203B41FA5}">
                      <a16:colId xmlns:a16="http://schemas.microsoft.com/office/drawing/2014/main" val="20000"/>
                    </a:ext>
                  </a:extLst>
                </a:gridCol>
                <a:gridCol w="3216495">
                  <a:extLst>
                    <a:ext uri="{9D8B030D-6E8A-4147-A177-3AD203B41FA5}">
                      <a16:colId xmlns:a16="http://schemas.microsoft.com/office/drawing/2014/main" val="20001"/>
                    </a:ext>
                  </a:extLst>
                </a:gridCol>
                <a:gridCol w="3216495">
                  <a:extLst>
                    <a:ext uri="{9D8B030D-6E8A-4147-A177-3AD203B41FA5}">
                      <a16:colId xmlns:a16="http://schemas.microsoft.com/office/drawing/2014/main" val="20002"/>
                    </a:ext>
                  </a:extLst>
                </a:gridCol>
              </a:tblGrid>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a</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b</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c</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0"/>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1"/>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2"/>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5</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3"/>
                  </a:ext>
                </a:extLst>
              </a:tr>
              <a:tr h="731290">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extLst>
                  <a:ext uri="{0D108BD9-81ED-4DB2-BD59-A6C34878D82A}">
                    <a16:rowId xmlns:a16="http://schemas.microsoft.com/office/drawing/2014/main" val="10004"/>
                  </a:ext>
                </a:extLst>
              </a:tr>
              <a:tr h="731290">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tc>
                  <a:txBody>
                    <a:bodyPr/>
                    <a:lstStyle/>
                    <a:p>
                      <a:pPr marL="0" lvl="0" indent="0" algn="l" rtl="0">
                        <a:spcBef>
                          <a:spcPts val="0"/>
                        </a:spcBef>
                        <a:spcAft>
                          <a:spcPts val="0"/>
                        </a:spcAft>
                        <a:buNone/>
                      </a:pPr>
                      <a:endParaRPr sz="3200"/>
                    </a:p>
                  </a:txBody>
                  <a:tcPr marL="121868" marR="121868" marT="121868" marB="121868"/>
                </a:tc>
                <a:extLst>
                  <a:ext uri="{0D108BD9-81ED-4DB2-BD59-A6C34878D82A}">
                    <a16:rowId xmlns:a16="http://schemas.microsoft.com/office/drawing/2014/main" val="10005"/>
                  </a:ext>
                </a:extLst>
              </a:tr>
            </a:tbl>
          </a:graphicData>
        </a:graphic>
      </p:graphicFrame>
      <p:sp>
        <p:nvSpPr>
          <p:cNvPr id="205" name="Google Shape;205;p29"/>
          <p:cNvSpPr/>
          <p:nvPr/>
        </p:nvSpPr>
        <p:spPr>
          <a:xfrm>
            <a:off x="2759681" y="2030397"/>
            <a:ext cx="3334731" cy="1118909"/>
          </a:xfrm>
          <a:prstGeom prst="curvedDownArrow">
            <a:avLst>
              <a:gd name="adj1" fmla="val 25000"/>
              <a:gd name="adj2" fmla="val 50000"/>
              <a:gd name="adj3" fmla="val 25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206" name="Google Shape;206;p29"/>
          <p:cNvSpPr txBox="1"/>
          <p:nvPr/>
        </p:nvSpPr>
        <p:spPr>
          <a:xfrm>
            <a:off x="4070072"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07" name="Google Shape;207;p29"/>
          <p:cNvSpPr txBox="1"/>
          <p:nvPr/>
        </p:nvSpPr>
        <p:spPr>
          <a:xfrm>
            <a:off x="7299098"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08" name="Google Shape;208;p29"/>
          <p:cNvSpPr/>
          <p:nvPr/>
        </p:nvSpPr>
        <p:spPr>
          <a:xfrm>
            <a:off x="8971129" y="2163763"/>
            <a:ext cx="373503" cy="1054925"/>
          </a:xfrm>
          <a:prstGeom prst="downArrow">
            <a:avLst>
              <a:gd name="adj1" fmla="val 50000"/>
              <a:gd name="adj2" fmla="val 50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cxnSp>
        <p:nvCxnSpPr>
          <p:cNvPr id="209" name="Google Shape;209;p29"/>
          <p:cNvCxnSpPr/>
          <p:nvPr/>
        </p:nvCxnSpPr>
        <p:spPr>
          <a:xfrm flipH="1">
            <a:off x="6371407" y="3783274"/>
            <a:ext cx="2631714" cy="511467"/>
          </a:xfrm>
          <a:prstGeom prst="straightConnector1">
            <a:avLst/>
          </a:prstGeom>
          <a:noFill/>
          <a:ln w="9525" cap="flat" cmpd="sng">
            <a:solidFill>
              <a:srgbClr val="F3BE60"/>
            </a:solidFill>
            <a:prstDash val="solid"/>
            <a:round/>
            <a:headEnd type="none" w="med" len="med"/>
            <a:tailEnd type="triangle" w="med" len="med"/>
          </a:ln>
        </p:spPr>
      </p:cxnSp>
      <p:cxnSp>
        <p:nvCxnSpPr>
          <p:cNvPr id="210" name="Google Shape;210;p29"/>
          <p:cNvCxnSpPr/>
          <p:nvPr/>
        </p:nvCxnSpPr>
        <p:spPr>
          <a:xfrm flipH="1">
            <a:off x="3196334" y="3783275"/>
            <a:ext cx="2333392" cy="532661"/>
          </a:xfrm>
          <a:prstGeom prst="straightConnector1">
            <a:avLst/>
          </a:prstGeom>
          <a:noFill/>
          <a:ln w="9525" cap="flat" cmpd="sng">
            <a:solidFill>
              <a:srgbClr val="F3BE60"/>
            </a:solidFill>
            <a:prstDash val="solid"/>
            <a:round/>
            <a:headEnd type="none" w="med" len="med"/>
            <a:tailEnd type="triangle" w="med" len="med"/>
          </a:ln>
        </p:spPr>
      </p:cxnSp>
      <p:cxnSp>
        <p:nvCxnSpPr>
          <p:cNvPr id="211" name="Google Shape;211;p29"/>
          <p:cNvCxnSpPr/>
          <p:nvPr/>
        </p:nvCxnSpPr>
        <p:spPr>
          <a:xfrm flipH="1">
            <a:off x="6446087" y="4326633"/>
            <a:ext cx="2503748" cy="564653"/>
          </a:xfrm>
          <a:prstGeom prst="straightConnector1">
            <a:avLst/>
          </a:prstGeom>
          <a:noFill/>
          <a:ln w="9525" cap="flat" cmpd="sng">
            <a:solidFill>
              <a:srgbClr val="F3BE60"/>
            </a:solidFill>
            <a:prstDash val="solid"/>
            <a:round/>
            <a:headEnd type="none" w="med" len="med"/>
            <a:tailEnd type="triangle" w="med" len="med"/>
          </a:ln>
        </p:spPr>
      </p:cxnSp>
      <p:cxnSp>
        <p:nvCxnSpPr>
          <p:cNvPr id="212" name="Google Shape;212;p29"/>
          <p:cNvCxnSpPr/>
          <p:nvPr/>
        </p:nvCxnSpPr>
        <p:spPr>
          <a:xfrm flipH="1">
            <a:off x="3313570" y="4305338"/>
            <a:ext cx="2152239" cy="553856"/>
          </a:xfrm>
          <a:prstGeom prst="straightConnector1">
            <a:avLst/>
          </a:prstGeom>
          <a:noFill/>
          <a:ln w="9525" cap="flat" cmpd="sng">
            <a:solidFill>
              <a:srgbClr val="F3BE60"/>
            </a:solidFill>
            <a:prstDash val="solid"/>
            <a:round/>
            <a:headEnd type="none" w="med" len="med"/>
            <a:tailEnd type="triangle" w="med" len="med"/>
          </a:ln>
        </p:spPr>
      </p:cxnSp>
      <p:sp>
        <p:nvSpPr>
          <p:cNvPr id="13" name="Slide Number Placeholder">
            <a:extLst>
              <a:ext uri="{FF2B5EF4-FFF2-40B4-BE49-F238E27FC236}">
                <a16:creationId xmlns:a16="http://schemas.microsoft.com/office/drawing/2014/main" id="{8B9981AE-C179-4294-A0B6-AD92781D129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329585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Clr>
                <a:schemeClr val="dk1"/>
              </a:buClr>
              <a:buSzPts val="1100"/>
              <a:buNone/>
            </a:pPr>
            <a:r>
              <a:rPr lang="en" sz="2399">
                <a:latin typeface="Cambria"/>
                <a:ea typeface="Cambria"/>
                <a:cs typeface="Cambria"/>
                <a:sym typeface="Cambria"/>
              </a:rPr>
              <a:t>Последователно попълване на текущите стойности в таблица.</a:t>
            </a: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p:txBody>
      </p:sp>
      <p:sp>
        <p:nvSpPr>
          <p:cNvPr id="230" name="Google Shape;230;p30"/>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Редица на Фибоначи</a:t>
            </a:r>
            <a:endParaRPr>
              <a:latin typeface="Cambria"/>
              <a:ea typeface="Cambria"/>
              <a:cs typeface="Cambria"/>
              <a:sym typeface="Cambria"/>
            </a:endParaRPr>
          </a:p>
        </p:txBody>
      </p:sp>
      <p:graphicFrame>
        <p:nvGraphicFramePr>
          <p:cNvPr id="219" name="Google Shape;219;p30"/>
          <p:cNvGraphicFramePr/>
          <p:nvPr/>
        </p:nvGraphicFramePr>
        <p:xfrm>
          <a:off x="1131172" y="3043934"/>
          <a:ext cx="9649485" cy="3047208"/>
        </p:xfrm>
        <a:graphic>
          <a:graphicData uri="http://schemas.openxmlformats.org/drawingml/2006/table">
            <a:tbl>
              <a:tblPr>
                <a:noFill/>
              </a:tblPr>
              <a:tblGrid>
                <a:gridCol w="3216495">
                  <a:extLst>
                    <a:ext uri="{9D8B030D-6E8A-4147-A177-3AD203B41FA5}">
                      <a16:colId xmlns:a16="http://schemas.microsoft.com/office/drawing/2014/main" val="20000"/>
                    </a:ext>
                  </a:extLst>
                </a:gridCol>
                <a:gridCol w="3216495">
                  <a:extLst>
                    <a:ext uri="{9D8B030D-6E8A-4147-A177-3AD203B41FA5}">
                      <a16:colId xmlns:a16="http://schemas.microsoft.com/office/drawing/2014/main" val="20001"/>
                    </a:ext>
                  </a:extLst>
                </a:gridCol>
                <a:gridCol w="3216495">
                  <a:extLst>
                    <a:ext uri="{9D8B030D-6E8A-4147-A177-3AD203B41FA5}">
                      <a16:colId xmlns:a16="http://schemas.microsoft.com/office/drawing/2014/main" val="20002"/>
                    </a:ext>
                  </a:extLst>
                </a:gridCol>
              </a:tblGrid>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a</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b</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c</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0"/>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1"/>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2"/>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5</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3"/>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5</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8</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4"/>
                  </a:ext>
                </a:extLst>
              </a:tr>
              <a:tr h="507868">
                <a:tc>
                  <a:txBody>
                    <a:bodyPr/>
                    <a:lstStyle/>
                    <a:p>
                      <a:pPr marL="0" lvl="0" indent="0" algn="ctr" rtl="0">
                        <a:spcBef>
                          <a:spcPts val="0"/>
                        </a:spcBef>
                        <a:spcAft>
                          <a:spcPts val="0"/>
                        </a:spcAft>
                        <a:buNone/>
                      </a:pP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5"/>
                  </a:ext>
                </a:extLst>
              </a:tr>
            </a:tbl>
          </a:graphicData>
        </a:graphic>
      </p:graphicFrame>
      <p:sp>
        <p:nvSpPr>
          <p:cNvPr id="220" name="Google Shape;220;p30"/>
          <p:cNvSpPr/>
          <p:nvPr/>
        </p:nvSpPr>
        <p:spPr>
          <a:xfrm>
            <a:off x="2759681" y="2030397"/>
            <a:ext cx="3334731" cy="1118909"/>
          </a:xfrm>
          <a:prstGeom prst="curvedDownArrow">
            <a:avLst>
              <a:gd name="adj1" fmla="val 25000"/>
              <a:gd name="adj2" fmla="val 50000"/>
              <a:gd name="adj3" fmla="val 25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221" name="Google Shape;221;p30"/>
          <p:cNvSpPr txBox="1"/>
          <p:nvPr/>
        </p:nvSpPr>
        <p:spPr>
          <a:xfrm>
            <a:off x="4070072"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22" name="Google Shape;222;p30"/>
          <p:cNvSpPr txBox="1"/>
          <p:nvPr/>
        </p:nvSpPr>
        <p:spPr>
          <a:xfrm>
            <a:off x="7299098"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23" name="Google Shape;223;p30"/>
          <p:cNvSpPr/>
          <p:nvPr/>
        </p:nvSpPr>
        <p:spPr>
          <a:xfrm>
            <a:off x="8971129" y="2163763"/>
            <a:ext cx="373503" cy="1054925"/>
          </a:xfrm>
          <a:prstGeom prst="downArrow">
            <a:avLst>
              <a:gd name="adj1" fmla="val 50000"/>
              <a:gd name="adj2" fmla="val 50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cxnSp>
        <p:nvCxnSpPr>
          <p:cNvPr id="224" name="Google Shape;224;p30"/>
          <p:cNvCxnSpPr/>
          <p:nvPr/>
        </p:nvCxnSpPr>
        <p:spPr>
          <a:xfrm flipH="1">
            <a:off x="6371407" y="3783274"/>
            <a:ext cx="2631714" cy="511467"/>
          </a:xfrm>
          <a:prstGeom prst="straightConnector1">
            <a:avLst/>
          </a:prstGeom>
          <a:noFill/>
          <a:ln w="9525" cap="flat" cmpd="sng">
            <a:solidFill>
              <a:srgbClr val="F3BE60"/>
            </a:solidFill>
            <a:prstDash val="solid"/>
            <a:round/>
            <a:headEnd type="none" w="med" len="med"/>
            <a:tailEnd type="triangle" w="med" len="med"/>
          </a:ln>
        </p:spPr>
      </p:cxnSp>
      <p:cxnSp>
        <p:nvCxnSpPr>
          <p:cNvPr id="225" name="Google Shape;225;p30"/>
          <p:cNvCxnSpPr/>
          <p:nvPr/>
        </p:nvCxnSpPr>
        <p:spPr>
          <a:xfrm flipH="1">
            <a:off x="3196334" y="3783275"/>
            <a:ext cx="2333392" cy="532661"/>
          </a:xfrm>
          <a:prstGeom prst="straightConnector1">
            <a:avLst/>
          </a:prstGeom>
          <a:noFill/>
          <a:ln w="9525" cap="flat" cmpd="sng">
            <a:solidFill>
              <a:srgbClr val="F3BE60"/>
            </a:solidFill>
            <a:prstDash val="solid"/>
            <a:round/>
            <a:headEnd type="none" w="med" len="med"/>
            <a:tailEnd type="triangle" w="med" len="med"/>
          </a:ln>
        </p:spPr>
      </p:cxnSp>
      <p:cxnSp>
        <p:nvCxnSpPr>
          <p:cNvPr id="226" name="Google Shape;226;p30"/>
          <p:cNvCxnSpPr/>
          <p:nvPr/>
        </p:nvCxnSpPr>
        <p:spPr>
          <a:xfrm flipH="1">
            <a:off x="6446087" y="4326633"/>
            <a:ext cx="2503748" cy="564653"/>
          </a:xfrm>
          <a:prstGeom prst="straightConnector1">
            <a:avLst/>
          </a:prstGeom>
          <a:noFill/>
          <a:ln w="9525" cap="flat" cmpd="sng">
            <a:solidFill>
              <a:srgbClr val="F3BE60"/>
            </a:solidFill>
            <a:prstDash val="solid"/>
            <a:round/>
            <a:headEnd type="none" w="med" len="med"/>
            <a:tailEnd type="triangle" w="med" len="med"/>
          </a:ln>
        </p:spPr>
      </p:cxnSp>
      <p:cxnSp>
        <p:nvCxnSpPr>
          <p:cNvPr id="227" name="Google Shape;227;p30"/>
          <p:cNvCxnSpPr/>
          <p:nvPr/>
        </p:nvCxnSpPr>
        <p:spPr>
          <a:xfrm flipH="1">
            <a:off x="3313570" y="4305338"/>
            <a:ext cx="2152239" cy="553856"/>
          </a:xfrm>
          <a:prstGeom prst="straightConnector1">
            <a:avLst/>
          </a:prstGeom>
          <a:noFill/>
          <a:ln w="9525" cap="flat" cmpd="sng">
            <a:solidFill>
              <a:srgbClr val="F3BE60"/>
            </a:solidFill>
            <a:prstDash val="solid"/>
            <a:round/>
            <a:headEnd type="none" w="med" len="med"/>
            <a:tailEnd type="triangle" w="med" len="med"/>
          </a:ln>
        </p:spPr>
      </p:cxnSp>
      <p:cxnSp>
        <p:nvCxnSpPr>
          <p:cNvPr id="228" name="Google Shape;228;p30"/>
          <p:cNvCxnSpPr/>
          <p:nvPr/>
        </p:nvCxnSpPr>
        <p:spPr>
          <a:xfrm flipH="1">
            <a:off x="6541729" y="4838066"/>
            <a:ext cx="2344189" cy="511467"/>
          </a:xfrm>
          <a:prstGeom prst="straightConnector1">
            <a:avLst/>
          </a:prstGeom>
          <a:noFill/>
          <a:ln w="9525" cap="flat" cmpd="sng">
            <a:solidFill>
              <a:srgbClr val="F3BE60"/>
            </a:solidFill>
            <a:prstDash val="solid"/>
            <a:round/>
            <a:headEnd type="none" w="med" len="med"/>
            <a:tailEnd type="triangle" w="med" len="med"/>
          </a:ln>
        </p:spPr>
      </p:cxnSp>
      <p:cxnSp>
        <p:nvCxnSpPr>
          <p:cNvPr id="229" name="Google Shape;229;p30"/>
          <p:cNvCxnSpPr/>
          <p:nvPr/>
        </p:nvCxnSpPr>
        <p:spPr>
          <a:xfrm flipH="1">
            <a:off x="3366889" y="4816772"/>
            <a:ext cx="2088256" cy="511467"/>
          </a:xfrm>
          <a:prstGeom prst="straightConnector1">
            <a:avLst/>
          </a:prstGeom>
          <a:noFill/>
          <a:ln w="9525" cap="flat" cmpd="sng">
            <a:solidFill>
              <a:srgbClr val="F3BE60"/>
            </a:solidFill>
            <a:prstDash val="solid"/>
            <a:round/>
            <a:headEnd type="none" w="med" len="med"/>
            <a:tailEnd type="triangle" w="med" len="med"/>
          </a:ln>
        </p:spPr>
      </p:cxnSp>
      <p:sp>
        <p:nvSpPr>
          <p:cNvPr id="15" name="Slide Number Placeholder">
            <a:extLst>
              <a:ext uri="{FF2B5EF4-FFF2-40B4-BE49-F238E27FC236}">
                <a16:creationId xmlns:a16="http://schemas.microsoft.com/office/drawing/2014/main" id="{6EE92341-CD48-4E33-ACDE-EA8B2E20B37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Tree>
    <p:extLst>
      <p:ext uri="{BB962C8B-B14F-4D97-AF65-F5344CB8AC3E}">
        <p14:creationId xmlns:p14="http://schemas.microsoft.com/office/powerpoint/2010/main" val="133755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Clr>
                <a:schemeClr val="dk1"/>
              </a:buClr>
              <a:buSzPts val="1100"/>
              <a:buNone/>
            </a:pPr>
            <a:r>
              <a:rPr lang="en" sz="2399">
                <a:latin typeface="Cambria"/>
                <a:ea typeface="Cambria"/>
                <a:cs typeface="Cambria"/>
                <a:sym typeface="Cambria"/>
              </a:rPr>
              <a:t>Последователно попълване на текущите стойности в таблица.</a:t>
            </a: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p:txBody>
      </p:sp>
      <p:sp>
        <p:nvSpPr>
          <p:cNvPr id="249" name="Google Shape;249;p31"/>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Редица на Фибоначи</a:t>
            </a:r>
            <a:endParaRPr>
              <a:latin typeface="Cambria"/>
              <a:ea typeface="Cambria"/>
              <a:cs typeface="Cambria"/>
              <a:sym typeface="Cambria"/>
            </a:endParaRPr>
          </a:p>
        </p:txBody>
      </p:sp>
      <p:graphicFrame>
        <p:nvGraphicFramePr>
          <p:cNvPr id="236" name="Google Shape;236;p31"/>
          <p:cNvGraphicFramePr/>
          <p:nvPr/>
        </p:nvGraphicFramePr>
        <p:xfrm>
          <a:off x="1131172" y="3043934"/>
          <a:ext cx="9649485" cy="3047208"/>
        </p:xfrm>
        <a:graphic>
          <a:graphicData uri="http://schemas.openxmlformats.org/drawingml/2006/table">
            <a:tbl>
              <a:tblPr>
                <a:noFill/>
              </a:tblPr>
              <a:tblGrid>
                <a:gridCol w="3216495">
                  <a:extLst>
                    <a:ext uri="{9D8B030D-6E8A-4147-A177-3AD203B41FA5}">
                      <a16:colId xmlns:a16="http://schemas.microsoft.com/office/drawing/2014/main" val="20000"/>
                    </a:ext>
                  </a:extLst>
                </a:gridCol>
                <a:gridCol w="3216495">
                  <a:extLst>
                    <a:ext uri="{9D8B030D-6E8A-4147-A177-3AD203B41FA5}">
                      <a16:colId xmlns:a16="http://schemas.microsoft.com/office/drawing/2014/main" val="20001"/>
                    </a:ext>
                  </a:extLst>
                </a:gridCol>
                <a:gridCol w="3216495">
                  <a:extLst>
                    <a:ext uri="{9D8B030D-6E8A-4147-A177-3AD203B41FA5}">
                      <a16:colId xmlns:a16="http://schemas.microsoft.com/office/drawing/2014/main" val="20002"/>
                    </a:ext>
                  </a:extLst>
                </a:gridCol>
              </a:tblGrid>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a</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b</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c</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0"/>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1"/>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2"/>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2</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5</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3"/>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3</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5</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8</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4"/>
                  </a:ext>
                </a:extLst>
              </a:tr>
              <a:tr h="507868">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5</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8</a:t>
                      </a:r>
                      <a:endParaRPr sz="1600">
                        <a:solidFill>
                          <a:schemeClr val="lt1"/>
                        </a:solidFill>
                        <a:latin typeface="Cambria"/>
                        <a:ea typeface="Cambria"/>
                        <a:cs typeface="Cambria"/>
                        <a:sym typeface="Cambria"/>
                      </a:endParaRPr>
                    </a:p>
                  </a:txBody>
                  <a:tcPr marL="121868" marR="121868" marT="121868" marB="121868"/>
                </a:tc>
                <a:tc>
                  <a:txBody>
                    <a:bodyPr/>
                    <a:lstStyle/>
                    <a:p>
                      <a:pPr marL="0" lvl="0" indent="0" algn="ctr" rtl="0">
                        <a:spcBef>
                          <a:spcPts val="0"/>
                        </a:spcBef>
                        <a:spcAft>
                          <a:spcPts val="0"/>
                        </a:spcAft>
                        <a:buNone/>
                      </a:pPr>
                      <a:r>
                        <a:rPr lang="en" sz="1600">
                          <a:solidFill>
                            <a:schemeClr val="lt1"/>
                          </a:solidFill>
                          <a:latin typeface="Cambria"/>
                          <a:ea typeface="Cambria"/>
                          <a:cs typeface="Cambria"/>
                          <a:sym typeface="Cambria"/>
                        </a:rPr>
                        <a:t>13</a:t>
                      </a:r>
                      <a:endParaRPr sz="1600">
                        <a:solidFill>
                          <a:schemeClr val="lt1"/>
                        </a:solidFill>
                        <a:latin typeface="Cambria"/>
                        <a:ea typeface="Cambria"/>
                        <a:cs typeface="Cambria"/>
                        <a:sym typeface="Cambria"/>
                      </a:endParaRPr>
                    </a:p>
                  </a:txBody>
                  <a:tcPr marL="121868" marR="121868" marT="121868" marB="121868"/>
                </a:tc>
                <a:extLst>
                  <a:ext uri="{0D108BD9-81ED-4DB2-BD59-A6C34878D82A}">
                    <a16:rowId xmlns:a16="http://schemas.microsoft.com/office/drawing/2014/main" val="10005"/>
                  </a:ext>
                </a:extLst>
              </a:tr>
            </a:tbl>
          </a:graphicData>
        </a:graphic>
      </p:graphicFrame>
      <p:sp>
        <p:nvSpPr>
          <p:cNvPr id="237" name="Google Shape;237;p31"/>
          <p:cNvSpPr/>
          <p:nvPr/>
        </p:nvSpPr>
        <p:spPr>
          <a:xfrm>
            <a:off x="2759681" y="2030397"/>
            <a:ext cx="3334731" cy="1118909"/>
          </a:xfrm>
          <a:prstGeom prst="curvedDownArrow">
            <a:avLst>
              <a:gd name="adj1" fmla="val 25000"/>
              <a:gd name="adj2" fmla="val 50000"/>
              <a:gd name="adj3" fmla="val 25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238" name="Google Shape;238;p31"/>
          <p:cNvSpPr txBox="1"/>
          <p:nvPr/>
        </p:nvSpPr>
        <p:spPr>
          <a:xfrm>
            <a:off x="4070072"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39" name="Google Shape;239;p31"/>
          <p:cNvSpPr txBox="1"/>
          <p:nvPr/>
        </p:nvSpPr>
        <p:spPr>
          <a:xfrm>
            <a:off x="7299098" y="2483379"/>
            <a:ext cx="373503" cy="404695"/>
          </a:xfrm>
          <a:prstGeom prst="rect">
            <a:avLst/>
          </a:prstGeom>
          <a:solidFill>
            <a:srgbClr val="F3BE60"/>
          </a:solidFill>
          <a:ln>
            <a:noFill/>
          </a:ln>
        </p:spPr>
        <p:txBody>
          <a:bodyPr spcFirstLastPara="1" wrap="square" lIns="121868" tIns="121868" rIns="121868" bIns="121868"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40" name="Google Shape;240;p31"/>
          <p:cNvSpPr/>
          <p:nvPr/>
        </p:nvSpPr>
        <p:spPr>
          <a:xfrm>
            <a:off x="8971129" y="2163763"/>
            <a:ext cx="373503" cy="1054925"/>
          </a:xfrm>
          <a:prstGeom prst="downArrow">
            <a:avLst>
              <a:gd name="adj1" fmla="val 50000"/>
              <a:gd name="adj2" fmla="val 50000"/>
            </a:avLst>
          </a:prstGeom>
          <a:solidFill>
            <a:srgbClr val="F3BE6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cxnSp>
        <p:nvCxnSpPr>
          <p:cNvPr id="241" name="Google Shape;241;p31"/>
          <p:cNvCxnSpPr/>
          <p:nvPr/>
        </p:nvCxnSpPr>
        <p:spPr>
          <a:xfrm flipH="1">
            <a:off x="6371407" y="3783274"/>
            <a:ext cx="2631714" cy="511467"/>
          </a:xfrm>
          <a:prstGeom prst="straightConnector1">
            <a:avLst/>
          </a:prstGeom>
          <a:noFill/>
          <a:ln w="9525" cap="flat" cmpd="sng">
            <a:solidFill>
              <a:srgbClr val="F3BE60"/>
            </a:solidFill>
            <a:prstDash val="solid"/>
            <a:round/>
            <a:headEnd type="none" w="med" len="med"/>
            <a:tailEnd type="triangle" w="med" len="med"/>
          </a:ln>
        </p:spPr>
      </p:cxnSp>
      <p:cxnSp>
        <p:nvCxnSpPr>
          <p:cNvPr id="242" name="Google Shape;242;p31"/>
          <p:cNvCxnSpPr/>
          <p:nvPr/>
        </p:nvCxnSpPr>
        <p:spPr>
          <a:xfrm flipH="1">
            <a:off x="3196334" y="3783275"/>
            <a:ext cx="2333392" cy="532661"/>
          </a:xfrm>
          <a:prstGeom prst="straightConnector1">
            <a:avLst/>
          </a:prstGeom>
          <a:noFill/>
          <a:ln w="9525" cap="flat" cmpd="sng">
            <a:solidFill>
              <a:srgbClr val="F3BE60"/>
            </a:solidFill>
            <a:prstDash val="solid"/>
            <a:round/>
            <a:headEnd type="none" w="med" len="med"/>
            <a:tailEnd type="triangle" w="med" len="med"/>
          </a:ln>
        </p:spPr>
      </p:cxnSp>
      <p:cxnSp>
        <p:nvCxnSpPr>
          <p:cNvPr id="243" name="Google Shape;243;p31"/>
          <p:cNvCxnSpPr/>
          <p:nvPr/>
        </p:nvCxnSpPr>
        <p:spPr>
          <a:xfrm flipH="1">
            <a:off x="6446087" y="4326633"/>
            <a:ext cx="2503748" cy="564653"/>
          </a:xfrm>
          <a:prstGeom prst="straightConnector1">
            <a:avLst/>
          </a:prstGeom>
          <a:noFill/>
          <a:ln w="9525" cap="flat" cmpd="sng">
            <a:solidFill>
              <a:srgbClr val="F3BE60"/>
            </a:solidFill>
            <a:prstDash val="solid"/>
            <a:round/>
            <a:headEnd type="none" w="med" len="med"/>
            <a:tailEnd type="triangle" w="med" len="med"/>
          </a:ln>
        </p:spPr>
      </p:cxnSp>
      <p:cxnSp>
        <p:nvCxnSpPr>
          <p:cNvPr id="244" name="Google Shape;244;p31"/>
          <p:cNvCxnSpPr/>
          <p:nvPr/>
        </p:nvCxnSpPr>
        <p:spPr>
          <a:xfrm flipH="1">
            <a:off x="3313570" y="4305338"/>
            <a:ext cx="2152239" cy="553856"/>
          </a:xfrm>
          <a:prstGeom prst="straightConnector1">
            <a:avLst/>
          </a:prstGeom>
          <a:noFill/>
          <a:ln w="9525" cap="flat" cmpd="sng">
            <a:solidFill>
              <a:srgbClr val="F3BE60"/>
            </a:solidFill>
            <a:prstDash val="solid"/>
            <a:round/>
            <a:headEnd type="none" w="med" len="med"/>
            <a:tailEnd type="triangle" w="med" len="med"/>
          </a:ln>
        </p:spPr>
      </p:cxnSp>
      <p:cxnSp>
        <p:nvCxnSpPr>
          <p:cNvPr id="245" name="Google Shape;245;p31"/>
          <p:cNvCxnSpPr/>
          <p:nvPr/>
        </p:nvCxnSpPr>
        <p:spPr>
          <a:xfrm flipH="1">
            <a:off x="6541729" y="4838066"/>
            <a:ext cx="2344189" cy="511467"/>
          </a:xfrm>
          <a:prstGeom prst="straightConnector1">
            <a:avLst/>
          </a:prstGeom>
          <a:noFill/>
          <a:ln w="9525" cap="flat" cmpd="sng">
            <a:solidFill>
              <a:srgbClr val="F3BE60"/>
            </a:solidFill>
            <a:prstDash val="solid"/>
            <a:round/>
            <a:headEnd type="none" w="med" len="med"/>
            <a:tailEnd type="triangle" w="med" len="med"/>
          </a:ln>
        </p:spPr>
      </p:cxnSp>
      <p:cxnSp>
        <p:nvCxnSpPr>
          <p:cNvPr id="246" name="Google Shape;246;p31"/>
          <p:cNvCxnSpPr/>
          <p:nvPr/>
        </p:nvCxnSpPr>
        <p:spPr>
          <a:xfrm flipH="1">
            <a:off x="3366889" y="4816772"/>
            <a:ext cx="2088256" cy="511467"/>
          </a:xfrm>
          <a:prstGeom prst="straightConnector1">
            <a:avLst/>
          </a:prstGeom>
          <a:noFill/>
          <a:ln w="9525" cap="flat" cmpd="sng">
            <a:solidFill>
              <a:srgbClr val="F3BE60"/>
            </a:solidFill>
            <a:prstDash val="solid"/>
            <a:round/>
            <a:headEnd type="none" w="med" len="med"/>
            <a:tailEnd type="triangle" w="med" len="med"/>
          </a:ln>
        </p:spPr>
      </p:cxnSp>
      <p:cxnSp>
        <p:nvCxnSpPr>
          <p:cNvPr id="247" name="Google Shape;247;p31"/>
          <p:cNvCxnSpPr/>
          <p:nvPr/>
        </p:nvCxnSpPr>
        <p:spPr>
          <a:xfrm flipH="1">
            <a:off x="6573720" y="5338836"/>
            <a:ext cx="2312198" cy="521864"/>
          </a:xfrm>
          <a:prstGeom prst="straightConnector1">
            <a:avLst/>
          </a:prstGeom>
          <a:noFill/>
          <a:ln w="9525" cap="flat" cmpd="sng">
            <a:solidFill>
              <a:srgbClr val="F3BE60"/>
            </a:solidFill>
            <a:prstDash val="solid"/>
            <a:round/>
            <a:headEnd type="none" w="med" len="med"/>
            <a:tailEnd type="triangle" w="med" len="med"/>
          </a:ln>
        </p:spPr>
      </p:cxnSp>
      <p:cxnSp>
        <p:nvCxnSpPr>
          <p:cNvPr id="248" name="Google Shape;248;p31"/>
          <p:cNvCxnSpPr/>
          <p:nvPr/>
        </p:nvCxnSpPr>
        <p:spPr>
          <a:xfrm flipH="1">
            <a:off x="3430872" y="5296214"/>
            <a:ext cx="2024273" cy="564653"/>
          </a:xfrm>
          <a:prstGeom prst="straightConnector1">
            <a:avLst/>
          </a:prstGeom>
          <a:noFill/>
          <a:ln w="9525" cap="flat" cmpd="sng">
            <a:solidFill>
              <a:srgbClr val="F3BE60"/>
            </a:solidFill>
            <a:prstDash val="solid"/>
            <a:round/>
            <a:headEnd type="none" w="med" len="med"/>
            <a:tailEnd type="triangle" w="med" len="med"/>
          </a:ln>
        </p:spPr>
      </p:cxnSp>
      <p:sp>
        <p:nvSpPr>
          <p:cNvPr id="17" name="Slide Number Placeholder">
            <a:extLst>
              <a:ext uri="{FF2B5EF4-FFF2-40B4-BE49-F238E27FC236}">
                <a16:creationId xmlns:a16="http://schemas.microsoft.com/office/drawing/2014/main" id="{36BE014C-99A4-42DB-AFEE-3E0705E8600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305052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912812" y="5427814"/>
            <a:ext cx="10363301" cy="820586"/>
          </a:xfrm>
          <a:prstGeom prst="rect">
            <a:avLst/>
          </a:prstGeom>
        </p:spPr>
        <p:txBody>
          <a:bodyPr spcFirstLastPara="1" vert="horz" wrap="square" lIns="35991" tIns="35991" rIns="35991" bIns="35991" rtlCol="0" anchor="b" anchorCtr="0">
            <a:noAutofit/>
          </a:bodyPr>
          <a:lstStyle/>
          <a:p>
            <a:pPr>
              <a:spcBef>
                <a:spcPts val="0"/>
              </a:spcBef>
            </a:pPr>
            <a:r>
              <a:rPr lang="en" dirty="0"/>
              <a:t>Задача за раницата</a:t>
            </a:r>
            <a:endParaRPr dirty="0"/>
          </a:p>
        </p:txBody>
      </p:sp>
      <p:cxnSp>
        <p:nvCxnSpPr>
          <p:cNvPr id="255" name="Google Shape;255;p32"/>
          <p:cNvCxnSpPr/>
          <p:nvPr/>
        </p:nvCxnSpPr>
        <p:spPr>
          <a:xfrm rot="10800000" flipH="1">
            <a:off x="1664666" y="1639733"/>
            <a:ext cx="605842" cy="96375"/>
          </a:xfrm>
          <a:prstGeom prst="curvedConnector3">
            <a:avLst>
              <a:gd name="adj1" fmla="val 51232"/>
            </a:avLst>
          </a:prstGeom>
          <a:noFill/>
          <a:ln w="9525" cap="flat" cmpd="sng">
            <a:solidFill>
              <a:srgbClr val="000000"/>
            </a:solidFill>
            <a:prstDash val="solid"/>
            <a:round/>
            <a:headEnd type="none" w="med" len="med"/>
            <a:tailEnd type="none" w="med" len="med"/>
          </a:ln>
        </p:spPr>
      </p:cxnSp>
      <p:pic>
        <p:nvPicPr>
          <p:cNvPr id="256" name="Google Shape;256;p32"/>
          <p:cNvPicPr preferRelativeResize="0"/>
          <p:nvPr/>
        </p:nvPicPr>
        <p:blipFill>
          <a:blip r:embed="rId3">
            <a:alphaModFix/>
          </a:blip>
          <a:stretch>
            <a:fillRect/>
          </a:stretch>
        </p:blipFill>
        <p:spPr>
          <a:xfrm>
            <a:off x="3481226" y="831837"/>
            <a:ext cx="5019493" cy="4349367"/>
          </a:xfrm>
          <a:prstGeom prst="rect">
            <a:avLst/>
          </a:prstGeom>
          <a:noFill/>
          <a:ln>
            <a:noFill/>
          </a:ln>
        </p:spPr>
      </p:pic>
      <p:sp>
        <p:nvSpPr>
          <p:cNvPr id="5" name="Slide Number Placeholder">
            <a:extLst>
              <a:ext uri="{FF2B5EF4-FFF2-40B4-BE49-F238E27FC236}">
                <a16:creationId xmlns:a16="http://schemas.microsoft.com/office/drawing/2014/main" id="{64144529-0657-4833-A158-E1B44705C6E5}"/>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16</a:t>
            </a:fld>
            <a:endParaRPr lang="en-US" dirty="0">
              <a:solidFill>
                <a:prstClr val="white">
                  <a:tint val="75000"/>
                </a:prstClr>
              </a:solidFill>
            </a:endParaRPr>
          </a:p>
        </p:txBody>
      </p:sp>
    </p:spTree>
    <p:extLst>
      <p:ext uri="{BB962C8B-B14F-4D97-AF65-F5344CB8AC3E}">
        <p14:creationId xmlns:p14="http://schemas.microsoft.com/office/powerpoint/2010/main" val="94124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3"/>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lnSpc>
                <a:spcPct val="115000"/>
              </a:lnSpc>
              <a:spcBef>
                <a:spcPts val="1600"/>
              </a:spcBef>
              <a:buNone/>
            </a:pPr>
            <a:r>
              <a:rPr lang="en" sz="3200" dirty="0"/>
              <a:t>Дадени са N предмета с тегла w</a:t>
            </a:r>
            <a:r>
              <a:rPr lang="en" sz="3200" baseline="-25000" dirty="0"/>
              <a:t>1</a:t>
            </a:r>
            <a:r>
              <a:rPr lang="en" sz="3200" dirty="0"/>
              <a:t>, w</a:t>
            </a:r>
            <a:r>
              <a:rPr lang="en" sz="3200" baseline="-25000" dirty="0"/>
              <a:t>2</a:t>
            </a:r>
            <a:r>
              <a:rPr lang="en" sz="3200" dirty="0"/>
              <a:t>…, w</a:t>
            </a:r>
            <a:r>
              <a:rPr lang="en" sz="3200" baseline="-25000" dirty="0"/>
              <a:t>N</a:t>
            </a:r>
            <a:r>
              <a:rPr lang="en" sz="3200" dirty="0"/>
              <a:t> и съответните им цени v</a:t>
            </a:r>
            <a:r>
              <a:rPr lang="en" sz="3200" baseline="-25000" dirty="0"/>
              <a:t>1</a:t>
            </a:r>
            <a:r>
              <a:rPr lang="en" sz="3200" dirty="0"/>
              <a:t>,v</a:t>
            </a:r>
            <a:r>
              <a:rPr lang="en" sz="3200" baseline="-25000" dirty="0"/>
              <a:t>2 </a:t>
            </a:r>
            <a:r>
              <a:rPr lang="en" sz="3200" dirty="0"/>
              <a:t>..., v</a:t>
            </a:r>
            <a:r>
              <a:rPr lang="en" sz="3200" baseline="-25000" dirty="0"/>
              <a:t>N</a:t>
            </a:r>
            <a:r>
              <a:rPr lang="en" sz="3200" dirty="0"/>
              <a:t>, както и раница, която може да издържи тегло W. Необходимо е  да се намери подмножество от предмети, които могат да бъдат поставени в раницата и които в същото време да имат максимална цена. </a:t>
            </a:r>
            <a:endParaRPr sz="3200" dirty="0"/>
          </a:p>
          <a:p>
            <a:pPr marL="0" indent="0" algn="just">
              <a:lnSpc>
                <a:spcPct val="115000"/>
              </a:lnSpc>
              <a:spcBef>
                <a:spcPts val="1600"/>
              </a:spcBef>
              <a:buNone/>
            </a:pPr>
            <a:endParaRPr sz="2800" dirty="0"/>
          </a:p>
          <a:p>
            <a:pPr marL="0" indent="0" algn="just">
              <a:lnSpc>
                <a:spcPct val="115000"/>
              </a:lnSpc>
              <a:spcBef>
                <a:spcPts val="1600"/>
              </a:spcBef>
              <a:spcAft>
                <a:spcPts val="1600"/>
              </a:spcAft>
              <a:buNone/>
            </a:pPr>
            <a:endParaRPr sz="2800" dirty="0"/>
          </a:p>
        </p:txBody>
      </p:sp>
      <p:sp>
        <p:nvSpPr>
          <p:cNvPr id="261" name="Google Shape;261;p33"/>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t>Задача за раницата</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DB64A12F-B16C-4DFE-AF73-17A4EF4F01D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189575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34"/>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nSpc>
                <a:spcPct val="115000"/>
              </a:lnSpc>
              <a:spcBef>
                <a:spcPts val="1600"/>
              </a:spcBef>
              <a:buClr>
                <a:schemeClr val="dk1"/>
              </a:buClr>
              <a:buSzPts val="1100"/>
              <a:buNone/>
            </a:pPr>
            <a:r>
              <a:rPr lang="en" sz="3200" dirty="0">
                <a:solidFill>
                  <a:srgbClr val="FFFFFF"/>
                </a:solidFill>
              </a:rPr>
              <a:t>	Дефинираме рекурентна целева функция:</a:t>
            </a:r>
            <a:endParaRPr sz="3200" dirty="0">
              <a:solidFill>
                <a:srgbClr val="FFFFFF"/>
              </a:solidFill>
            </a:endParaRPr>
          </a:p>
          <a:p>
            <a:pPr marL="0" indent="0" algn="ctr">
              <a:lnSpc>
                <a:spcPct val="115000"/>
              </a:lnSpc>
              <a:spcBef>
                <a:spcPts val="1600"/>
              </a:spcBef>
              <a:buClr>
                <a:schemeClr val="dk1"/>
              </a:buClr>
              <a:buSzPts val="1100"/>
              <a:buNone/>
            </a:pPr>
            <a:r>
              <a:rPr lang="en" sz="3200" i="1" dirty="0">
                <a:solidFill>
                  <a:srgbClr val="FFFFFF"/>
                </a:solidFill>
              </a:rPr>
              <a:t>F</a:t>
            </a:r>
            <a:r>
              <a:rPr lang="en" sz="3200" dirty="0">
                <a:solidFill>
                  <a:srgbClr val="FFFFFF"/>
                </a:solidFill>
              </a:rPr>
              <a:t>(0) = 0;  </a:t>
            </a:r>
            <a:r>
              <a:rPr lang="en" sz="3200" i="1" dirty="0">
                <a:solidFill>
                  <a:srgbClr val="FFFFFF"/>
                </a:solidFill>
              </a:rPr>
              <a:t>F</a:t>
            </a:r>
            <a:r>
              <a:rPr lang="en" sz="3200" dirty="0">
                <a:solidFill>
                  <a:srgbClr val="FFFFFF"/>
                </a:solidFill>
              </a:rPr>
              <a:t>(</a:t>
            </a:r>
            <a:r>
              <a:rPr lang="en" sz="3200" i="1" dirty="0">
                <a:solidFill>
                  <a:srgbClr val="FFFFFF"/>
                </a:solidFill>
              </a:rPr>
              <a:t>i</a:t>
            </a:r>
            <a:r>
              <a:rPr lang="en" sz="3200" dirty="0">
                <a:solidFill>
                  <a:srgbClr val="FFFFFF"/>
                </a:solidFill>
              </a:rPr>
              <a:t>) = max { </a:t>
            </a:r>
            <a:r>
              <a:rPr lang="en" sz="3200" i="1" dirty="0">
                <a:solidFill>
                  <a:srgbClr val="FFFFFF"/>
                </a:solidFill>
              </a:rPr>
              <a:t>c</a:t>
            </a:r>
            <a:r>
              <a:rPr lang="en" sz="3200" i="1" baseline="-25000" dirty="0">
                <a:solidFill>
                  <a:srgbClr val="FFFFFF"/>
                </a:solidFill>
              </a:rPr>
              <a:t>j</a:t>
            </a:r>
            <a:r>
              <a:rPr lang="en" sz="3200" dirty="0">
                <a:solidFill>
                  <a:srgbClr val="FFFFFF"/>
                </a:solidFill>
              </a:rPr>
              <a:t> + </a:t>
            </a:r>
            <a:r>
              <a:rPr lang="en" sz="3200" i="1" dirty="0">
                <a:solidFill>
                  <a:srgbClr val="FFFFFF"/>
                </a:solidFill>
              </a:rPr>
              <a:t>F</a:t>
            </a:r>
            <a:r>
              <a:rPr lang="en" sz="3200" dirty="0">
                <a:solidFill>
                  <a:srgbClr val="FFFFFF"/>
                </a:solidFill>
              </a:rPr>
              <a:t>(</a:t>
            </a:r>
            <a:r>
              <a:rPr lang="en" sz="3200" i="1" dirty="0">
                <a:solidFill>
                  <a:srgbClr val="FFFFFF"/>
                </a:solidFill>
              </a:rPr>
              <a:t>i-m</a:t>
            </a:r>
            <a:r>
              <a:rPr lang="en" sz="3200" i="1" baseline="-25000" dirty="0">
                <a:solidFill>
                  <a:srgbClr val="FFFFFF"/>
                </a:solidFill>
              </a:rPr>
              <a:t>j</a:t>
            </a:r>
            <a:r>
              <a:rPr lang="en" sz="3200" dirty="0">
                <a:solidFill>
                  <a:srgbClr val="FFFFFF"/>
                </a:solidFill>
              </a:rPr>
              <a:t>),  </a:t>
            </a:r>
            <a:r>
              <a:rPr lang="en" sz="3200" i="1" dirty="0">
                <a:solidFill>
                  <a:srgbClr val="FFFFFF"/>
                </a:solidFill>
              </a:rPr>
              <a:t>j = </a:t>
            </a:r>
            <a:r>
              <a:rPr lang="en" sz="3200" dirty="0">
                <a:solidFill>
                  <a:srgbClr val="FFFFFF"/>
                </a:solidFill>
              </a:rPr>
              <a:t>1, 2, ..., </a:t>
            </a:r>
            <a:r>
              <a:rPr lang="en" sz="3200" i="1" dirty="0">
                <a:solidFill>
                  <a:srgbClr val="FFFFFF"/>
                </a:solidFill>
              </a:rPr>
              <a:t>N</a:t>
            </a:r>
            <a:r>
              <a:rPr lang="en" sz="3200" dirty="0">
                <a:solidFill>
                  <a:srgbClr val="FFFFFF"/>
                </a:solidFill>
              </a:rPr>
              <a:t>,  </a:t>
            </a:r>
            <a:r>
              <a:rPr lang="en" sz="3200" i="1" dirty="0">
                <a:solidFill>
                  <a:srgbClr val="FFFFFF"/>
                </a:solidFill>
              </a:rPr>
              <a:t>m</a:t>
            </a:r>
            <a:r>
              <a:rPr lang="en" sz="3200" i="1" baseline="-25000" dirty="0">
                <a:solidFill>
                  <a:srgbClr val="FFFFFF"/>
                </a:solidFill>
              </a:rPr>
              <a:t>j</a:t>
            </a:r>
            <a:r>
              <a:rPr lang="en" sz="3200" i="1" dirty="0">
                <a:solidFill>
                  <a:srgbClr val="FFFFFF"/>
                </a:solidFill>
              </a:rPr>
              <a:t> &lt;= i </a:t>
            </a:r>
            <a:r>
              <a:rPr lang="en" sz="3200" dirty="0">
                <a:solidFill>
                  <a:srgbClr val="FFFFFF"/>
                </a:solidFill>
              </a:rPr>
              <a:t>},</a:t>
            </a:r>
            <a:r>
              <a:rPr lang="en" sz="3200" i="1" dirty="0">
                <a:solidFill>
                  <a:srgbClr val="FFFFFF"/>
                </a:solidFill>
              </a:rPr>
              <a:t> i &gt; </a:t>
            </a:r>
            <a:r>
              <a:rPr lang="en" sz="3200" dirty="0">
                <a:solidFill>
                  <a:srgbClr val="FFFFFF"/>
                </a:solidFill>
              </a:rPr>
              <a:t>0</a:t>
            </a:r>
            <a:endParaRPr sz="3200" dirty="0">
              <a:solidFill>
                <a:srgbClr val="FFFFFF"/>
              </a:solidFill>
            </a:endParaRPr>
          </a:p>
          <a:p>
            <a:pPr marL="0" indent="0">
              <a:lnSpc>
                <a:spcPct val="115000"/>
              </a:lnSpc>
              <a:spcBef>
                <a:spcPts val="1600"/>
              </a:spcBef>
              <a:buClr>
                <a:schemeClr val="dk1"/>
              </a:buClr>
              <a:buSzPts val="1100"/>
              <a:buNone/>
            </a:pPr>
            <a:r>
              <a:rPr lang="en" sz="3200" dirty="0">
                <a:solidFill>
                  <a:srgbClr val="FFFFFF"/>
                </a:solidFill>
              </a:rPr>
              <a:t>	Методът на динамичното оптимиране изисква последователно пресмятане на стойностите на </a:t>
            </a:r>
            <a:r>
              <a:rPr lang="en" sz="3200" i="1" dirty="0">
                <a:solidFill>
                  <a:srgbClr val="FFFFFF"/>
                </a:solidFill>
              </a:rPr>
              <a:t>F</a:t>
            </a:r>
            <a:r>
              <a:rPr lang="en" sz="3200" dirty="0">
                <a:solidFill>
                  <a:srgbClr val="FFFFFF"/>
                </a:solidFill>
              </a:rPr>
              <a:t>(</a:t>
            </a:r>
            <a:r>
              <a:rPr lang="en" sz="3200" i="1" dirty="0">
                <a:solidFill>
                  <a:srgbClr val="FFFFFF"/>
                </a:solidFill>
              </a:rPr>
              <a:t>i</a:t>
            </a:r>
            <a:r>
              <a:rPr lang="en" sz="3200" dirty="0">
                <a:solidFill>
                  <a:srgbClr val="FFFFFF"/>
                </a:solidFill>
              </a:rPr>
              <a:t>), като за това пресмятане се използват вече пресметнатите стойности за по-малки </a:t>
            </a:r>
            <a:r>
              <a:rPr lang="en" sz="3200" i="1" dirty="0">
                <a:solidFill>
                  <a:srgbClr val="FFFFFF"/>
                </a:solidFill>
              </a:rPr>
              <a:t>i</a:t>
            </a:r>
            <a:r>
              <a:rPr lang="en" sz="3200" dirty="0">
                <a:solidFill>
                  <a:srgbClr val="FFFFFF"/>
                </a:solidFill>
              </a:rPr>
              <a:t>.</a:t>
            </a:r>
            <a:endParaRPr sz="3200" dirty="0">
              <a:solidFill>
                <a:srgbClr val="FFFFFF"/>
              </a:solidFill>
            </a:endParaRPr>
          </a:p>
          <a:p>
            <a:pPr marL="0" indent="0" algn="just">
              <a:lnSpc>
                <a:spcPct val="115000"/>
              </a:lnSpc>
              <a:spcBef>
                <a:spcPts val="1600"/>
              </a:spcBef>
              <a:buNone/>
            </a:pPr>
            <a:endParaRPr sz="3200" dirty="0">
              <a:solidFill>
                <a:srgbClr val="FFFFFF"/>
              </a:solidFill>
            </a:endParaRPr>
          </a:p>
          <a:p>
            <a:pPr marL="0" indent="0" algn="just">
              <a:lnSpc>
                <a:spcPct val="115000"/>
              </a:lnSpc>
              <a:spcBef>
                <a:spcPts val="1600"/>
              </a:spcBef>
              <a:buNone/>
            </a:pPr>
            <a:endParaRPr sz="3200" dirty="0">
              <a:solidFill>
                <a:srgbClr val="FFFFFF"/>
              </a:solidFill>
            </a:endParaRPr>
          </a:p>
          <a:p>
            <a:pPr marL="0" indent="0" algn="just">
              <a:lnSpc>
                <a:spcPct val="115000"/>
              </a:lnSpc>
              <a:spcBef>
                <a:spcPts val="1600"/>
              </a:spcBef>
              <a:spcAft>
                <a:spcPts val="1600"/>
              </a:spcAft>
              <a:buNone/>
            </a:pPr>
            <a:endParaRPr sz="3200" dirty="0">
              <a:solidFill>
                <a:srgbClr val="FFFFFF"/>
              </a:solidFill>
            </a:endParaRPr>
          </a:p>
        </p:txBody>
      </p:sp>
      <p:sp>
        <p:nvSpPr>
          <p:cNvPr id="267" name="Google Shape;267;p34"/>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ru-RU"/>
              <a:t>Задача за раницата – динамично решение</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4F4E5CB0-9B63-4B1C-BB34-B97857E3D2E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18</a:t>
            </a:fld>
            <a:endParaRPr lang="en-US" dirty="0">
              <a:solidFill>
                <a:prstClr val="white">
                  <a:tint val="75000"/>
                </a:prstClr>
              </a:solidFill>
            </a:endParaRPr>
          </a:p>
        </p:txBody>
      </p:sp>
    </p:spTree>
    <p:extLst>
      <p:ext uri="{BB962C8B-B14F-4D97-AF65-F5344CB8AC3E}">
        <p14:creationId xmlns:p14="http://schemas.microsoft.com/office/powerpoint/2010/main" val="27491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35"/>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None/>
            </a:pPr>
            <a:r>
              <a:rPr lang="en" sz="3200"/>
              <a:t>Нека разполагаме с 8 предмета. </a:t>
            </a:r>
            <a:r>
              <a:rPr lang="en" sz="3200" dirty="0"/>
              <a:t>Масивите m[i] и c[i] ще пазят съотвтно теглата и цените им. </a:t>
            </a:r>
            <a:endParaRPr sz="3200" dirty="0"/>
          </a:p>
          <a:p>
            <a:pPr marL="0" indent="0" algn="just">
              <a:buNone/>
            </a:pPr>
            <a:endParaRPr sz="3200" dirty="0"/>
          </a:p>
          <a:p>
            <a:pPr marL="0" indent="0" algn="just">
              <a:buNone/>
            </a:pPr>
            <a:endParaRPr sz="3200" dirty="0"/>
          </a:p>
          <a:p>
            <a:pPr marL="0" indent="0" algn="just">
              <a:buNone/>
            </a:pPr>
            <a:endParaRPr sz="3200" dirty="0"/>
          </a:p>
          <a:p>
            <a:pPr marL="0" indent="0" algn="just">
              <a:buNone/>
            </a:pPr>
            <a:endParaRPr sz="3200" dirty="0"/>
          </a:p>
          <a:p>
            <a:pPr marL="0" indent="0" algn="just">
              <a:buClr>
                <a:schemeClr val="dk1"/>
              </a:buClr>
              <a:buSzPts val="1100"/>
              <a:buNone/>
            </a:pPr>
            <a:endParaRPr sz="3200" dirty="0"/>
          </a:p>
        </p:txBody>
      </p:sp>
      <p:sp>
        <p:nvSpPr>
          <p:cNvPr id="273" name="Google Shape;273;p35"/>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ru-RU"/>
              <a:t>Задача за раницата – динамично решение</a:t>
            </a:r>
            <a:endParaRPr/>
          </a:p>
        </p:txBody>
      </p:sp>
      <p:sp>
        <p:nvSpPr>
          <p:cNvPr id="275" name="Google Shape;275;p35"/>
          <p:cNvSpPr txBox="1"/>
          <p:nvPr/>
        </p:nvSpPr>
        <p:spPr>
          <a:xfrm>
            <a:off x="507400" y="2745178"/>
            <a:ext cx="6349012" cy="2790073"/>
          </a:xfrm>
          <a:prstGeom prst="rect">
            <a:avLst/>
          </a:prstGeom>
          <a:solidFill>
            <a:srgbClr val="4E3B30"/>
          </a:solidFill>
          <a:ln>
            <a:noFill/>
          </a:ln>
        </p:spPr>
        <p:txBody>
          <a:bodyPr spcFirstLastPara="1" wrap="square" lIns="121868" tIns="121868" rIns="121868" bIns="121868" anchor="t" anchorCtr="0">
            <a:noAutofit/>
          </a:bodyPr>
          <a:lstStyle/>
          <a:p>
            <a:pPr>
              <a:buClr>
                <a:schemeClr val="dk1"/>
              </a:buClr>
              <a:buSzPts val="1100"/>
            </a:pPr>
            <a:r>
              <a:rPr lang="en" sz="3200" dirty="0">
                <a:solidFill>
                  <a:srgbClr val="FFFFFF"/>
                </a:solidFill>
                <a:latin typeface="Cambria"/>
                <a:ea typeface="Cambria"/>
                <a:cs typeface="Cambria"/>
                <a:sym typeface="Cambria"/>
              </a:rPr>
              <a:t>N = 8;</a:t>
            </a:r>
            <a:endParaRPr sz="3200" dirty="0">
              <a:solidFill>
                <a:srgbClr val="FFFFFF"/>
              </a:solidFill>
              <a:latin typeface="Cambria"/>
              <a:ea typeface="Cambria"/>
              <a:cs typeface="Cambria"/>
              <a:sym typeface="Cambria"/>
            </a:endParaRPr>
          </a:p>
          <a:p>
            <a:pPr>
              <a:buClr>
                <a:schemeClr val="dk1"/>
              </a:buClr>
              <a:buSzPts val="1100"/>
            </a:pPr>
            <a:r>
              <a:rPr lang="en" sz="3200" dirty="0">
                <a:solidFill>
                  <a:srgbClr val="FFFFFF"/>
                </a:solidFill>
                <a:latin typeface="Cambria"/>
                <a:ea typeface="Cambria"/>
                <a:cs typeface="Cambria"/>
                <a:sym typeface="Cambria"/>
              </a:rPr>
              <a:t>index      0  1  2  3  4  5  6  7  8</a:t>
            </a:r>
            <a:endParaRPr sz="3200" dirty="0">
              <a:solidFill>
                <a:srgbClr val="FFFFFF"/>
              </a:solidFill>
              <a:latin typeface="Cambria"/>
              <a:ea typeface="Cambria"/>
              <a:cs typeface="Cambria"/>
              <a:sym typeface="Cambria"/>
            </a:endParaRPr>
          </a:p>
          <a:p>
            <a:pPr>
              <a:buClr>
                <a:schemeClr val="dk1"/>
              </a:buClr>
              <a:buSzPts val="1100"/>
            </a:pPr>
            <a:r>
              <a:rPr lang="en" sz="3200" dirty="0">
                <a:solidFill>
                  <a:srgbClr val="FFFFFF"/>
                </a:solidFill>
                <a:latin typeface="Cambria"/>
                <a:ea typeface="Cambria"/>
                <a:cs typeface="Cambria"/>
                <a:sym typeface="Cambria"/>
              </a:rPr>
              <a:t>m[MAXN] = {0, 3, 7, 6, 1, 2, 4, 5, 5};</a:t>
            </a:r>
            <a:endParaRPr sz="3200" dirty="0">
              <a:solidFill>
                <a:srgbClr val="FFFFFF"/>
              </a:solidFill>
              <a:latin typeface="Cambria"/>
              <a:ea typeface="Cambria"/>
              <a:cs typeface="Cambria"/>
              <a:sym typeface="Cambria"/>
            </a:endParaRPr>
          </a:p>
          <a:p>
            <a:pPr>
              <a:buClr>
                <a:schemeClr val="dk1"/>
              </a:buClr>
              <a:buSzPts val="1100"/>
            </a:pPr>
            <a:r>
              <a:rPr lang="en" sz="3200" dirty="0">
                <a:solidFill>
                  <a:srgbClr val="FFFFFF"/>
                </a:solidFill>
                <a:latin typeface="Cambria"/>
                <a:ea typeface="Cambria"/>
                <a:cs typeface="Cambria"/>
                <a:sym typeface="Cambria"/>
              </a:rPr>
              <a:t>c[MAXN] = {0, 5, 3, 9, 1, 1, 2, 5, 2}</a:t>
            </a:r>
            <a:endParaRPr sz="3200" dirty="0">
              <a:solidFill>
                <a:srgbClr val="FFFFFF"/>
              </a:solidFill>
              <a:latin typeface="Cambria"/>
              <a:ea typeface="Cambria"/>
              <a:cs typeface="Cambria"/>
              <a:sym typeface="Cambria"/>
            </a:endParaRPr>
          </a:p>
          <a:p>
            <a:r>
              <a:rPr lang="en" sz="3200" dirty="0">
                <a:solidFill>
                  <a:srgbClr val="FFFFFF"/>
                </a:solidFill>
                <a:latin typeface="Cambria"/>
                <a:ea typeface="Cambria"/>
                <a:cs typeface="Cambria"/>
                <a:sym typeface="Cambria"/>
              </a:rPr>
              <a:t>M = 7;</a:t>
            </a:r>
            <a:endParaRPr sz="3200" dirty="0">
              <a:solidFill>
                <a:srgbClr val="FFFFFF"/>
              </a:solidFill>
              <a:latin typeface="Cambria"/>
              <a:ea typeface="Cambria"/>
              <a:cs typeface="Cambria"/>
              <a:sym typeface="Cambria"/>
            </a:endParaRPr>
          </a:p>
        </p:txBody>
      </p:sp>
      <p:sp>
        <p:nvSpPr>
          <p:cNvPr id="5" name="Slide Number Placeholder">
            <a:extLst>
              <a:ext uri="{FF2B5EF4-FFF2-40B4-BE49-F238E27FC236}">
                <a16:creationId xmlns:a16="http://schemas.microsoft.com/office/drawing/2014/main" id="{529033AF-8CCA-408B-8232-76E0EF97AEE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19</a:t>
            </a:fld>
            <a:endParaRPr lang="en-US" dirty="0">
              <a:solidFill>
                <a:prstClr val="white">
                  <a:tint val="75000"/>
                </a:prstClr>
              </a:solidFill>
            </a:endParaRPr>
          </a:p>
        </p:txBody>
      </p:sp>
    </p:spTree>
    <p:extLst>
      <p:ext uri="{BB962C8B-B14F-4D97-AF65-F5344CB8AC3E}">
        <p14:creationId xmlns:p14="http://schemas.microsoft.com/office/powerpoint/2010/main" val="31518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8"/>
          <p:cNvSpPr txBox="1">
            <a:spLocks noGrp="1"/>
          </p:cNvSpPr>
          <p:nvPr>
            <p:ph idx="1"/>
          </p:nvPr>
        </p:nvSpPr>
        <p:spPr>
          <a:xfrm>
            <a:off x="190413" y="1151121"/>
            <a:ext cx="9256799" cy="5570355"/>
          </a:xfrm>
          <a:prstGeom prst="rect">
            <a:avLst/>
          </a:prstGeom>
        </p:spPr>
        <p:txBody>
          <a:bodyPr spcFirstLastPara="1" vert="horz" wrap="square" lIns="108005" tIns="35991" rIns="108005" bIns="35991" rtlCol="0" anchor="t" anchorCtr="0">
            <a:noAutofit/>
          </a:bodyPr>
          <a:lstStyle/>
          <a:p>
            <a:pPr indent="-507873">
              <a:buSzPts val="2400"/>
              <a:buFont typeface="Cambria"/>
              <a:buChar char="▪"/>
            </a:pPr>
            <a:r>
              <a:rPr lang="en" sz="3199" dirty="0"/>
              <a:t>Методът “разделяй и владей”. Динамично оптимиране - въведение</a:t>
            </a:r>
            <a:endParaRPr sz="3199" dirty="0"/>
          </a:p>
          <a:p>
            <a:pPr indent="-507873">
              <a:spcBef>
                <a:spcPts val="0"/>
              </a:spcBef>
              <a:buSzPts val="2400"/>
              <a:buFont typeface="Cambria"/>
              <a:buChar char="▪"/>
            </a:pPr>
            <a:r>
              <a:rPr lang="en" sz="3199" dirty="0">
                <a:latin typeface="Cambria"/>
                <a:ea typeface="Cambria"/>
                <a:cs typeface="Cambria"/>
                <a:sym typeface="Cambria"/>
              </a:rPr>
              <a:t>Упражнения: </a:t>
            </a:r>
            <a:r>
              <a:rPr lang="en" sz="3199" dirty="0"/>
              <a:t>задачи върху динамично оптимиране</a:t>
            </a:r>
            <a:endParaRPr sz="3199" dirty="0"/>
          </a:p>
          <a:p>
            <a:pPr indent="-507873">
              <a:spcBef>
                <a:spcPts val="0"/>
              </a:spcBef>
              <a:buSzPts val="2400"/>
            </a:pPr>
            <a:r>
              <a:rPr lang="en" sz="3199" dirty="0"/>
              <a:t>Двумерно динамично оптимиране</a:t>
            </a:r>
            <a:endParaRPr sz="3199" dirty="0"/>
          </a:p>
          <a:p>
            <a:pPr indent="-507873">
              <a:spcBef>
                <a:spcPts val="0"/>
              </a:spcBef>
              <a:buSzPts val="2400"/>
            </a:pPr>
            <a:r>
              <a:rPr lang="en" sz="3199" dirty="0"/>
              <a:t>Упражнения: по-сложни задачи върху динамично оптимиране</a:t>
            </a:r>
            <a:endParaRPr sz="3199" dirty="0"/>
          </a:p>
        </p:txBody>
      </p:sp>
      <p:sp>
        <p:nvSpPr>
          <p:cNvPr id="110" name="Google Shape;110;p18"/>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Съдържание</a:t>
            </a:r>
            <a:endParaRPr>
              <a:latin typeface="Cambria"/>
              <a:ea typeface="Cambria"/>
              <a:cs typeface="Cambria"/>
              <a:sym typeface="Cambria"/>
            </a:endParaRPr>
          </a:p>
        </p:txBody>
      </p:sp>
      <p:pic>
        <p:nvPicPr>
          <p:cNvPr id="112" name="Google Shape;112;p18"/>
          <p:cNvPicPr preferRelativeResize="0"/>
          <p:nvPr/>
        </p:nvPicPr>
        <p:blipFill>
          <a:blip r:embed="rId3">
            <a:alphaModFix/>
          </a:blip>
          <a:stretch>
            <a:fillRect/>
          </a:stretch>
        </p:blipFill>
        <p:spPr>
          <a:xfrm>
            <a:off x="8990012" y="2895600"/>
            <a:ext cx="2745585" cy="3538178"/>
          </a:xfrm>
          <a:prstGeom prst="rect">
            <a:avLst/>
          </a:prstGeom>
          <a:noFill/>
          <a:ln>
            <a:noFill/>
          </a:ln>
        </p:spPr>
      </p:pic>
      <p:sp>
        <p:nvSpPr>
          <p:cNvPr id="5" name="Slide Number Placeholder">
            <a:extLst>
              <a:ext uri="{FF2B5EF4-FFF2-40B4-BE49-F238E27FC236}">
                <a16:creationId xmlns:a16="http://schemas.microsoft.com/office/drawing/2014/main" id="{2A20F9CD-0006-4EC3-BEBD-71AEA1497F9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2186724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36"/>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None/>
            </a:pPr>
            <a:r>
              <a:rPr lang="en" sz="3200"/>
              <a:t>Пресмятаме рекурентната целева функция за първите три предмета</a:t>
            </a:r>
            <a:endParaRPr sz="3200" dirty="0"/>
          </a:p>
          <a:p>
            <a:pPr marL="0" indent="0" algn="just">
              <a:buNone/>
            </a:pPr>
            <a:endParaRPr sz="3200" dirty="0"/>
          </a:p>
          <a:p>
            <a:pPr marL="0" indent="0" algn="just">
              <a:buNone/>
            </a:pPr>
            <a:endParaRPr sz="3200" dirty="0"/>
          </a:p>
          <a:p>
            <a:pPr marL="0" indent="0" algn="just">
              <a:buNone/>
            </a:pPr>
            <a:endParaRPr sz="3200" dirty="0"/>
          </a:p>
          <a:p>
            <a:pPr marL="0" indent="0" algn="just">
              <a:buNone/>
            </a:pPr>
            <a:endParaRPr sz="3200" dirty="0"/>
          </a:p>
          <a:p>
            <a:pPr marL="0" indent="0" algn="just">
              <a:buClr>
                <a:schemeClr val="dk1"/>
              </a:buClr>
              <a:buSzPts val="1100"/>
              <a:buNone/>
            </a:pPr>
            <a:endParaRPr sz="3200" dirty="0"/>
          </a:p>
        </p:txBody>
      </p:sp>
      <p:sp>
        <p:nvSpPr>
          <p:cNvPr id="280" name="Google Shape;280;p36"/>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ru-RU"/>
              <a:t>Задача за раницата – динамично решение</a:t>
            </a:r>
            <a:endParaRPr/>
          </a:p>
        </p:txBody>
      </p:sp>
      <p:sp>
        <p:nvSpPr>
          <p:cNvPr id="282" name="Google Shape;282;p36"/>
          <p:cNvSpPr txBox="1"/>
          <p:nvPr/>
        </p:nvSpPr>
        <p:spPr>
          <a:xfrm>
            <a:off x="507400" y="2745179"/>
            <a:ext cx="5959648" cy="2436422"/>
          </a:xfrm>
          <a:prstGeom prst="rect">
            <a:avLst/>
          </a:prstGeom>
          <a:solidFill>
            <a:srgbClr val="4E3B30"/>
          </a:solidFill>
          <a:ln>
            <a:noFill/>
          </a:ln>
        </p:spPr>
        <p:txBody>
          <a:bodyPr spcFirstLastPara="1" wrap="square" lIns="121868" tIns="121868" rIns="121868" bIns="121868" anchor="t" anchorCtr="0">
            <a:noAutofit/>
          </a:bodyPr>
          <a:lstStyle/>
          <a:p>
            <a:pPr>
              <a:buClr>
                <a:schemeClr val="dk1"/>
              </a:buClr>
              <a:buSzPts val="1100"/>
            </a:pPr>
            <a:r>
              <a:rPr lang="en" sz="2800" dirty="0">
                <a:solidFill>
                  <a:srgbClr val="FFFFFF"/>
                </a:solidFill>
                <a:latin typeface="Cambria"/>
                <a:ea typeface="Cambria"/>
                <a:cs typeface="Cambria"/>
                <a:sym typeface="Cambria"/>
              </a:rPr>
              <a:t>Fn[0] = 0;</a:t>
            </a:r>
            <a:endParaRPr sz="2800" dirty="0">
              <a:solidFill>
                <a:srgbClr val="FFFFFF"/>
              </a:solidFill>
              <a:latin typeface="Cambria"/>
              <a:ea typeface="Cambria"/>
              <a:cs typeface="Cambria"/>
              <a:sym typeface="Cambria"/>
            </a:endParaRPr>
          </a:p>
          <a:p>
            <a:pPr>
              <a:buClr>
                <a:schemeClr val="dk1"/>
              </a:buClr>
              <a:buSzPts val="1100"/>
            </a:pPr>
            <a:r>
              <a:rPr lang="en" sz="2800" dirty="0">
                <a:solidFill>
                  <a:srgbClr val="FFFFFF"/>
                </a:solidFill>
                <a:latin typeface="Cambria"/>
                <a:ea typeface="Cambria"/>
                <a:cs typeface="Cambria"/>
                <a:sym typeface="Cambria"/>
              </a:rPr>
              <a:t>Fn[1] = max { c[4]+Fn[0] } = 1 /4/</a:t>
            </a:r>
            <a:endParaRPr sz="2800" dirty="0">
              <a:solidFill>
                <a:srgbClr val="FFFFFF"/>
              </a:solidFill>
              <a:latin typeface="Cambria"/>
              <a:ea typeface="Cambria"/>
              <a:cs typeface="Cambria"/>
              <a:sym typeface="Cambria"/>
            </a:endParaRPr>
          </a:p>
          <a:p>
            <a:pPr>
              <a:buClr>
                <a:schemeClr val="dk1"/>
              </a:buClr>
              <a:buSzPts val="1100"/>
            </a:pPr>
            <a:r>
              <a:rPr lang="en" sz="2800" dirty="0">
                <a:solidFill>
                  <a:srgbClr val="FFFFFF"/>
                </a:solidFill>
                <a:latin typeface="Cambria"/>
                <a:ea typeface="Cambria"/>
                <a:cs typeface="Cambria"/>
                <a:sym typeface="Cambria"/>
              </a:rPr>
              <a:t>Fn[2] = max { c[5]+Fn[0] } = 1 /5/</a:t>
            </a:r>
            <a:endParaRPr sz="2800" dirty="0">
              <a:solidFill>
                <a:srgbClr val="FFFFFF"/>
              </a:solidFill>
              <a:latin typeface="Cambria"/>
              <a:ea typeface="Cambria"/>
              <a:cs typeface="Cambria"/>
              <a:sym typeface="Cambria"/>
            </a:endParaRPr>
          </a:p>
          <a:p>
            <a:pPr>
              <a:buClr>
                <a:schemeClr val="dk1"/>
              </a:buClr>
              <a:buSzPts val="1100"/>
            </a:pPr>
            <a:r>
              <a:rPr lang="en" sz="2800" dirty="0">
                <a:solidFill>
                  <a:srgbClr val="FFFFFF"/>
                </a:solidFill>
                <a:latin typeface="Cambria"/>
                <a:ea typeface="Cambria"/>
                <a:cs typeface="Cambria"/>
                <a:sym typeface="Cambria"/>
              </a:rPr>
              <a:t>Fn[3] = max { c[1]+Fn[0], c[4]+Fn[2], c[5]+Fn[1] } = max{5,3,2} = 5 /1/</a:t>
            </a:r>
            <a:endParaRPr sz="2800" dirty="0">
              <a:solidFill>
                <a:srgbClr val="FFFFFF"/>
              </a:solidFill>
              <a:latin typeface="Cambria"/>
              <a:ea typeface="Cambria"/>
              <a:cs typeface="Cambria"/>
              <a:sym typeface="Cambria"/>
            </a:endParaRPr>
          </a:p>
          <a:p>
            <a:pPr>
              <a:buClr>
                <a:schemeClr val="dk1"/>
              </a:buClr>
              <a:buSzPts val="1100"/>
            </a:pPr>
            <a:endParaRPr sz="2000" dirty="0">
              <a:solidFill>
                <a:schemeClr val="dk1"/>
              </a:solidFill>
              <a:latin typeface="Times New Roman"/>
              <a:ea typeface="Times New Roman"/>
              <a:cs typeface="Times New Roman"/>
              <a:sym typeface="Times New Roman"/>
            </a:endParaRPr>
          </a:p>
          <a:p>
            <a:endParaRPr sz="2800" b="1" dirty="0">
              <a:solidFill>
                <a:srgbClr val="FFFFFF"/>
              </a:solidFill>
              <a:latin typeface="Cambria"/>
              <a:ea typeface="Cambria"/>
              <a:cs typeface="Cambria"/>
              <a:sym typeface="Cambria"/>
            </a:endParaRPr>
          </a:p>
        </p:txBody>
      </p:sp>
      <p:sp>
        <p:nvSpPr>
          <p:cNvPr id="5" name="Slide Number Placeholder">
            <a:extLst>
              <a:ext uri="{FF2B5EF4-FFF2-40B4-BE49-F238E27FC236}">
                <a16:creationId xmlns:a16="http://schemas.microsoft.com/office/drawing/2014/main" id="{68BCBE47-DFAF-45C3-90E0-7A3DB13D4FD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20</a:t>
            </a:fld>
            <a:endParaRPr lang="en-US" dirty="0">
              <a:solidFill>
                <a:prstClr val="white">
                  <a:tint val="75000"/>
                </a:prstClr>
              </a:solidFill>
            </a:endParaRPr>
          </a:p>
        </p:txBody>
      </p:sp>
    </p:spTree>
    <p:extLst>
      <p:ext uri="{BB962C8B-B14F-4D97-AF65-F5344CB8AC3E}">
        <p14:creationId xmlns:p14="http://schemas.microsoft.com/office/powerpoint/2010/main" val="223624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7"/>
          <p:cNvSpPr txBox="1">
            <a:spLocks noGrp="1"/>
          </p:cNvSpPr>
          <p:nvPr>
            <p:ph idx="1"/>
          </p:nvPr>
        </p:nvSpPr>
        <p:spPr>
          <a:xfrm>
            <a:off x="190413" y="982845"/>
            <a:ext cx="11804822" cy="5570355"/>
          </a:xfrm>
          <a:prstGeom prst="rect">
            <a:avLst/>
          </a:prstGeom>
        </p:spPr>
        <p:txBody>
          <a:bodyPr spcFirstLastPara="1" vert="horz" wrap="square" lIns="108005" tIns="35991" rIns="108005" bIns="35991" rtlCol="0" anchor="t" anchorCtr="0">
            <a:noAutofit/>
          </a:bodyPr>
          <a:lstStyle/>
          <a:p>
            <a:pPr marL="0" indent="0">
              <a:buNone/>
            </a:pPr>
            <a:r>
              <a:rPr lang="en" sz="3200" dirty="0"/>
              <a:t>Пресмятаме рекурентната целева функция за останалите  предмети</a:t>
            </a:r>
            <a:endParaRPr sz="3200" dirty="0"/>
          </a:p>
          <a:p>
            <a:pPr marL="0" indent="0">
              <a:buNone/>
            </a:pPr>
            <a:endParaRPr sz="3200" dirty="0"/>
          </a:p>
          <a:p>
            <a:pPr marL="0" indent="0">
              <a:buNone/>
            </a:pPr>
            <a:endParaRPr sz="3200" dirty="0"/>
          </a:p>
          <a:p>
            <a:pPr marL="0" indent="0">
              <a:buNone/>
            </a:pPr>
            <a:endParaRPr sz="3200" dirty="0"/>
          </a:p>
          <a:p>
            <a:pPr marL="0" indent="0">
              <a:buNone/>
            </a:pPr>
            <a:endParaRPr sz="3200" dirty="0"/>
          </a:p>
          <a:p>
            <a:pPr marL="0" indent="0">
              <a:buClr>
                <a:schemeClr val="dk1"/>
              </a:buClr>
              <a:buSzPts val="1100"/>
              <a:buNone/>
            </a:pPr>
            <a:endParaRPr sz="3200" dirty="0"/>
          </a:p>
        </p:txBody>
      </p:sp>
      <p:sp>
        <p:nvSpPr>
          <p:cNvPr id="287" name="Google Shape;287;p37"/>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ru-RU"/>
              <a:t>Задача за раницата – динамично решение</a:t>
            </a:r>
            <a:endParaRPr/>
          </a:p>
        </p:txBody>
      </p:sp>
      <p:sp>
        <p:nvSpPr>
          <p:cNvPr id="289" name="Google Shape;289;p37"/>
          <p:cNvSpPr txBox="1"/>
          <p:nvPr/>
        </p:nvSpPr>
        <p:spPr>
          <a:xfrm>
            <a:off x="1065212" y="2288338"/>
            <a:ext cx="9778011" cy="4201306"/>
          </a:xfrm>
          <a:prstGeom prst="rect">
            <a:avLst/>
          </a:prstGeom>
          <a:solidFill>
            <a:srgbClr val="4E3B30"/>
          </a:solidFill>
          <a:ln>
            <a:noFill/>
          </a:ln>
        </p:spPr>
        <p:txBody>
          <a:bodyPr spcFirstLastPara="1" wrap="square" lIns="121868" tIns="121868" rIns="121868" bIns="121868" anchor="t" anchorCtr="0">
            <a:noAutofit/>
          </a:bodyPr>
          <a:lstStyle/>
          <a:p>
            <a:pPr>
              <a:lnSpc>
                <a:spcPct val="115000"/>
              </a:lnSpc>
            </a:pPr>
            <a:r>
              <a:rPr lang="en" b="1" dirty="0">
                <a:solidFill>
                  <a:srgbClr val="FFFFFF"/>
                </a:solidFill>
                <a:latin typeface="Cambria"/>
                <a:ea typeface="Cambria"/>
                <a:cs typeface="Cambria"/>
                <a:sym typeface="Cambria"/>
              </a:rPr>
              <a:t>Fn[4] = max { c[1]+Fn[1], c[4]+Fn[3], c[6]+Fn[0] } = max{6,6,2} = 6 /1,4/</a:t>
            </a:r>
            <a:endParaRPr b="1" dirty="0">
              <a:solidFill>
                <a:srgbClr val="FFFFFF"/>
              </a:solidFill>
              <a:latin typeface="Cambria"/>
              <a:ea typeface="Cambria"/>
              <a:cs typeface="Cambria"/>
              <a:sym typeface="Cambria"/>
            </a:endParaRPr>
          </a:p>
          <a:p>
            <a:pPr>
              <a:lnSpc>
                <a:spcPct val="115000"/>
              </a:lnSpc>
              <a:spcBef>
                <a:spcPts val="1600"/>
              </a:spcBef>
            </a:pPr>
            <a:r>
              <a:rPr lang="en" b="1" dirty="0">
                <a:solidFill>
                  <a:srgbClr val="FFFFFF"/>
                </a:solidFill>
                <a:latin typeface="Cambria"/>
                <a:ea typeface="Cambria"/>
                <a:cs typeface="Cambria"/>
                <a:sym typeface="Cambria"/>
              </a:rPr>
              <a:t>Fn[5] = max { c[1]+Fn[2], c[5]+Fn[3], c[6]+Fn[1], c[7]+Fn[0], c[8]+Fn[0] } = max{6,6,3,5,2} = 6 /1,5/</a:t>
            </a:r>
            <a:endParaRPr b="1" dirty="0">
              <a:solidFill>
                <a:srgbClr val="FFFFFF"/>
              </a:solidFill>
              <a:latin typeface="Cambria"/>
              <a:ea typeface="Cambria"/>
              <a:cs typeface="Cambria"/>
              <a:sym typeface="Cambria"/>
            </a:endParaRPr>
          </a:p>
          <a:p>
            <a:pPr>
              <a:lnSpc>
                <a:spcPct val="115000"/>
              </a:lnSpc>
              <a:spcBef>
                <a:spcPts val="1600"/>
              </a:spcBef>
            </a:pPr>
            <a:r>
              <a:rPr lang="en" b="1" dirty="0">
                <a:solidFill>
                  <a:srgbClr val="FFFFFF"/>
                </a:solidFill>
                <a:latin typeface="Cambria"/>
                <a:ea typeface="Cambria"/>
                <a:cs typeface="Cambria"/>
                <a:sym typeface="Cambria"/>
              </a:rPr>
              <a:t>Fn[6] = max { c[3]+Fn[0], c[4]+Fn[5], c[5]+Fn[4], c[6]+Fn[2], c[7]+Fn[2], c[8]+Fn[1] } = max{9+0,1+5,1+6,2+1,5+1,2+1} = 9 /3/</a:t>
            </a:r>
            <a:endParaRPr b="1" dirty="0">
              <a:solidFill>
                <a:srgbClr val="FFFFFF"/>
              </a:solidFill>
              <a:latin typeface="Cambria"/>
              <a:ea typeface="Cambria"/>
              <a:cs typeface="Cambria"/>
              <a:sym typeface="Cambria"/>
            </a:endParaRPr>
          </a:p>
          <a:p>
            <a:pPr>
              <a:lnSpc>
                <a:spcPct val="115000"/>
              </a:lnSpc>
              <a:spcBef>
                <a:spcPts val="1600"/>
              </a:spcBef>
            </a:pPr>
            <a:r>
              <a:rPr lang="en" b="1" dirty="0">
                <a:solidFill>
                  <a:srgbClr val="FFFFFF"/>
                </a:solidFill>
                <a:latin typeface="Cambria"/>
                <a:ea typeface="Cambria"/>
                <a:cs typeface="Cambria"/>
                <a:sym typeface="Cambria"/>
              </a:rPr>
              <a:t>Fn[7] = max { c[2]+Fn[0], c[3]+Fn[1], c[4]+Fn[6], c[6]+Fn[5], c[7]+Fn[2], c[8]+Fn[5] } = {5+0,9+1,1+9,2+6,5+1,2+6} = 10 /3,4/</a:t>
            </a:r>
            <a:endParaRPr b="1" dirty="0">
              <a:solidFill>
                <a:srgbClr val="FFFFFF"/>
              </a:solidFill>
              <a:latin typeface="Cambria"/>
              <a:ea typeface="Cambria"/>
              <a:cs typeface="Cambria"/>
              <a:sym typeface="Cambria"/>
            </a:endParaRPr>
          </a:p>
        </p:txBody>
      </p:sp>
      <p:sp>
        <p:nvSpPr>
          <p:cNvPr id="5" name="Slide Number Placeholder">
            <a:extLst>
              <a:ext uri="{FF2B5EF4-FFF2-40B4-BE49-F238E27FC236}">
                <a16:creationId xmlns:a16="http://schemas.microsoft.com/office/drawing/2014/main" id="{B9A7ECAA-708A-4171-A446-DF1A988C71A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21</a:t>
            </a:fld>
            <a:endParaRPr lang="en-US" dirty="0">
              <a:solidFill>
                <a:prstClr val="white">
                  <a:tint val="75000"/>
                </a:prstClr>
              </a:solidFill>
            </a:endParaRPr>
          </a:p>
        </p:txBody>
      </p:sp>
    </p:spTree>
    <p:extLst>
      <p:ext uri="{BB962C8B-B14F-4D97-AF65-F5344CB8AC3E}">
        <p14:creationId xmlns:p14="http://schemas.microsoft.com/office/powerpoint/2010/main" val="384140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912812" y="4952603"/>
            <a:ext cx="10363301" cy="820586"/>
          </a:xfrm>
          <a:prstGeom prst="rect">
            <a:avLst/>
          </a:prstGeom>
        </p:spPr>
        <p:txBody>
          <a:bodyPr spcFirstLastPara="1" vert="horz" wrap="square" lIns="35991" tIns="35991" rIns="35991" bIns="35991" rtlCol="0" anchor="b" anchorCtr="0">
            <a:noAutofit/>
          </a:bodyPr>
          <a:lstStyle/>
          <a:p>
            <a:pPr>
              <a:spcBef>
                <a:spcPts val="0"/>
              </a:spcBef>
            </a:pPr>
            <a:r>
              <a:rPr lang="en"/>
              <a:t>Упражнения </a:t>
            </a:r>
            <a:endParaRPr/>
          </a:p>
        </p:txBody>
      </p:sp>
      <p:sp>
        <p:nvSpPr>
          <p:cNvPr id="295" name="Google Shape;295;p38"/>
          <p:cNvSpPr txBox="1">
            <a:spLocks noGrp="1"/>
          </p:cNvSpPr>
          <p:nvPr>
            <p:ph type="body" idx="1"/>
          </p:nvPr>
        </p:nvSpPr>
        <p:spPr>
          <a:xfrm>
            <a:off x="912812" y="5754362"/>
            <a:ext cx="10363301" cy="719013"/>
          </a:xfrm>
          <a:prstGeom prst="rect">
            <a:avLst/>
          </a:prstGeom>
        </p:spPr>
        <p:txBody>
          <a:bodyPr spcFirstLastPara="1" vert="horz" wrap="square" lIns="35991" tIns="35991" rIns="35991" bIns="35991" rtlCol="0" anchor="t" anchorCtr="0">
            <a:noAutofit/>
          </a:bodyPr>
          <a:lstStyle/>
          <a:p>
            <a:pPr>
              <a:spcAft>
                <a:spcPts val="0"/>
              </a:spcAft>
            </a:pPr>
            <a:r>
              <a:rPr lang="en" dirty="0"/>
              <a:t>Задачи върху динамично оптимиране</a:t>
            </a:r>
            <a:endParaRPr dirty="0"/>
          </a:p>
        </p:txBody>
      </p:sp>
      <p:pic>
        <p:nvPicPr>
          <p:cNvPr id="296" name="Google Shape;296;p38"/>
          <p:cNvPicPr preferRelativeResize="0"/>
          <p:nvPr/>
        </p:nvPicPr>
        <p:blipFill>
          <a:blip r:embed="rId3">
            <a:alphaModFix/>
          </a:blip>
          <a:stretch>
            <a:fillRect/>
          </a:stretch>
        </p:blipFill>
        <p:spPr>
          <a:xfrm>
            <a:off x="3847648" y="1447800"/>
            <a:ext cx="4493531" cy="3173540"/>
          </a:xfrm>
          <a:prstGeom prst="rect">
            <a:avLst/>
          </a:prstGeom>
          <a:noFill/>
          <a:ln>
            <a:noFill/>
          </a:ln>
        </p:spPr>
      </p:pic>
      <p:sp>
        <p:nvSpPr>
          <p:cNvPr id="5" name="Slide Number Placeholder">
            <a:extLst>
              <a:ext uri="{FF2B5EF4-FFF2-40B4-BE49-F238E27FC236}">
                <a16:creationId xmlns:a16="http://schemas.microsoft.com/office/drawing/2014/main" id="{CCEFE717-7CA8-4DE8-9B93-B40226E795EC}"/>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22</a:t>
            </a:fld>
            <a:endParaRPr lang="en-US" dirty="0">
              <a:solidFill>
                <a:prstClr val="white">
                  <a:tint val="75000"/>
                </a:prstClr>
              </a:solidFill>
            </a:endParaRPr>
          </a:p>
        </p:txBody>
      </p:sp>
    </p:spTree>
    <p:extLst>
      <p:ext uri="{BB962C8B-B14F-4D97-AF65-F5344CB8AC3E}">
        <p14:creationId xmlns:p14="http://schemas.microsoft.com/office/powerpoint/2010/main" val="3737201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9"/>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lnSpc>
                <a:spcPct val="115000"/>
              </a:lnSpc>
              <a:spcBef>
                <a:spcPts val="0"/>
              </a:spcBef>
              <a:buNone/>
            </a:pPr>
            <a:r>
              <a:rPr lang="en" sz="2800" dirty="0">
                <a:latin typeface="Cambria"/>
                <a:ea typeface="Cambria"/>
                <a:cs typeface="Cambria"/>
                <a:sym typeface="Cambria"/>
              </a:rPr>
              <a:t>Задача: От стандартния вход се въвежда цяло положително число N. На стандартния изход трябва да се отпечата колко на брой са редиците, с дължина N, съставени само от 0 и 1, в които няма две последователни 0.</a:t>
            </a:r>
            <a:endParaRPr sz="2800" dirty="0">
              <a:latin typeface="Cambria"/>
              <a:ea typeface="Cambria"/>
              <a:cs typeface="Cambria"/>
              <a:sym typeface="Cambria"/>
            </a:endParaRPr>
          </a:p>
          <a:p>
            <a:pPr marL="0" indent="457086">
              <a:lnSpc>
                <a:spcPct val="115000"/>
              </a:lnSpc>
              <a:spcBef>
                <a:spcPts val="0"/>
              </a:spcBef>
              <a:buClr>
                <a:schemeClr val="dk1"/>
              </a:buClr>
              <a:buSzPts val="1100"/>
              <a:buNone/>
            </a:pPr>
            <a:r>
              <a:rPr lang="en" sz="2400" dirty="0">
                <a:latin typeface="Cambria"/>
                <a:ea typeface="Cambria"/>
                <a:cs typeface="Cambria"/>
                <a:sym typeface="Cambria"/>
              </a:rPr>
              <a:t> </a:t>
            </a:r>
            <a:endParaRPr sz="2400" dirty="0">
              <a:latin typeface="Cambria"/>
              <a:ea typeface="Cambria"/>
              <a:cs typeface="Cambria"/>
              <a:sym typeface="Cambria"/>
            </a:endParaRPr>
          </a:p>
          <a:p>
            <a:pPr marL="0" indent="0" algn="just">
              <a:lnSpc>
                <a:spcPct val="115000"/>
              </a:lnSpc>
              <a:spcBef>
                <a:spcPts val="0"/>
              </a:spcBef>
              <a:buNone/>
            </a:pPr>
            <a:endParaRPr sz="2400" dirty="0">
              <a:latin typeface="Cambria"/>
              <a:ea typeface="Cambria"/>
              <a:cs typeface="Cambria"/>
              <a:sym typeface="Cambria"/>
            </a:endParaRPr>
          </a:p>
          <a:p>
            <a:pPr marL="0" indent="0" algn="just">
              <a:lnSpc>
                <a:spcPct val="115000"/>
              </a:lnSpc>
              <a:spcBef>
                <a:spcPts val="0"/>
              </a:spcBef>
              <a:buClr>
                <a:schemeClr val="dk1"/>
              </a:buClr>
              <a:buSzPts val="1100"/>
              <a:buNone/>
            </a:pPr>
            <a:endParaRPr sz="2400" baseline="-25000" dirty="0">
              <a:latin typeface="Cambria"/>
              <a:ea typeface="Cambria"/>
              <a:cs typeface="Cambria"/>
              <a:sym typeface="Cambria"/>
            </a:endParaRPr>
          </a:p>
        </p:txBody>
      </p:sp>
      <p:sp>
        <p:nvSpPr>
          <p:cNvPr id="301" name="Google Shape;301;p39"/>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Редици от 0 и 1</a:t>
            </a:r>
            <a:endParaRPr>
              <a:latin typeface="Cambria"/>
              <a:ea typeface="Cambria"/>
              <a:cs typeface="Cambria"/>
              <a:sym typeface="Cambria"/>
            </a:endParaRPr>
          </a:p>
        </p:txBody>
      </p:sp>
      <p:graphicFrame>
        <p:nvGraphicFramePr>
          <p:cNvPr id="303" name="Google Shape;303;p39"/>
          <p:cNvGraphicFramePr/>
          <p:nvPr/>
        </p:nvGraphicFramePr>
        <p:xfrm>
          <a:off x="1218200" y="3564798"/>
          <a:ext cx="9560277" cy="731416"/>
        </p:xfrm>
        <a:graphic>
          <a:graphicData uri="http://schemas.openxmlformats.org/drawingml/2006/table">
            <a:tbl>
              <a:tblPr>
                <a:noFill/>
              </a:tblPr>
              <a:tblGrid>
                <a:gridCol w="1895873">
                  <a:extLst>
                    <a:ext uri="{9D8B030D-6E8A-4147-A177-3AD203B41FA5}">
                      <a16:colId xmlns:a16="http://schemas.microsoft.com/office/drawing/2014/main" val="20000"/>
                    </a:ext>
                  </a:extLst>
                </a:gridCol>
                <a:gridCol w="1895873">
                  <a:extLst>
                    <a:ext uri="{9D8B030D-6E8A-4147-A177-3AD203B41FA5}">
                      <a16:colId xmlns:a16="http://schemas.microsoft.com/office/drawing/2014/main" val="20001"/>
                    </a:ext>
                  </a:extLst>
                </a:gridCol>
                <a:gridCol w="1895873">
                  <a:extLst>
                    <a:ext uri="{9D8B030D-6E8A-4147-A177-3AD203B41FA5}">
                      <a16:colId xmlns:a16="http://schemas.microsoft.com/office/drawing/2014/main" val="20002"/>
                    </a:ext>
                  </a:extLst>
                </a:gridCol>
                <a:gridCol w="1895873">
                  <a:extLst>
                    <a:ext uri="{9D8B030D-6E8A-4147-A177-3AD203B41FA5}">
                      <a16:colId xmlns:a16="http://schemas.microsoft.com/office/drawing/2014/main" val="20003"/>
                    </a:ext>
                  </a:extLst>
                </a:gridCol>
                <a:gridCol w="1976785">
                  <a:extLst>
                    <a:ext uri="{9D8B030D-6E8A-4147-A177-3AD203B41FA5}">
                      <a16:colId xmlns:a16="http://schemas.microsoft.com/office/drawing/2014/main" val="20004"/>
                    </a:ext>
                  </a:extLst>
                </a:gridCol>
              </a:tblGrid>
              <a:tr h="731290">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extLst>
                  <a:ext uri="{0D108BD9-81ED-4DB2-BD59-A6C34878D82A}">
                    <a16:rowId xmlns:a16="http://schemas.microsoft.com/office/drawing/2014/main" val="10000"/>
                  </a:ext>
                </a:extLst>
              </a:tr>
            </a:tbl>
          </a:graphicData>
        </a:graphic>
      </p:graphicFrame>
      <p:sp>
        <p:nvSpPr>
          <p:cNvPr id="5" name="Slide Number Placeholder">
            <a:extLst>
              <a:ext uri="{FF2B5EF4-FFF2-40B4-BE49-F238E27FC236}">
                <a16:creationId xmlns:a16="http://schemas.microsoft.com/office/drawing/2014/main" id="{94E35C44-DF2E-42AE-814C-64E2CA29F3D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23</a:t>
            </a:fld>
            <a:endParaRPr lang="en-US" dirty="0">
              <a:solidFill>
                <a:prstClr val="white">
                  <a:tint val="75000"/>
                </a:prstClr>
              </a:solidFill>
            </a:endParaRPr>
          </a:p>
        </p:txBody>
      </p:sp>
    </p:spTree>
    <p:extLst>
      <p:ext uri="{BB962C8B-B14F-4D97-AF65-F5344CB8AC3E}">
        <p14:creationId xmlns:p14="http://schemas.microsoft.com/office/powerpoint/2010/main" val="421050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40"/>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457086">
              <a:lnSpc>
                <a:spcPct val="115000"/>
              </a:lnSpc>
              <a:spcBef>
                <a:spcPts val="0"/>
              </a:spcBef>
              <a:buClr>
                <a:schemeClr val="dk1"/>
              </a:buClr>
              <a:buSzPts val="1100"/>
              <a:buNone/>
            </a:pPr>
            <a:r>
              <a:rPr lang="en" sz="2400" dirty="0">
                <a:latin typeface="Cambria"/>
                <a:ea typeface="Cambria"/>
                <a:cs typeface="Cambria"/>
                <a:sym typeface="Cambria"/>
              </a:rPr>
              <a:t> </a:t>
            </a:r>
            <a:endParaRPr sz="2400" dirty="0">
              <a:latin typeface="Cambria"/>
              <a:ea typeface="Cambria"/>
              <a:cs typeface="Cambria"/>
              <a:sym typeface="Cambria"/>
            </a:endParaRPr>
          </a:p>
          <a:p>
            <a:pPr indent="-440157" algn="just">
              <a:lnSpc>
                <a:spcPct val="115000"/>
              </a:lnSpc>
              <a:spcBef>
                <a:spcPts val="0"/>
              </a:spcBef>
              <a:buSzPts val="1600"/>
              <a:buFont typeface="Cambria"/>
              <a:buChar char="▪"/>
            </a:pPr>
            <a:r>
              <a:rPr lang="en" sz="2800" dirty="0">
                <a:latin typeface="Cambria"/>
                <a:ea typeface="Cambria"/>
                <a:cs typeface="Cambria"/>
                <a:sym typeface="Cambria"/>
              </a:rPr>
              <a:t>Означаваме с B</a:t>
            </a:r>
            <a:r>
              <a:rPr lang="en" sz="2800" baseline="-25000" dirty="0">
                <a:latin typeface="Cambria"/>
                <a:ea typeface="Cambria"/>
                <a:cs typeface="Cambria"/>
                <a:sym typeface="Cambria"/>
              </a:rPr>
              <a:t>k</a:t>
            </a:r>
            <a:r>
              <a:rPr lang="en" sz="2800" dirty="0">
                <a:latin typeface="Cambria"/>
                <a:ea typeface="Cambria"/>
                <a:cs typeface="Cambria"/>
                <a:sym typeface="Cambria"/>
              </a:rPr>
              <a:t> броя на редиците от разглеждания вид, които са с дължина k.</a:t>
            </a: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indent="-440157" algn="just">
              <a:lnSpc>
                <a:spcPct val="115000"/>
              </a:lnSpc>
              <a:spcBef>
                <a:spcPts val="0"/>
              </a:spcBef>
              <a:buSzPts val="1600"/>
              <a:buFont typeface="Cambria"/>
              <a:buChar char="▪"/>
            </a:pPr>
            <a:r>
              <a:rPr lang="en" sz="2800" dirty="0">
                <a:latin typeface="Cambria"/>
                <a:ea typeface="Cambria"/>
                <a:cs typeface="Cambria"/>
                <a:sym typeface="Cambria"/>
              </a:rPr>
              <a:t>Ако за последен елемент изберем 1, то предишните k-1 елемента са някаква редица от разглеждания вид.</a:t>
            </a: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marL="0" indent="0" algn="just">
              <a:lnSpc>
                <a:spcPct val="115000"/>
              </a:lnSpc>
              <a:spcBef>
                <a:spcPts val="0"/>
              </a:spcBef>
              <a:buNone/>
            </a:pPr>
            <a:endParaRPr sz="2800" dirty="0">
              <a:latin typeface="Cambria"/>
              <a:ea typeface="Cambria"/>
              <a:cs typeface="Cambria"/>
              <a:sym typeface="Cambria"/>
            </a:endParaRPr>
          </a:p>
          <a:p>
            <a:pPr indent="-440157" algn="just">
              <a:lnSpc>
                <a:spcPct val="115000"/>
              </a:lnSpc>
              <a:spcBef>
                <a:spcPts val="0"/>
              </a:spcBef>
              <a:buSzPts val="1600"/>
              <a:buFont typeface="Cambria"/>
              <a:buChar char="▪"/>
            </a:pPr>
            <a:r>
              <a:rPr lang="en" sz="2800" dirty="0">
                <a:latin typeface="Cambria"/>
                <a:ea typeface="Cambria"/>
                <a:cs typeface="Cambria"/>
                <a:sym typeface="Cambria"/>
              </a:rPr>
              <a:t>Броят н атези редици е :          B</a:t>
            </a:r>
            <a:r>
              <a:rPr lang="en" sz="2800" baseline="-25000" dirty="0">
                <a:latin typeface="Cambria"/>
                <a:ea typeface="Cambria"/>
                <a:cs typeface="Cambria"/>
                <a:sym typeface="Cambria"/>
              </a:rPr>
              <a:t>k-1</a:t>
            </a:r>
            <a:endParaRPr sz="2800" baseline="-25000" dirty="0">
              <a:latin typeface="Cambria"/>
              <a:ea typeface="Cambria"/>
              <a:cs typeface="Cambria"/>
              <a:sym typeface="Cambria"/>
            </a:endParaRPr>
          </a:p>
          <a:p>
            <a:pPr marL="0" indent="0" algn="just">
              <a:lnSpc>
                <a:spcPct val="115000"/>
              </a:lnSpc>
              <a:spcBef>
                <a:spcPts val="0"/>
              </a:spcBef>
              <a:buNone/>
            </a:pPr>
            <a:endParaRPr sz="2400" dirty="0">
              <a:latin typeface="Cambria"/>
              <a:ea typeface="Cambria"/>
              <a:cs typeface="Cambria"/>
              <a:sym typeface="Cambria"/>
            </a:endParaRPr>
          </a:p>
          <a:p>
            <a:pPr marL="0" indent="0" algn="just">
              <a:lnSpc>
                <a:spcPct val="115000"/>
              </a:lnSpc>
              <a:spcBef>
                <a:spcPts val="0"/>
              </a:spcBef>
              <a:buNone/>
            </a:pPr>
            <a:endParaRPr sz="2400" dirty="0">
              <a:latin typeface="Cambria"/>
              <a:ea typeface="Cambria"/>
              <a:cs typeface="Cambria"/>
              <a:sym typeface="Cambria"/>
            </a:endParaRPr>
          </a:p>
          <a:p>
            <a:pPr marL="0" indent="0" algn="just">
              <a:lnSpc>
                <a:spcPct val="115000"/>
              </a:lnSpc>
              <a:spcBef>
                <a:spcPts val="0"/>
              </a:spcBef>
              <a:buNone/>
            </a:pPr>
            <a:endParaRPr sz="2400" dirty="0">
              <a:latin typeface="Cambria"/>
              <a:ea typeface="Cambria"/>
              <a:cs typeface="Cambria"/>
              <a:sym typeface="Cambria"/>
            </a:endParaRPr>
          </a:p>
          <a:p>
            <a:pPr marL="0" indent="0" algn="just">
              <a:lnSpc>
                <a:spcPct val="115000"/>
              </a:lnSpc>
              <a:spcBef>
                <a:spcPts val="0"/>
              </a:spcBef>
              <a:buClr>
                <a:schemeClr val="dk1"/>
              </a:buClr>
              <a:buSzPts val="1100"/>
              <a:buNone/>
            </a:pPr>
            <a:endParaRPr sz="2400" baseline="-25000" dirty="0">
              <a:latin typeface="Cambria"/>
              <a:ea typeface="Cambria"/>
              <a:cs typeface="Cambria"/>
              <a:sym typeface="Cambria"/>
            </a:endParaRPr>
          </a:p>
        </p:txBody>
      </p:sp>
      <p:sp>
        <p:nvSpPr>
          <p:cNvPr id="308" name="Google Shape;308;p40"/>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Редици от 0 и 1</a:t>
            </a:r>
            <a:endParaRPr>
              <a:latin typeface="Cambria"/>
              <a:ea typeface="Cambria"/>
              <a:cs typeface="Cambria"/>
              <a:sym typeface="Cambria"/>
            </a:endParaRPr>
          </a:p>
        </p:txBody>
      </p:sp>
      <p:graphicFrame>
        <p:nvGraphicFramePr>
          <p:cNvPr id="310" name="Google Shape;310;p40"/>
          <p:cNvGraphicFramePr/>
          <p:nvPr/>
        </p:nvGraphicFramePr>
        <p:xfrm>
          <a:off x="1092648" y="4646300"/>
          <a:ext cx="9649485" cy="731416"/>
        </p:xfrm>
        <a:graphic>
          <a:graphicData uri="http://schemas.openxmlformats.org/drawingml/2006/table">
            <a:tbl>
              <a:tblPr>
                <a:noFill/>
              </a:tblPr>
              <a:tblGrid>
                <a:gridCol w="1929897">
                  <a:extLst>
                    <a:ext uri="{9D8B030D-6E8A-4147-A177-3AD203B41FA5}">
                      <a16:colId xmlns:a16="http://schemas.microsoft.com/office/drawing/2014/main" val="20000"/>
                    </a:ext>
                  </a:extLst>
                </a:gridCol>
                <a:gridCol w="1929897">
                  <a:extLst>
                    <a:ext uri="{9D8B030D-6E8A-4147-A177-3AD203B41FA5}">
                      <a16:colId xmlns:a16="http://schemas.microsoft.com/office/drawing/2014/main" val="20001"/>
                    </a:ext>
                  </a:extLst>
                </a:gridCol>
                <a:gridCol w="1929897">
                  <a:extLst>
                    <a:ext uri="{9D8B030D-6E8A-4147-A177-3AD203B41FA5}">
                      <a16:colId xmlns:a16="http://schemas.microsoft.com/office/drawing/2014/main" val="20002"/>
                    </a:ext>
                  </a:extLst>
                </a:gridCol>
                <a:gridCol w="1929897">
                  <a:extLst>
                    <a:ext uri="{9D8B030D-6E8A-4147-A177-3AD203B41FA5}">
                      <a16:colId xmlns:a16="http://schemas.microsoft.com/office/drawing/2014/main" val="20003"/>
                    </a:ext>
                  </a:extLst>
                </a:gridCol>
                <a:gridCol w="1929897">
                  <a:extLst>
                    <a:ext uri="{9D8B030D-6E8A-4147-A177-3AD203B41FA5}">
                      <a16:colId xmlns:a16="http://schemas.microsoft.com/office/drawing/2014/main" val="20004"/>
                    </a:ext>
                  </a:extLst>
                </a:gridCol>
              </a:tblGrid>
              <a:tr h="731290">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1</a:t>
                      </a:r>
                      <a:endParaRPr sz="3200">
                        <a:solidFill>
                          <a:srgbClr val="FFFFFF"/>
                        </a:solidFill>
                      </a:endParaRPr>
                    </a:p>
                  </a:txBody>
                  <a:tcPr marL="121868" marR="121868" marT="121868" marB="121868"/>
                </a:tc>
                <a:extLst>
                  <a:ext uri="{0D108BD9-81ED-4DB2-BD59-A6C34878D82A}">
                    <a16:rowId xmlns:a16="http://schemas.microsoft.com/office/drawing/2014/main" val="10000"/>
                  </a:ext>
                </a:extLst>
              </a:tr>
            </a:tbl>
          </a:graphicData>
        </a:graphic>
      </p:graphicFrame>
      <p:sp>
        <p:nvSpPr>
          <p:cNvPr id="311" name="Google Shape;311;p40"/>
          <p:cNvSpPr/>
          <p:nvPr/>
        </p:nvSpPr>
        <p:spPr>
          <a:xfrm rot="-5400000">
            <a:off x="4749403" y="1813921"/>
            <a:ext cx="839381" cy="7719589"/>
          </a:xfrm>
          <a:prstGeom prst="leftBrace">
            <a:avLst>
              <a:gd name="adj1" fmla="val 8333"/>
              <a:gd name="adj2" fmla="val 50000"/>
            </a:avLst>
          </a:prstGeom>
          <a:noFill/>
          <a:ln w="9525" cap="flat" cmpd="sng">
            <a:solidFill>
              <a:schemeClr val="lt1"/>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6" name="Slide Number Placeholder">
            <a:extLst>
              <a:ext uri="{FF2B5EF4-FFF2-40B4-BE49-F238E27FC236}">
                <a16:creationId xmlns:a16="http://schemas.microsoft.com/office/drawing/2014/main" id="{B165E0C2-3488-4CC4-9ECB-687DC88DF51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24</a:t>
            </a:fld>
            <a:endParaRPr lang="en-US" dirty="0">
              <a:solidFill>
                <a:prstClr val="white">
                  <a:tint val="75000"/>
                </a:prstClr>
              </a:solidFill>
            </a:endParaRPr>
          </a:p>
        </p:txBody>
      </p:sp>
    </p:spTree>
    <p:extLst>
      <p:ext uri="{BB962C8B-B14F-4D97-AF65-F5344CB8AC3E}">
        <p14:creationId xmlns:p14="http://schemas.microsoft.com/office/powerpoint/2010/main" val="1141599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41"/>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440157" algn="just">
              <a:lnSpc>
                <a:spcPct val="115000"/>
              </a:lnSpc>
              <a:spcBef>
                <a:spcPts val="0"/>
              </a:spcBef>
              <a:buSzPts val="1600"/>
              <a:buFont typeface="Cambria"/>
              <a:buChar char="▪"/>
            </a:pPr>
            <a:r>
              <a:rPr lang="en" sz="2400" dirty="0">
                <a:latin typeface="Cambria"/>
                <a:ea typeface="Cambria"/>
                <a:cs typeface="Cambria"/>
                <a:sym typeface="Cambria"/>
              </a:rPr>
              <a:t>Ако за последен елемент изберем 0, то на предпоследното място с номер k-1 задължително трябва да има 1. Тогава предишните k-2 елемента са някаква редица от разглеждания вид.</a:t>
            </a:r>
            <a:endParaRPr sz="2400" dirty="0">
              <a:latin typeface="Cambria"/>
              <a:ea typeface="Cambria"/>
              <a:cs typeface="Cambria"/>
              <a:sym typeface="Cambria"/>
            </a:endParaRPr>
          </a:p>
          <a:p>
            <a:pPr indent="0" algn="just">
              <a:lnSpc>
                <a:spcPct val="115000"/>
              </a:lnSpc>
              <a:spcBef>
                <a:spcPts val="0"/>
              </a:spcBef>
              <a:buNone/>
            </a:pPr>
            <a:endParaRPr sz="2400" dirty="0">
              <a:latin typeface="Cambria"/>
              <a:ea typeface="Cambria"/>
              <a:cs typeface="Cambria"/>
              <a:sym typeface="Cambria"/>
            </a:endParaRPr>
          </a:p>
          <a:p>
            <a:pPr indent="0" algn="just">
              <a:lnSpc>
                <a:spcPct val="115000"/>
              </a:lnSpc>
              <a:spcBef>
                <a:spcPts val="0"/>
              </a:spcBef>
              <a:buNone/>
            </a:pPr>
            <a:endParaRPr sz="2400" dirty="0">
              <a:latin typeface="Cambria"/>
              <a:ea typeface="Cambria"/>
              <a:cs typeface="Cambria"/>
              <a:sym typeface="Cambria"/>
            </a:endParaRPr>
          </a:p>
          <a:p>
            <a:pPr indent="0" algn="just">
              <a:lnSpc>
                <a:spcPct val="115000"/>
              </a:lnSpc>
              <a:spcBef>
                <a:spcPts val="0"/>
              </a:spcBef>
              <a:buNone/>
            </a:pPr>
            <a:endParaRPr sz="2400" dirty="0">
              <a:latin typeface="Cambria"/>
              <a:ea typeface="Cambria"/>
              <a:cs typeface="Cambria"/>
              <a:sym typeface="Cambria"/>
            </a:endParaRPr>
          </a:p>
          <a:p>
            <a:pPr marL="0" indent="0" algn="just">
              <a:lnSpc>
                <a:spcPct val="115000"/>
              </a:lnSpc>
              <a:spcBef>
                <a:spcPts val="0"/>
              </a:spcBef>
              <a:buNone/>
            </a:pPr>
            <a:r>
              <a:rPr lang="en" sz="2400" dirty="0">
                <a:latin typeface="Cambria"/>
                <a:ea typeface="Cambria"/>
                <a:cs typeface="Cambria"/>
                <a:sym typeface="Cambria"/>
              </a:rPr>
              <a:t>  </a:t>
            </a:r>
            <a:endParaRPr sz="2400" dirty="0">
              <a:latin typeface="Cambria"/>
              <a:ea typeface="Cambria"/>
              <a:cs typeface="Cambria"/>
              <a:sym typeface="Cambria"/>
            </a:endParaRPr>
          </a:p>
          <a:p>
            <a:pPr indent="-440157" algn="just">
              <a:lnSpc>
                <a:spcPct val="115000"/>
              </a:lnSpc>
              <a:spcBef>
                <a:spcPts val="0"/>
              </a:spcBef>
              <a:buSzPts val="1600"/>
              <a:buFont typeface="Cambria"/>
              <a:buChar char="▪"/>
            </a:pPr>
            <a:r>
              <a:rPr lang="en" sz="2400" dirty="0">
                <a:latin typeface="Cambria"/>
                <a:ea typeface="Cambria"/>
                <a:cs typeface="Cambria"/>
                <a:sym typeface="Cambria"/>
              </a:rPr>
              <a:t>Броят на тези редици е: B</a:t>
            </a:r>
            <a:r>
              <a:rPr lang="en" sz="2400" baseline="-25000" dirty="0">
                <a:latin typeface="Cambria"/>
                <a:ea typeface="Cambria"/>
                <a:cs typeface="Cambria"/>
                <a:sym typeface="Cambria"/>
              </a:rPr>
              <a:t>k-2</a:t>
            </a:r>
            <a:endParaRPr sz="2000" baseline="-25000" dirty="0">
              <a:latin typeface="Cambria"/>
              <a:ea typeface="Cambria"/>
              <a:cs typeface="Cambria"/>
              <a:sym typeface="Cambria"/>
            </a:endParaRPr>
          </a:p>
          <a:p>
            <a:pPr marL="0" indent="0" algn="just">
              <a:lnSpc>
                <a:spcPct val="115000"/>
              </a:lnSpc>
              <a:spcBef>
                <a:spcPts val="0"/>
              </a:spcBef>
              <a:buClr>
                <a:schemeClr val="dk1"/>
              </a:buClr>
              <a:buSzPts val="1100"/>
              <a:buNone/>
            </a:pPr>
            <a:endParaRPr sz="2000" baseline="-25000" dirty="0">
              <a:latin typeface="Cambria"/>
              <a:ea typeface="Cambria"/>
              <a:cs typeface="Cambria"/>
              <a:sym typeface="Cambria"/>
            </a:endParaRPr>
          </a:p>
          <a:p>
            <a:pPr marL="0" indent="0" algn="just">
              <a:lnSpc>
                <a:spcPct val="115000"/>
              </a:lnSpc>
              <a:spcBef>
                <a:spcPts val="0"/>
              </a:spcBef>
              <a:buClr>
                <a:schemeClr val="dk1"/>
              </a:buClr>
              <a:buSzPts val="1100"/>
              <a:buNone/>
            </a:pPr>
            <a:endParaRPr sz="2000" baseline="-25000" dirty="0">
              <a:latin typeface="Cambria"/>
              <a:ea typeface="Cambria"/>
              <a:cs typeface="Cambria"/>
              <a:sym typeface="Cambria"/>
            </a:endParaRPr>
          </a:p>
        </p:txBody>
      </p:sp>
      <p:sp>
        <p:nvSpPr>
          <p:cNvPr id="316" name="Google Shape;316;p41"/>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Редици от 0 и 1</a:t>
            </a:r>
            <a:endParaRPr>
              <a:latin typeface="Cambria"/>
              <a:ea typeface="Cambria"/>
              <a:cs typeface="Cambria"/>
              <a:sym typeface="Cambria"/>
            </a:endParaRPr>
          </a:p>
        </p:txBody>
      </p:sp>
      <p:graphicFrame>
        <p:nvGraphicFramePr>
          <p:cNvPr id="318" name="Google Shape;318;p41"/>
          <p:cNvGraphicFramePr/>
          <p:nvPr/>
        </p:nvGraphicFramePr>
        <p:xfrm>
          <a:off x="1085584" y="2905936"/>
          <a:ext cx="10123030" cy="731416"/>
        </p:xfrm>
        <a:graphic>
          <a:graphicData uri="http://schemas.openxmlformats.org/drawingml/2006/table">
            <a:tbl>
              <a:tblPr>
                <a:noFill/>
              </a:tblPr>
              <a:tblGrid>
                <a:gridCol w="2024606">
                  <a:extLst>
                    <a:ext uri="{9D8B030D-6E8A-4147-A177-3AD203B41FA5}">
                      <a16:colId xmlns:a16="http://schemas.microsoft.com/office/drawing/2014/main" val="20000"/>
                    </a:ext>
                  </a:extLst>
                </a:gridCol>
                <a:gridCol w="2024606">
                  <a:extLst>
                    <a:ext uri="{9D8B030D-6E8A-4147-A177-3AD203B41FA5}">
                      <a16:colId xmlns:a16="http://schemas.microsoft.com/office/drawing/2014/main" val="20001"/>
                    </a:ext>
                  </a:extLst>
                </a:gridCol>
                <a:gridCol w="2024606">
                  <a:extLst>
                    <a:ext uri="{9D8B030D-6E8A-4147-A177-3AD203B41FA5}">
                      <a16:colId xmlns:a16="http://schemas.microsoft.com/office/drawing/2014/main" val="20002"/>
                    </a:ext>
                  </a:extLst>
                </a:gridCol>
                <a:gridCol w="2024606">
                  <a:extLst>
                    <a:ext uri="{9D8B030D-6E8A-4147-A177-3AD203B41FA5}">
                      <a16:colId xmlns:a16="http://schemas.microsoft.com/office/drawing/2014/main" val="20003"/>
                    </a:ext>
                  </a:extLst>
                </a:gridCol>
                <a:gridCol w="2024606">
                  <a:extLst>
                    <a:ext uri="{9D8B030D-6E8A-4147-A177-3AD203B41FA5}">
                      <a16:colId xmlns:a16="http://schemas.microsoft.com/office/drawing/2014/main" val="20004"/>
                    </a:ext>
                  </a:extLst>
                </a:gridCol>
              </a:tblGrid>
              <a:tr h="731290">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x</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a:solidFill>
                            <a:srgbClr val="FFFFFF"/>
                          </a:solidFill>
                        </a:rPr>
                        <a:t>1</a:t>
                      </a:r>
                      <a:endParaRPr sz="3200">
                        <a:solidFill>
                          <a:srgbClr val="FFFFFF"/>
                        </a:solidFill>
                      </a:endParaRPr>
                    </a:p>
                  </a:txBody>
                  <a:tcPr marL="121868" marR="121868" marT="121868" marB="121868"/>
                </a:tc>
                <a:tc>
                  <a:txBody>
                    <a:bodyPr/>
                    <a:lstStyle/>
                    <a:p>
                      <a:pPr marL="0" lvl="0" indent="0" algn="l" rtl="0">
                        <a:spcBef>
                          <a:spcPts val="0"/>
                        </a:spcBef>
                        <a:spcAft>
                          <a:spcPts val="0"/>
                        </a:spcAft>
                        <a:buNone/>
                      </a:pPr>
                      <a:r>
                        <a:rPr lang="en" sz="3200" dirty="0">
                          <a:solidFill>
                            <a:srgbClr val="FFFFFF"/>
                          </a:solidFill>
                        </a:rPr>
                        <a:t>0</a:t>
                      </a:r>
                      <a:endParaRPr sz="3200" dirty="0">
                        <a:solidFill>
                          <a:srgbClr val="FFFFFF"/>
                        </a:solidFill>
                      </a:endParaRPr>
                    </a:p>
                  </a:txBody>
                  <a:tcPr marL="121868" marR="121868" marT="121868" marB="121868"/>
                </a:tc>
                <a:extLst>
                  <a:ext uri="{0D108BD9-81ED-4DB2-BD59-A6C34878D82A}">
                    <a16:rowId xmlns:a16="http://schemas.microsoft.com/office/drawing/2014/main" val="10000"/>
                  </a:ext>
                </a:extLst>
              </a:tr>
            </a:tbl>
          </a:graphicData>
        </a:graphic>
      </p:graphicFrame>
      <p:sp>
        <p:nvSpPr>
          <p:cNvPr id="319" name="Google Shape;319;p41"/>
          <p:cNvSpPr/>
          <p:nvPr/>
        </p:nvSpPr>
        <p:spPr>
          <a:xfrm rot="-5400000">
            <a:off x="4109479" y="784256"/>
            <a:ext cx="476276" cy="6107609"/>
          </a:xfrm>
          <a:prstGeom prst="leftBrace">
            <a:avLst>
              <a:gd name="adj1" fmla="val 8333"/>
              <a:gd name="adj2" fmla="val 50000"/>
            </a:avLst>
          </a:prstGeom>
          <a:noFill/>
          <a:ln w="9525" cap="flat" cmpd="sng">
            <a:solidFill>
              <a:schemeClr val="lt1"/>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6" name="Slide Number Placeholder">
            <a:extLst>
              <a:ext uri="{FF2B5EF4-FFF2-40B4-BE49-F238E27FC236}">
                <a16:creationId xmlns:a16="http://schemas.microsoft.com/office/drawing/2014/main" id="{73B603F1-8E65-41D7-8DAF-4114BADF66A7}"/>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25</a:t>
            </a:fld>
            <a:endParaRPr lang="en-US" dirty="0">
              <a:solidFill>
                <a:prstClr val="white">
                  <a:tint val="75000"/>
                </a:prstClr>
              </a:solidFill>
            </a:endParaRPr>
          </a:p>
        </p:txBody>
      </p:sp>
    </p:spTree>
    <p:extLst>
      <p:ext uri="{BB962C8B-B14F-4D97-AF65-F5344CB8AC3E}">
        <p14:creationId xmlns:p14="http://schemas.microsoft.com/office/powerpoint/2010/main" val="3025622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42"/>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440157">
              <a:buSzPts val="1600"/>
              <a:buFont typeface="Cambria"/>
              <a:buChar char="▪"/>
            </a:pPr>
            <a:r>
              <a:rPr lang="en" sz="2800" dirty="0">
                <a:latin typeface="Cambria"/>
                <a:ea typeface="Cambria"/>
                <a:cs typeface="Cambria"/>
                <a:sym typeface="Cambria"/>
              </a:rPr>
              <a:t>В сила е следната рекурентната формула B</a:t>
            </a:r>
            <a:r>
              <a:rPr lang="en" sz="2800" baseline="-25000" dirty="0">
                <a:latin typeface="Cambria"/>
                <a:ea typeface="Cambria"/>
                <a:cs typeface="Cambria"/>
                <a:sym typeface="Cambria"/>
              </a:rPr>
              <a:t>k</a:t>
            </a:r>
            <a:r>
              <a:rPr lang="en" sz="2800" dirty="0">
                <a:latin typeface="Cambria"/>
                <a:ea typeface="Cambria"/>
                <a:cs typeface="Cambria"/>
                <a:sym typeface="Cambria"/>
              </a:rPr>
              <a:t> = B</a:t>
            </a:r>
            <a:r>
              <a:rPr lang="en" sz="2800" baseline="-25000" dirty="0">
                <a:latin typeface="Cambria"/>
                <a:ea typeface="Cambria"/>
                <a:cs typeface="Cambria"/>
                <a:sym typeface="Cambria"/>
              </a:rPr>
              <a:t>k-1</a:t>
            </a:r>
            <a:r>
              <a:rPr lang="en" sz="2800" dirty="0">
                <a:latin typeface="Cambria"/>
                <a:ea typeface="Cambria"/>
                <a:cs typeface="Cambria"/>
                <a:sym typeface="Cambria"/>
              </a:rPr>
              <a:t>+B</a:t>
            </a:r>
            <a:r>
              <a:rPr lang="en" sz="2800" baseline="-25000" dirty="0">
                <a:latin typeface="Cambria"/>
                <a:ea typeface="Cambria"/>
                <a:cs typeface="Cambria"/>
                <a:sym typeface="Cambria"/>
              </a:rPr>
              <a:t>k-2</a:t>
            </a:r>
            <a:endParaRPr sz="2800" baseline="-25000" dirty="0">
              <a:latin typeface="Cambria"/>
              <a:ea typeface="Cambria"/>
              <a:cs typeface="Cambria"/>
              <a:sym typeface="Cambria"/>
            </a:endParaRPr>
          </a:p>
          <a:p>
            <a:pPr indent="-440157">
              <a:spcBef>
                <a:spcPts val="0"/>
              </a:spcBef>
              <a:buSzPts val="1600"/>
              <a:buFont typeface="Cambria"/>
              <a:buChar char="▪"/>
            </a:pPr>
            <a:r>
              <a:rPr lang="en" sz="2800" dirty="0">
                <a:latin typeface="Cambria"/>
                <a:ea typeface="Cambria"/>
                <a:cs typeface="Cambria"/>
                <a:sym typeface="Cambria"/>
              </a:rPr>
              <a:t>При k=1 B</a:t>
            </a:r>
            <a:r>
              <a:rPr lang="en" sz="2800" baseline="-25000" dirty="0">
                <a:latin typeface="Cambria"/>
                <a:ea typeface="Cambria"/>
                <a:cs typeface="Cambria"/>
                <a:sym typeface="Cambria"/>
              </a:rPr>
              <a:t>k</a:t>
            </a:r>
            <a:r>
              <a:rPr lang="en" sz="2800" dirty="0">
                <a:latin typeface="Cambria"/>
                <a:ea typeface="Cambria"/>
                <a:cs typeface="Cambria"/>
                <a:sym typeface="Cambria"/>
              </a:rPr>
              <a:t> = 2</a:t>
            </a:r>
            <a:endParaRPr sz="2800" dirty="0">
              <a:latin typeface="Cambria"/>
              <a:ea typeface="Cambria"/>
              <a:cs typeface="Cambria"/>
              <a:sym typeface="Cambria"/>
            </a:endParaRPr>
          </a:p>
          <a:p>
            <a:pPr indent="-440157">
              <a:spcBef>
                <a:spcPts val="0"/>
              </a:spcBef>
              <a:buSzPts val="1600"/>
              <a:buFont typeface="Cambria"/>
              <a:buChar char="▪"/>
            </a:pPr>
            <a:r>
              <a:rPr lang="en" sz="2800" dirty="0">
                <a:latin typeface="Cambria"/>
                <a:ea typeface="Cambria"/>
                <a:cs typeface="Cambria"/>
                <a:sym typeface="Cambria"/>
              </a:rPr>
              <a:t>При k=2  B</a:t>
            </a:r>
            <a:r>
              <a:rPr lang="en" sz="2800" baseline="-25000" dirty="0">
                <a:latin typeface="Cambria"/>
                <a:ea typeface="Cambria"/>
                <a:cs typeface="Cambria"/>
                <a:sym typeface="Cambria"/>
              </a:rPr>
              <a:t>k </a:t>
            </a:r>
            <a:r>
              <a:rPr lang="en" sz="2800" dirty="0">
                <a:latin typeface="Cambria"/>
                <a:ea typeface="Cambria"/>
                <a:cs typeface="Cambria"/>
                <a:sym typeface="Cambria"/>
              </a:rPr>
              <a:t>= 3</a:t>
            </a:r>
            <a:endParaRPr sz="2800" dirty="0">
              <a:latin typeface="Cambria"/>
              <a:ea typeface="Cambria"/>
              <a:cs typeface="Cambria"/>
              <a:sym typeface="Cambria"/>
            </a:endParaRPr>
          </a:p>
        </p:txBody>
      </p:sp>
      <p:sp>
        <p:nvSpPr>
          <p:cNvPr id="324" name="Google Shape;324;p42"/>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t>Редици от 0 и 1</a:t>
            </a:r>
            <a:endParaRPr/>
          </a:p>
        </p:txBody>
      </p:sp>
      <p:sp>
        <p:nvSpPr>
          <p:cNvPr id="326" name="Google Shape;326;p42"/>
          <p:cNvSpPr txBox="1"/>
          <p:nvPr/>
        </p:nvSpPr>
        <p:spPr>
          <a:xfrm>
            <a:off x="936606" y="3046254"/>
            <a:ext cx="4928316" cy="3278346"/>
          </a:xfrm>
          <a:prstGeom prst="rect">
            <a:avLst/>
          </a:prstGeom>
          <a:solidFill>
            <a:srgbClr val="4E3B30"/>
          </a:solidFill>
          <a:ln>
            <a:noFill/>
          </a:ln>
        </p:spPr>
        <p:txBody>
          <a:bodyPr spcFirstLastPara="1" wrap="square" lIns="121868" tIns="121868" rIns="121868" bIns="121868" anchor="t" anchorCtr="0">
            <a:noAutofit/>
          </a:bodyPr>
          <a:lstStyle/>
          <a:p>
            <a:r>
              <a:rPr lang="en" sz="2133" dirty="0">
                <a:solidFill>
                  <a:srgbClr val="FFFFFF"/>
                </a:solidFill>
                <a:latin typeface="Cambria"/>
                <a:ea typeface="Cambria"/>
                <a:cs typeface="Cambria"/>
                <a:sym typeface="Cambria"/>
              </a:rPr>
              <a:t>// с цикъл</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b1=2;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b2=3;</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for (i=3; i&lt;=N; i++){</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    b=b2+b1; </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    b1=b2;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    b2=b;</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cout&lt;&lt;b;</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p:txBody>
      </p:sp>
      <p:sp>
        <p:nvSpPr>
          <p:cNvPr id="327" name="Google Shape;327;p42"/>
          <p:cNvSpPr txBox="1"/>
          <p:nvPr/>
        </p:nvSpPr>
        <p:spPr>
          <a:xfrm>
            <a:off x="6482461" y="3046254"/>
            <a:ext cx="4793551" cy="3278346"/>
          </a:xfrm>
          <a:prstGeom prst="rect">
            <a:avLst/>
          </a:prstGeom>
          <a:solidFill>
            <a:srgbClr val="4E3B30"/>
          </a:solidFill>
          <a:ln>
            <a:noFill/>
          </a:ln>
        </p:spPr>
        <p:txBody>
          <a:bodyPr spcFirstLastPara="1" wrap="square" lIns="121868" tIns="121868" rIns="121868" bIns="121868" anchor="t" anchorCtr="0">
            <a:noAutofit/>
          </a:bodyPr>
          <a:lstStyle/>
          <a:p>
            <a:r>
              <a:rPr lang="en" sz="2133" dirty="0">
                <a:solidFill>
                  <a:srgbClr val="FFFFFF"/>
                </a:solidFill>
                <a:latin typeface="Cambria"/>
                <a:ea typeface="Cambria"/>
                <a:cs typeface="Cambria"/>
                <a:sym typeface="Cambria"/>
              </a:rPr>
              <a:t>// с рекурсия</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intB(int k){</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if(k==1) return 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if(k==2) return 3;</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    return B(k-1)+B(k-2);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p:txBody>
      </p:sp>
      <p:sp>
        <p:nvSpPr>
          <p:cNvPr id="6" name="Slide Number Placeholder">
            <a:extLst>
              <a:ext uri="{FF2B5EF4-FFF2-40B4-BE49-F238E27FC236}">
                <a16:creationId xmlns:a16="http://schemas.microsoft.com/office/drawing/2014/main" id="{E8A66119-DCD8-4AF8-AA84-FCB798E201B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26</a:t>
            </a:fld>
            <a:endParaRPr lang="en-US" dirty="0">
              <a:solidFill>
                <a:prstClr val="white">
                  <a:tint val="75000"/>
                </a:prstClr>
              </a:solidFill>
            </a:endParaRPr>
          </a:p>
        </p:txBody>
      </p:sp>
    </p:spTree>
    <p:extLst>
      <p:ext uri="{BB962C8B-B14F-4D97-AF65-F5344CB8AC3E}">
        <p14:creationId xmlns:p14="http://schemas.microsoft.com/office/powerpoint/2010/main" val="213112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43"/>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440157">
              <a:buSzPts val="1600"/>
              <a:buFont typeface="Cambria"/>
              <a:buChar char="▪"/>
            </a:pPr>
            <a:r>
              <a:rPr lang="en" sz="2800" dirty="0">
                <a:latin typeface="Cambria"/>
                <a:ea typeface="Cambria"/>
                <a:cs typeface="Cambria"/>
                <a:sym typeface="Cambria"/>
              </a:rPr>
              <a:t>За пресмятане на големи стойности за N</a:t>
            </a:r>
            <a:endParaRPr sz="2800" dirty="0">
              <a:latin typeface="Cambria"/>
              <a:ea typeface="Cambria"/>
              <a:cs typeface="Cambria"/>
              <a:sym typeface="Cambria"/>
            </a:endParaRPr>
          </a:p>
          <a:p>
            <a:pPr indent="-440157">
              <a:spcBef>
                <a:spcPts val="0"/>
              </a:spcBef>
              <a:buSzPts val="1600"/>
              <a:buFont typeface="Cambria"/>
              <a:buChar char="▪"/>
            </a:pPr>
            <a:r>
              <a:rPr lang="en" sz="2800" dirty="0">
                <a:latin typeface="Cambria"/>
                <a:ea typeface="Cambria"/>
                <a:cs typeface="Cambria"/>
                <a:sym typeface="Cambria"/>
              </a:rPr>
              <a:t>Вече веднъж пресметнатите стойности се помнят в масив v[i]</a:t>
            </a:r>
            <a:endParaRPr sz="2800" dirty="0">
              <a:latin typeface="Cambria"/>
              <a:ea typeface="Cambria"/>
              <a:cs typeface="Cambria"/>
              <a:sym typeface="Cambria"/>
            </a:endParaRPr>
          </a:p>
        </p:txBody>
      </p:sp>
      <p:sp>
        <p:nvSpPr>
          <p:cNvPr id="332" name="Google Shape;332;p43"/>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t>Редици от 0 и 1</a:t>
            </a:r>
            <a:endParaRPr/>
          </a:p>
        </p:txBody>
      </p:sp>
      <p:sp>
        <p:nvSpPr>
          <p:cNvPr id="334" name="Google Shape;334;p43"/>
          <p:cNvSpPr txBox="1"/>
          <p:nvPr/>
        </p:nvSpPr>
        <p:spPr>
          <a:xfrm>
            <a:off x="548557" y="2962322"/>
            <a:ext cx="4928316" cy="3278346"/>
          </a:xfrm>
          <a:prstGeom prst="rect">
            <a:avLst/>
          </a:prstGeom>
          <a:solidFill>
            <a:srgbClr val="4E3B30"/>
          </a:solidFill>
          <a:ln>
            <a:noFill/>
          </a:ln>
        </p:spPr>
        <p:txBody>
          <a:bodyPr spcFirstLastPara="1" wrap="square" lIns="121868" tIns="121868" rIns="121868" bIns="121868" anchor="t" anchorCtr="0">
            <a:noAutofit/>
          </a:bodyPr>
          <a:lstStyle/>
          <a:p>
            <a:r>
              <a:rPr lang="en" sz="2133" dirty="0">
                <a:solidFill>
                  <a:srgbClr val="FFFFFF"/>
                </a:solidFill>
                <a:latin typeface="Cambria"/>
                <a:ea typeface="Cambria"/>
                <a:cs typeface="Cambria"/>
                <a:sym typeface="Cambria"/>
              </a:rPr>
              <a:t>//с масив</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intB(int k){</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if (v[k]==0) v[k]=B(k-1)+B(k-2);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    return v[k];</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p:txBody>
      </p:sp>
      <p:sp>
        <p:nvSpPr>
          <p:cNvPr id="335" name="Google Shape;335;p43"/>
          <p:cNvSpPr txBox="1"/>
          <p:nvPr/>
        </p:nvSpPr>
        <p:spPr>
          <a:xfrm>
            <a:off x="6094412" y="2962322"/>
            <a:ext cx="4793551" cy="3278346"/>
          </a:xfrm>
          <a:prstGeom prst="rect">
            <a:avLst/>
          </a:prstGeom>
          <a:solidFill>
            <a:srgbClr val="4E3B30"/>
          </a:solidFill>
          <a:ln>
            <a:noFill/>
          </a:ln>
        </p:spPr>
        <p:txBody>
          <a:bodyPr spcFirstLastPara="1" wrap="square" lIns="121868" tIns="121868" rIns="121868" bIns="121868" anchor="t" anchorCtr="0">
            <a:noAutofit/>
          </a:bodyPr>
          <a:lstStyle/>
          <a:p>
            <a:r>
              <a:rPr lang="en" sz="2133" dirty="0">
                <a:solidFill>
                  <a:srgbClr val="FFFFFF"/>
                </a:solidFill>
                <a:latin typeface="Cambria"/>
                <a:ea typeface="Cambria"/>
                <a:cs typeface="Cambria"/>
                <a:sym typeface="Cambria"/>
              </a:rPr>
              <a:t>const Nmax=21;</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int v[Nmax];</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void main(){</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v[1]=2;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v[2]=3;</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for(int i=3; i&lt;Nmax; i++)</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    v[i]=0;</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cout&lt;&lt;B(20);</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p:txBody>
      </p:sp>
      <p:sp>
        <p:nvSpPr>
          <p:cNvPr id="6" name="Slide Number Placeholder">
            <a:extLst>
              <a:ext uri="{FF2B5EF4-FFF2-40B4-BE49-F238E27FC236}">
                <a16:creationId xmlns:a16="http://schemas.microsoft.com/office/drawing/2014/main" id="{5907E55B-F3E4-4583-B398-279ED0EB85D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27</a:t>
            </a:fld>
            <a:endParaRPr lang="en-US" dirty="0">
              <a:solidFill>
                <a:prstClr val="white">
                  <a:tint val="75000"/>
                </a:prstClr>
              </a:solidFill>
            </a:endParaRPr>
          </a:p>
        </p:txBody>
      </p:sp>
    </p:spTree>
    <p:extLst>
      <p:ext uri="{BB962C8B-B14F-4D97-AF65-F5344CB8AC3E}">
        <p14:creationId xmlns:p14="http://schemas.microsoft.com/office/powerpoint/2010/main" val="2608200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44"/>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457086">
              <a:lnSpc>
                <a:spcPct val="115000"/>
              </a:lnSpc>
              <a:spcBef>
                <a:spcPts val="0"/>
              </a:spcBef>
              <a:buClr>
                <a:schemeClr val="dk1"/>
              </a:buClr>
              <a:buSzPts val="1100"/>
              <a:buNone/>
            </a:pPr>
            <a:r>
              <a:rPr lang="en">
                <a:latin typeface="Cambria"/>
                <a:ea typeface="Cambria"/>
                <a:cs typeface="Cambria"/>
                <a:sym typeface="Cambria"/>
              </a:rPr>
              <a:t> </a:t>
            </a:r>
            <a:endParaRPr>
              <a:latin typeface="Cambria"/>
              <a:ea typeface="Cambria"/>
              <a:cs typeface="Cambria"/>
              <a:sym typeface="Cambria"/>
            </a:endParaRPr>
          </a:p>
          <a:p>
            <a:pPr marL="0" indent="0">
              <a:buNone/>
            </a:pPr>
            <a:endParaRPr>
              <a:latin typeface="Cambria"/>
              <a:ea typeface="Cambria"/>
              <a:cs typeface="Cambria"/>
              <a:sym typeface="Cambria"/>
            </a:endParaRPr>
          </a:p>
        </p:txBody>
      </p:sp>
      <p:sp>
        <p:nvSpPr>
          <p:cNvPr id="340" name="Google Shape;340;p44"/>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Редици от 0 и 1</a:t>
            </a:r>
            <a:endParaRPr>
              <a:latin typeface="Cambria"/>
              <a:ea typeface="Cambria"/>
              <a:cs typeface="Cambria"/>
              <a:sym typeface="Cambria"/>
            </a:endParaRPr>
          </a:p>
        </p:txBody>
      </p:sp>
      <p:graphicFrame>
        <p:nvGraphicFramePr>
          <p:cNvPr id="342" name="Google Shape;342;p44"/>
          <p:cNvGraphicFramePr/>
          <p:nvPr>
            <p:extLst>
              <p:ext uri="{D42A27DB-BD31-4B8C-83A1-F6EECF244321}">
                <p14:modId xmlns:p14="http://schemas.microsoft.com/office/powerpoint/2010/main" val="1584823312"/>
              </p:ext>
            </p:extLst>
          </p:nvPr>
        </p:nvGraphicFramePr>
        <p:xfrm>
          <a:off x="1588286" y="950572"/>
          <a:ext cx="8593362" cy="5678828"/>
        </p:xfrm>
        <a:graphic>
          <a:graphicData uri="http://schemas.openxmlformats.org/drawingml/2006/table">
            <a:tbl>
              <a:tblPr>
                <a:noFill/>
              </a:tblPr>
              <a:tblGrid>
                <a:gridCol w="4296681">
                  <a:extLst>
                    <a:ext uri="{9D8B030D-6E8A-4147-A177-3AD203B41FA5}">
                      <a16:colId xmlns:a16="http://schemas.microsoft.com/office/drawing/2014/main" val="20000"/>
                    </a:ext>
                  </a:extLst>
                </a:gridCol>
                <a:gridCol w="4296681">
                  <a:extLst>
                    <a:ext uri="{9D8B030D-6E8A-4147-A177-3AD203B41FA5}">
                      <a16:colId xmlns:a16="http://schemas.microsoft.com/office/drawing/2014/main" val="20001"/>
                    </a:ext>
                  </a:extLst>
                </a:gridCol>
              </a:tblGrid>
              <a:tr h="915925">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Дължина на редицата</a:t>
                      </a:r>
                      <a:endParaRPr sz="2400">
                        <a:solidFill>
                          <a:srgbClr val="FFFFFF"/>
                        </a:solidFill>
                        <a:latin typeface="Cambria"/>
                        <a:ea typeface="Cambria"/>
                        <a:cs typeface="Cambria"/>
                        <a:sym typeface="Cambria"/>
                      </a:endParaRPr>
                    </a:p>
                  </a:txBody>
                  <a:tcPr marL="121868" marR="121868" marT="91561" marB="91561"/>
                </a:tc>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Редици от разглеждания вид</a:t>
                      </a:r>
                      <a:endParaRPr sz="2400">
                        <a:solidFill>
                          <a:srgbClr val="FFFFFF"/>
                        </a:solidFill>
                        <a:latin typeface="Cambria"/>
                        <a:ea typeface="Cambria"/>
                        <a:cs typeface="Cambria"/>
                        <a:sym typeface="Cambria"/>
                      </a:endParaRPr>
                    </a:p>
                  </a:txBody>
                  <a:tcPr marL="121868" marR="121868" marT="91561" marB="91561"/>
                </a:tc>
                <a:extLst>
                  <a:ext uri="{0D108BD9-81ED-4DB2-BD59-A6C34878D82A}">
                    <a16:rowId xmlns:a16="http://schemas.microsoft.com/office/drawing/2014/main" val="10000"/>
                  </a:ext>
                </a:extLst>
              </a:tr>
              <a:tr h="915925">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1</a:t>
                      </a:r>
                      <a:endParaRPr sz="2400">
                        <a:solidFill>
                          <a:srgbClr val="FFFFFF"/>
                        </a:solidFill>
                        <a:latin typeface="Cambria"/>
                        <a:ea typeface="Cambria"/>
                        <a:cs typeface="Cambria"/>
                        <a:sym typeface="Cambria"/>
                      </a:endParaRPr>
                    </a:p>
                  </a:txBody>
                  <a:tcPr marL="121868" marR="121868" marT="91561" marB="91561"/>
                </a:tc>
                <a:tc>
                  <a:txBody>
                    <a:bodyPr/>
                    <a:lstStyle/>
                    <a:p>
                      <a:pPr marL="0" lvl="0" indent="0" algn="ctr" rtl="0">
                        <a:spcBef>
                          <a:spcPts val="0"/>
                        </a:spcBef>
                        <a:spcAft>
                          <a:spcPts val="0"/>
                        </a:spcAft>
                        <a:buNone/>
                      </a:pPr>
                      <a:r>
                        <a:rPr lang="en" sz="2400" dirty="0">
                          <a:solidFill>
                            <a:srgbClr val="FFFFFF"/>
                          </a:solidFill>
                          <a:latin typeface="Cambria"/>
                          <a:ea typeface="Cambria"/>
                          <a:cs typeface="Cambria"/>
                          <a:sym typeface="Cambria"/>
                        </a:rPr>
                        <a:t>0</a:t>
                      </a:r>
                      <a:endParaRPr sz="2400" dirty="0">
                        <a:solidFill>
                          <a:srgbClr val="FFFFFF"/>
                        </a:solidFill>
                        <a:latin typeface="Cambria"/>
                        <a:ea typeface="Cambria"/>
                        <a:cs typeface="Cambria"/>
                        <a:sym typeface="Cambria"/>
                      </a:endParaRPr>
                    </a:p>
                    <a:p>
                      <a:pPr marL="0" lvl="0" indent="0" algn="ctr" rtl="0">
                        <a:spcBef>
                          <a:spcPts val="0"/>
                        </a:spcBef>
                        <a:spcAft>
                          <a:spcPts val="0"/>
                        </a:spcAft>
                        <a:buNone/>
                      </a:pPr>
                      <a:r>
                        <a:rPr lang="en" sz="2400" dirty="0">
                          <a:solidFill>
                            <a:srgbClr val="FFFFFF"/>
                          </a:solidFill>
                          <a:latin typeface="Cambria"/>
                          <a:ea typeface="Cambria"/>
                          <a:cs typeface="Cambria"/>
                          <a:sym typeface="Cambria"/>
                        </a:rPr>
                        <a:t>1</a:t>
                      </a:r>
                      <a:endParaRPr sz="2400" dirty="0">
                        <a:solidFill>
                          <a:srgbClr val="FFFFFF"/>
                        </a:solidFill>
                        <a:latin typeface="Cambria"/>
                        <a:ea typeface="Cambria"/>
                        <a:cs typeface="Cambria"/>
                        <a:sym typeface="Cambria"/>
                      </a:endParaRPr>
                    </a:p>
                  </a:txBody>
                  <a:tcPr marL="121868" marR="121868" marT="91561" marB="91561"/>
                </a:tc>
                <a:extLst>
                  <a:ext uri="{0D108BD9-81ED-4DB2-BD59-A6C34878D82A}">
                    <a16:rowId xmlns:a16="http://schemas.microsoft.com/office/drawing/2014/main" val="10001"/>
                  </a:ext>
                </a:extLst>
              </a:tr>
              <a:tr h="1282326">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2</a:t>
                      </a:r>
                      <a:endParaRPr sz="2400">
                        <a:solidFill>
                          <a:srgbClr val="FFFFFF"/>
                        </a:solidFill>
                        <a:latin typeface="Cambria"/>
                        <a:ea typeface="Cambria"/>
                        <a:cs typeface="Cambria"/>
                        <a:sym typeface="Cambria"/>
                      </a:endParaRPr>
                    </a:p>
                  </a:txBody>
                  <a:tcPr marL="121868" marR="121868" marT="91561" marB="91561"/>
                </a:tc>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0 1</a:t>
                      </a:r>
                      <a:endParaRPr sz="2400">
                        <a:solidFill>
                          <a:srgbClr val="FFFFFF"/>
                        </a:solidFill>
                        <a:latin typeface="Cambria"/>
                        <a:ea typeface="Cambria"/>
                        <a:cs typeface="Cambria"/>
                        <a:sym typeface="Cambria"/>
                      </a:endParaRPr>
                    </a:p>
                    <a:p>
                      <a:pPr marL="0" lvl="0" indent="0" algn="ctr" rtl="0">
                        <a:spcBef>
                          <a:spcPts val="0"/>
                        </a:spcBef>
                        <a:spcAft>
                          <a:spcPts val="0"/>
                        </a:spcAft>
                        <a:buNone/>
                      </a:pPr>
                      <a:r>
                        <a:rPr lang="en" sz="2400">
                          <a:solidFill>
                            <a:srgbClr val="FFFFFF"/>
                          </a:solidFill>
                          <a:latin typeface="Cambria"/>
                          <a:ea typeface="Cambria"/>
                          <a:cs typeface="Cambria"/>
                          <a:sym typeface="Cambria"/>
                        </a:rPr>
                        <a:t>1 0</a:t>
                      </a:r>
                      <a:endParaRPr sz="2400">
                        <a:solidFill>
                          <a:srgbClr val="FFFFFF"/>
                        </a:solidFill>
                        <a:latin typeface="Cambria"/>
                        <a:ea typeface="Cambria"/>
                        <a:cs typeface="Cambria"/>
                        <a:sym typeface="Cambria"/>
                      </a:endParaRPr>
                    </a:p>
                    <a:p>
                      <a:pPr marL="0" lvl="0" indent="0" algn="ctr" rtl="0">
                        <a:spcBef>
                          <a:spcPts val="0"/>
                        </a:spcBef>
                        <a:spcAft>
                          <a:spcPts val="0"/>
                        </a:spcAft>
                        <a:buNone/>
                      </a:pPr>
                      <a:r>
                        <a:rPr lang="en" sz="2400">
                          <a:solidFill>
                            <a:srgbClr val="FFFFFF"/>
                          </a:solidFill>
                          <a:latin typeface="Cambria"/>
                          <a:ea typeface="Cambria"/>
                          <a:cs typeface="Cambria"/>
                          <a:sym typeface="Cambria"/>
                        </a:rPr>
                        <a:t>1 1</a:t>
                      </a:r>
                      <a:endParaRPr sz="2400">
                        <a:solidFill>
                          <a:srgbClr val="FFFFFF"/>
                        </a:solidFill>
                        <a:latin typeface="Cambria"/>
                        <a:ea typeface="Cambria"/>
                        <a:cs typeface="Cambria"/>
                        <a:sym typeface="Cambria"/>
                      </a:endParaRPr>
                    </a:p>
                  </a:txBody>
                  <a:tcPr marL="121868" marR="121868" marT="91561" marB="91561"/>
                </a:tc>
                <a:extLst>
                  <a:ext uri="{0D108BD9-81ED-4DB2-BD59-A6C34878D82A}">
                    <a16:rowId xmlns:a16="http://schemas.microsoft.com/office/drawing/2014/main" val="10002"/>
                  </a:ext>
                </a:extLst>
              </a:tr>
              <a:tr h="2015128">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3</a:t>
                      </a:r>
                      <a:endParaRPr sz="2400">
                        <a:solidFill>
                          <a:srgbClr val="FFFFFF"/>
                        </a:solidFill>
                        <a:latin typeface="Cambria"/>
                        <a:ea typeface="Cambria"/>
                        <a:cs typeface="Cambria"/>
                        <a:sym typeface="Cambria"/>
                      </a:endParaRPr>
                    </a:p>
                  </a:txBody>
                  <a:tcPr marL="121868" marR="121868" marT="91561" marB="91561"/>
                </a:tc>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1 1 0</a:t>
                      </a:r>
                      <a:endParaRPr sz="2400">
                        <a:solidFill>
                          <a:srgbClr val="FFFFFF"/>
                        </a:solidFill>
                        <a:latin typeface="Cambria"/>
                        <a:ea typeface="Cambria"/>
                        <a:cs typeface="Cambria"/>
                        <a:sym typeface="Cambria"/>
                      </a:endParaRPr>
                    </a:p>
                    <a:p>
                      <a:pPr marL="0" lvl="0" indent="0" algn="ctr" rtl="0">
                        <a:spcBef>
                          <a:spcPts val="0"/>
                        </a:spcBef>
                        <a:spcAft>
                          <a:spcPts val="0"/>
                        </a:spcAft>
                        <a:buNone/>
                      </a:pPr>
                      <a:r>
                        <a:rPr lang="en" sz="2400">
                          <a:solidFill>
                            <a:srgbClr val="FFFFFF"/>
                          </a:solidFill>
                          <a:latin typeface="Cambria"/>
                          <a:ea typeface="Cambria"/>
                          <a:cs typeface="Cambria"/>
                          <a:sym typeface="Cambria"/>
                        </a:rPr>
                        <a:t>0 1 1</a:t>
                      </a:r>
                      <a:endParaRPr sz="2400">
                        <a:solidFill>
                          <a:srgbClr val="FFFFFF"/>
                        </a:solidFill>
                        <a:latin typeface="Cambria"/>
                        <a:ea typeface="Cambria"/>
                        <a:cs typeface="Cambria"/>
                        <a:sym typeface="Cambria"/>
                      </a:endParaRPr>
                    </a:p>
                    <a:p>
                      <a:pPr marL="0" lvl="0" indent="0" algn="ctr" rtl="0">
                        <a:spcBef>
                          <a:spcPts val="0"/>
                        </a:spcBef>
                        <a:spcAft>
                          <a:spcPts val="0"/>
                        </a:spcAft>
                        <a:buNone/>
                      </a:pPr>
                      <a:r>
                        <a:rPr lang="en" sz="2400">
                          <a:solidFill>
                            <a:srgbClr val="FFFFFF"/>
                          </a:solidFill>
                          <a:latin typeface="Cambria"/>
                          <a:ea typeface="Cambria"/>
                          <a:cs typeface="Cambria"/>
                          <a:sym typeface="Cambria"/>
                        </a:rPr>
                        <a:t>1 1 1</a:t>
                      </a:r>
                      <a:endParaRPr sz="2400">
                        <a:solidFill>
                          <a:srgbClr val="FFFFFF"/>
                        </a:solidFill>
                        <a:latin typeface="Cambria"/>
                        <a:ea typeface="Cambria"/>
                        <a:cs typeface="Cambria"/>
                        <a:sym typeface="Cambria"/>
                      </a:endParaRPr>
                    </a:p>
                    <a:p>
                      <a:pPr marL="0" lvl="0" indent="0" algn="ctr" rtl="0">
                        <a:spcBef>
                          <a:spcPts val="0"/>
                        </a:spcBef>
                        <a:spcAft>
                          <a:spcPts val="0"/>
                        </a:spcAft>
                        <a:buNone/>
                      </a:pPr>
                      <a:r>
                        <a:rPr lang="en" sz="2400">
                          <a:solidFill>
                            <a:srgbClr val="FFFFFF"/>
                          </a:solidFill>
                          <a:latin typeface="Cambria"/>
                          <a:ea typeface="Cambria"/>
                          <a:cs typeface="Cambria"/>
                          <a:sym typeface="Cambria"/>
                        </a:rPr>
                        <a:t>1 0 1</a:t>
                      </a:r>
                      <a:endParaRPr sz="2400">
                        <a:solidFill>
                          <a:srgbClr val="FFFFFF"/>
                        </a:solidFill>
                        <a:latin typeface="Cambria"/>
                        <a:ea typeface="Cambria"/>
                        <a:cs typeface="Cambria"/>
                        <a:sym typeface="Cambria"/>
                      </a:endParaRPr>
                    </a:p>
                    <a:p>
                      <a:pPr marL="0" lvl="0" indent="0" algn="ctr" rtl="0">
                        <a:spcBef>
                          <a:spcPts val="0"/>
                        </a:spcBef>
                        <a:spcAft>
                          <a:spcPts val="0"/>
                        </a:spcAft>
                        <a:buNone/>
                      </a:pPr>
                      <a:r>
                        <a:rPr lang="en" sz="2400">
                          <a:solidFill>
                            <a:srgbClr val="FFFFFF"/>
                          </a:solidFill>
                          <a:latin typeface="Cambria"/>
                          <a:ea typeface="Cambria"/>
                          <a:cs typeface="Cambria"/>
                          <a:sym typeface="Cambria"/>
                        </a:rPr>
                        <a:t>0 1 0</a:t>
                      </a:r>
                      <a:endParaRPr sz="2400">
                        <a:solidFill>
                          <a:srgbClr val="FFFFFF"/>
                        </a:solidFill>
                        <a:latin typeface="Cambria"/>
                        <a:ea typeface="Cambria"/>
                        <a:cs typeface="Cambria"/>
                        <a:sym typeface="Cambria"/>
                      </a:endParaRPr>
                    </a:p>
                  </a:txBody>
                  <a:tcPr marL="121868" marR="121868" marT="91561" marB="91561"/>
                </a:tc>
                <a:extLst>
                  <a:ext uri="{0D108BD9-81ED-4DB2-BD59-A6C34878D82A}">
                    <a16:rowId xmlns:a16="http://schemas.microsoft.com/office/drawing/2014/main" val="10003"/>
                  </a:ext>
                </a:extLst>
              </a:tr>
              <a:tr h="549524">
                <a:tc>
                  <a:txBody>
                    <a:bodyPr/>
                    <a:lstStyle/>
                    <a:p>
                      <a:pPr marL="0" lvl="0" indent="0" algn="ctr" rtl="0">
                        <a:spcBef>
                          <a:spcPts val="0"/>
                        </a:spcBef>
                        <a:spcAft>
                          <a:spcPts val="0"/>
                        </a:spcAft>
                        <a:buNone/>
                      </a:pPr>
                      <a:r>
                        <a:rPr lang="en" sz="2400">
                          <a:solidFill>
                            <a:srgbClr val="FFFFFF"/>
                          </a:solidFill>
                          <a:latin typeface="Cambria"/>
                          <a:ea typeface="Cambria"/>
                          <a:cs typeface="Cambria"/>
                          <a:sym typeface="Cambria"/>
                        </a:rPr>
                        <a:t>….</a:t>
                      </a:r>
                      <a:endParaRPr sz="2400">
                        <a:solidFill>
                          <a:srgbClr val="FFFFFF"/>
                        </a:solidFill>
                        <a:latin typeface="Cambria"/>
                        <a:ea typeface="Cambria"/>
                        <a:cs typeface="Cambria"/>
                        <a:sym typeface="Cambria"/>
                      </a:endParaRPr>
                    </a:p>
                  </a:txBody>
                  <a:tcPr marL="121868" marR="121868" marT="91561" marB="91561"/>
                </a:tc>
                <a:tc>
                  <a:txBody>
                    <a:bodyPr/>
                    <a:lstStyle/>
                    <a:p>
                      <a:pPr marL="0" lvl="0" indent="0" algn="ctr" rtl="0">
                        <a:spcBef>
                          <a:spcPts val="0"/>
                        </a:spcBef>
                        <a:spcAft>
                          <a:spcPts val="0"/>
                        </a:spcAft>
                        <a:buNone/>
                      </a:pPr>
                      <a:r>
                        <a:rPr lang="en" sz="2400" dirty="0">
                          <a:solidFill>
                            <a:srgbClr val="FFFFFF"/>
                          </a:solidFill>
                          <a:latin typeface="Cambria"/>
                          <a:ea typeface="Cambria"/>
                          <a:cs typeface="Cambria"/>
                          <a:sym typeface="Cambria"/>
                        </a:rPr>
                        <a:t>….</a:t>
                      </a:r>
                      <a:endParaRPr sz="2400" dirty="0">
                        <a:solidFill>
                          <a:srgbClr val="FFFFFF"/>
                        </a:solidFill>
                        <a:latin typeface="Cambria"/>
                        <a:ea typeface="Cambria"/>
                        <a:cs typeface="Cambria"/>
                        <a:sym typeface="Cambria"/>
                      </a:endParaRPr>
                    </a:p>
                  </a:txBody>
                  <a:tcPr marL="121868" marR="121868" marT="91561" marB="91561"/>
                </a:tc>
                <a:extLst>
                  <a:ext uri="{0D108BD9-81ED-4DB2-BD59-A6C34878D82A}">
                    <a16:rowId xmlns:a16="http://schemas.microsoft.com/office/drawing/2014/main" val="10004"/>
                  </a:ext>
                </a:extLst>
              </a:tr>
            </a:tbl>
          </a:graphicData>
        </a:graphic>
      </p:graphicFrame>
      <p:sp>
        <p:nvSpPr>
          <p:cNvPr id="5" name="Slide Number Placeholder">
            <a:extLst>
              <a:ext uri="{FF2B5EF4-FFF2-40B4-BE49-F238E27FC236}">
                <a16:creationId xmlns:a16="http://schemas.microsoft.com/office/drawing/2014/main" id="{64AC1753-0303-401C-80B4-0C439CBA6A5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28</a:t>
            </a:fld>
            <a:endParaRPr lang="en-US" dirty="0">
              <a:solidFill>
                <a:prstClr val="white">
                  <a:tint val="75000"/>
                </a:prstClr>
              </a:solidFill>
            </a:endParaRPr>
          </a:p>
        </p:txBody>
      </p:sp>
    </p:spTree>
    <p:extLst>
      <p:ext uri="{BB962C8B-B14F-4D97-AF65-F5344CB8AC3E}">
        <p14:creationId xmlns:p14="http://schemas.microsoft.com/office/powerpoint/2010/main" val="21437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45"/>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lnSpc>
                <a:spcPct val="115000"/>
              </a:lnSpc>
              <a:spcBef>
                <a:spcPts val="0"/>
              </a:spcBef>
              <a:buNone/>
            </a:pPr>
            <a:r>
              <a:rPr lang="en" sz="2800" dirty="0">
                <a:latin typeface="Cambria"/>
                <a:ea typeface="Cambria"/>
                <a:cs typeface="Cambria"/>
                <a:sym typeface="Cambria"/>
              </a:rPr>
              <a:t>Задача: Густаво знае да брои, но сега той се учи да пише числата. Като много добър ученик той е научил 1, 2, 3 и 4. Но той не осъзнава, че 4 е различно от 1. Въпреки това той се забавлява с една игра, в която съставя числа от тези цифри и смята сбора на цифрите. Например :</a:t>
            </a:r>
            <a:endParaRPr sz="2800" dirty="0">
              <a:latin typeface="Cambria"/>
              <a:ea typeface="Cambria"/>
              <a:cs typeface="Cambria"/>
              <a:sym typeface="Cambria"/>
            </a:endParaRPr>
          </a:p>
          <a:p>
            <a:pPr marL="0" indent="609448" algn="just">
              <a:lnSpc>
                <a:spcPct val="115000"/>
              </a:lnSpc>
              <a:spcBef>
                <a:spcPts val="0"/>
              </a:spcBef>
              <a:buNone/>
            </a:pPr>
            <a:r>
              <a:rPr lang="en" sz="2800" dirty="0">
                <a:latin typeface="Cambria"/>
                <a:ea typeface="Cambria"/>
                <a:cs typeface="Cambria"/>
                <a:sym typeface="Cambria"/>
              </a:rPr>
              <a:t>132 = 1 + 3 + 2 = 6</a:t>
            </a:r>
            <a:endParaRPr sz="2800" dirty="0">
              <a:latin typeface="Cambria"/>
              <a:ea typeface="Cambria"/>
              <a:cs typeface="Cambria"/>
              <a:sym typeface="Cambria"/>
            </a:endParaRPr>
          </a:p>
          <a:p>
            <a:pPr marL="0" indent="609448">
              <a:lnSpc>
                <a:spcPct val="115000"/>
              </a:lnSpc>
              <a:spcBef>
                <a:spcPts val="0"/>
              </a:spcBef>
              <a:buNone/>
            </a:pPr>
            <a:r>
              <a:rPr lang="en" sz="2800" dirty="0">
                <a:latin typeface="Cambria"/>
                <a:ea typeface="Cambria"/>
                <a:cs typeface="Cambria"/>
                <a:sym typeface="Cambria"/>
              </a:rPr>
              <a:t>112314 =  1 + 1 + 2 + 3 + 1 + 1 = 9</a:t>
            </a:r>
            <a:br>
              <a:rPr lang="en" sz="2800" dirty="0">
                <a:latin typeface="Cambria"/>
                <a:ea typeface="Cambria"/>
                <a:cs typeface="Cambria"/>
                <a:sym typeface="Cambria"/>
              </a:rPr>
            </a:br>
            <a:r>
              <a:rPr lang="en" sz="2800" dirty="0">
                <a:latin typeface="Cambria"/>
                <a:ea typeface="Cambria"/>
                <a:cs typeface="Cambria"/>
                <a:sym typeface="Cambria"/>
              </a:rPr>
              <a:t> 	(запомнете, че Густаво мисли, че 4 = 1)</a:t>
            </a:r>
            <a:endParaRPr sz="2800" dirty="0">
              <a:latin typeface="Cambria"/>
              <a:ea typeface="Cambria"/>
              <a:cs typeface="Cambria"/>
              <a:sym typeface="Cambria"/>
            </a:endParaRPr>
          </a:p>
          <a:p>
            <a:pPr marL="0" indent="609448" algn="just">
              <a:lnSpc>
                <a:spcPct val="115000"/>
              </a:lnSpc>
              <a:spcBef>
                <a:spcPts val="0"/>
              </a:spcBef>
              <a:buNone/>
            </a:pPr>
            <a:endParaRPr sz="2800" dirty="0">
              <a:latin typeface="Cambria"/>
              <a:ea typeface="Cambria"/>
              <a:cs typeface="Cambria"/>
              <a:sym typeface="Cambria"/>
            </a:endParaRPr>
          </a:p>
          <a:p>
            <a:pPr marL="0" indent="0">
              <a:buNone/>
            </a:pPr>
            <a:endParaRPr sz="2800" dirty="0">
              <a:latin typeface="Cambria"/>
              <a:ea typeface="Cambria"/>
              <a:cs typeface="Cambria"/>
              <a:sym typeface="Cambria"/>
            </a:endParaRPr>
          </a:p>
        </p:txBody>
      </p:sp>
      <p:sp>
        <p:nvSpPr>
          <p:cNvPr id="347" name="Google Shape;347;p45"/>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4=1</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167B09E5-CCA5-4A0A-A9A4-E59D2C08495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29</a:t>
            </a:fld>
            <a:endParaRPr lang="en-US" dirty="0">
              <a:solidFill>
                <a:prstClr val="white">
                  <a:tint val="75000"/>
                </a:prstClr>
              </a:solidFill>
            </a:endParaRPr>
          </a:p>
        </p:txBody>
      </p:sp>
    </p:spTree>
    <p:extLst>
      <p:ext uri="{BB962C8B-B14F-4D97-AF65-F5344CB8AC3E}">
        <p14:creationId xmlns:p14="http://schemas.microsoft.com/office/powerpoint/2010/main" val="9992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912812" y="4718481"/>
            <a:ext cx="10363301" cy="1453719"/>
          </a:xfrm>
          <a:prstGeom prst="rect">
            <a:avLst/>
          </a:prstGeom>
        </p:spPr>
        <p:txBody>
          <a:bodyPr spcFirstLastPara="1" vert="horz" wrap="square" lIns="35991" tIns="35991" rIns="35991" bIns="35991" rtlCol="0" anchor="b" anchorCtr="0">
            <a:noAutofit/>
          </a:bodyPr>
          <a:lstStyle/>
          <a:p>
            <a:pPr>
              <a:lnSpc>
                <a:spcPct val="100000"/>
              </a:lnSpc>
              <a:spcBef>
                <a:spcPts val="0"/>
              </a:spcBef>
            </a:pPr>
            <a:r>
              <a:rPr lang="ru-RU" sz="3999" dirty="0">
                <a:latin typeface="Cambria"/>
                <a:ea typeface="Cambria"/>
                <a:cs typeface="Cambria"/>
                <a:sym typeface="Cambria"/>
              </a:rPr>
              <a:t>Методът “разделяй и владей”. </a:t>
            </a:r>
            <a:br>
              <a:rPr lang="ru-RU" sz="3999" dirty="0">
                <a:latin typeface="Cambria"/>
                <a:ea typeface="Cambria"/>
                <a:cs typeface="Cambria"/>
                <a:sym typeface="Cambria"/>
              </a:rPr>
            </a:br>
            <a:r>
              <a:rPr lang="ru-RU" sz="3999" dirty="0">
                <a:latin typeface="Cambria"/>
                <a:ea typeface="Cambria"/>
                <a:cs typeface="Cambria"/>
                <a:sym typeface="Cambria"/>
              </a:rPr>
              <a:t>Динамично оптимиране – въведение</a:t>
            </a:r>
            <a:endParaRPr dirty="0"/>
          </a:p>
        </p:txBody>
      </p:sp>
      <p:pic>
        <p:nvPicPr>
          <p:cNvPr id="118" name="Google Shape;118;p19"/>
          <p:cNvPicPr preferRelativeResize="0"/>
          <p:nvPr/>
        </p:nvPicPr>
        <p:blipFill>
          <a:blip r:embed="rId3">
            <a:alphaModFix/>
          </a:blip>
          <a:stretch>
            <a:fillRect/>
          </a:stretch>
        </p:blipFill>
        <p:spPr>
          <a:xfrm rot="-5400000">
            <a:off x="4350611" y="-40792"/>
            <a:ext cx="3609345" cy="6049951"/>
          </a:xfrm>
          <a:prstGeom prst="rect">
            <a:avLst/>
          </a:prstGeom>
          <a:noFill/>
          <a:ln>
            <a:noFill/>
          </a:ln>
        </p:spPr>
      </p:pic>
      <p:sp>
        <p:nvSpPr>
          <p:cNvPr id="4" name="Slide Number Placeholder">
            <a:extLst>
              <a:ext uri="{FF2B5EF4-FFF2-40B4-BE49-F238E27FC236}">
                <a16:creationId xmlns:a16="http://schemas.microsoft.com/office/drawing/2014/main" id="{3799B732-81B5-4DE2-89EB-4AABF94495AA}"/>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907742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6"/>
          <p:cNvSpPr txBox="1">
            <a:spLocks noGrp="1"/>
          </p:cNvSpPr>
          <p:nvPr>
            <p:ph idx="1"/>
          </p:nvPr>
        </p:nvSpPr>
        <p:spPr>
          <a:xfrm>
            <a:off x="190413" y="1066800"/>
            <a:ext cx="11804822" cy="5570355"/>
          </a:xfrm>
          <a:prstGeom prst="rect">
            <a:avLst/>
          </a:prstGeom>
        </p:spPr>
        <p:txBody>
          <a:bodyPr spcFirstLastPara="1" vert="horz" wrap="square" lIns="108005" tIns="35991" rIns="108005" bIns="35991" rtlCol="0" anchor="t" anchorCtr="0">
            <a:noAutofit/>
          </a:bodyPr>
          <a:lstStyle/>
          <a:p>
            <a:pPr marL="0" indent="0" algn="just">
              <a:buNone/>
            </a:pPr>
            <a:r>
              <a:rPr lang="en" sz="3200" dirty="0">
                <a:latin typeface="Cambria"/>
                <a:ea typeface="Cambria"/>
                <a:cs typeface="Cambria"/>
                <a:sym typeface="Cambria"/>
              </a:rPr>
              <a:t>Да се напише програма, която извежда броя на числата, чиято сума е равна на S. На стандартния вход се въвежда едно цяло число S. </a:t>
            </a:r>
            <a:endParaRPr sz="3200" dirty="0">
              <a:latin typeface="Cambria"/>
              <a:ea typeface="Cambria"/>
              <a:cs typeface="Cambria"/>
              <a:sym typeface="Cambria"/>
            </a:endParaRPr>
          </a:p>
          <a:p>
            <a:pPr marL="0" indent="0" algn="just">
              <a:buNone/>
            </a:pPr>
            <a:endParaRPr sz="3200" dirty="0">
              <a:latin typeface="Cambria"/>
              <a:ea typeface="Cambria"/>
              <a:cs typeface="Cambria"/>
              <a:sym typeface="Cambria"/>
            </a:endParaRPr>
          </a:p>
          <a:p>
            <a:pPr marL="0" indent="0" algn="just">
              <a:lnSpc>
                <a:spcPct val="115000"/>
              </a:lnSpc>
              <a:spcBef>
                <a:spcPts val="0"/>
              </a:spcBef>
              <a:buNone/>
            </a:pPr>
            <a:endParaRPr sz="3200" dirty="0">
              <a:latin typeface="Cambria"/>
              <a:ea typeface="Cambria"/>
              <a:cs typeface="Cambria"/>
              <a:sym typeface="Cambria"/>
            </a:endParaRPr>
          </a:p>
          <a:p>
            <a:pPr marL="0" indent="0" algn="just">
              <a:lnSpc>
                <a:spcPct val="115000"/>
              </a:lnSpc>
              <a:spcBef>
                <a:spcPts val="0"/>
              </a:spcBef>
              <a:buNone/>
            </a:pPr>
            <a:r>
              <a:rPr lang="en" sz="3200" dirty="0">
                <a:latin typeface="Cambria"/>
                <a:ea typeface="Cambria"/>
                <a:cs typeface="Cambria"/>
                <a:sym typeface="Cambria"/>
              </a:rPr>
              <a:t>	</a:t>
            </a:r>
            <a:endParaRPr sz="3200" dirty="0">
              <a:latin typeface="Cambria"/>
              <a:ea typeface="Cambria"/>
              <a:cs typeface="Cambria"/>
              <a:sym typeface="Cambria"/>
            </a:endParaRPr>
          </a:p>
          <a:p>
            <a:pPr marL="0" indent="0" algn="just">
              <a:lnSpc>
                <a:spcPct val="115000"/>
              </a:lnSpc>
              <a:spcBef>
                <a:spcPts val="0"/>
              </a:spcBef>
              <a:buNone/>
            </a:pPr>
            <a:endParaRPr sz="3200" dirty="0">
              <a:latin typeface="Cambria"/>
              <a:ea typeface="Cambria"/>
              <a:cs typeface="Cambria"/>
              <a:sym typeface="Cambria"/>
            </a:endParaRPr>
          </a:p>
          <a:p>
            <a:pPr marL="0" indent="0" algn="just">
              <a:lnSpc>
                <a:spcPct val="115000"/>
              </a:lnSpc>
              <a:spcBef>
                <a:spcPts val="0"/>
              </a:spcBef>
              <a:buNone/>
            </a:pPr>
            <a:endParaRPr sz="3200" dirty="0">
              <a:latin typeface="Cambria"/>
              <a:ea typeface="Cambria"/>
              <a:cs typeface="Cambria"/>
              <a:sym typeface="Cambria"/>
            </a:endParaRPr>
          </a:p>
          <a:p>
            <a:pPr marL="0" indent="0" algn="just">
              <a:lnSpc>
                <a:spcPct val="115000"/>
              </a:lnSpc>
              <a:spcBef>
                <a:spcPts val="0"/>
              </a:spcBef>
              <a:buNone/>
            </a:pPr>
            <a:endParaRPr sz="3200" dirty="0">
              <a:latin typeface="Cambria"/>
              <a:ea typeface="Cambria"/>
              <a:cs typeface="Cambria"/>
              <a:sym typeface="Cambria"/>
            </a:endParaRPr>
          </a:p>
          <a:p>
            <a:pPr marL="0" indent="0">
              <a:buNone/>
            </a:pPr>
            <a:endParaRPr sz="3200" dirty="0">
              <a:latin typeface="Cambria"/>
              <a:ea typeface="Cambria"/>
              <a:cs typeface="Cambria"/>
              <a:sym typeface="Cambria"/>
            </a:endParaRPr>
          </a:p>
        </p:txBody>
      </p:sp>
      <p:sp>
        <p:nvSpPr>
          <p:cNvPr id="353" name="Google Shape;353;p46"/>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4=1</a:t>
            </a:r>
            <a:endParaRPr>
              <a:latin typeface="Cambria"/>
              <a:ea typeface="Cambria"/>
              <a:cs typeface="Cambria"/>
              <a:sym typeface="Cambria"/>
            </a:endParaRPr>
          </a:p>
        </p:txBody>
      </p:sp>
      <p:sp>
        <p:nvSpPr>
          <p:cNvPr id="355" name="Google Shape;355;p46"/>
          <p:cNvSpPr/>
          <p:nvPr/>
        </p:nvSpPr>
        <p:spPr>
          <a:xfrm>
            <a:off x="4968105" y="2721918"/>
            <a:ext cx="1651970" cy="625437"/>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S=2</a:t>
            </a:r>
            <a:endParaRPr sz="3199">
              <a:latin typeface="Cambria"/>
              <a:ea typeface="Cambria"/>
              <a:cs typeface="Cambria"/>
              <a:sym typeface="Cambria"/>
            </a:endParaRPr>
          </a:p>
        </p:txBody>
      </p:sp>
      <p:sp>
        <p:nvSpPr>
          <p:cNvPr id="356" name="Google Shape;356;p46"/>
          <p:cNvSpPr/>
          <p:nvPr/>
        </p:nvSpPr>
        <p:spPr>
          <a:xfrm>
            <a:off x="1031864" y="4245054"/>
            <a:ext cx="1651970" cy="625437"/>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11</a:t>
            </a:r>
            <a:endParaRPr sz="3199">
              <a:latin typeface="Cambria"/>
              <a:ea typeface="Cambria"/>
              <a:cs typeface="Cambria"/>
              <a:sym typeface="Cambria"/>
            </a:endParaRPr>
          </a:p>
        </p:txBody>
      </p:sp>
      <p:sp>
        <p:nvSpPr>
          <p:cNvPr id="357" name="Google Shape;357;p46"/>
          <p:cNvSpPr/>
          <p:nvPr/>
        </p:nvSpPr>
        <p:spPr>
          <a:xfrm>
            <a:off x="2849057" y="5023885"/>
            <a:ext cx="1651970" cy="625437"/>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14</a:t>
            </a:r>
            <a:endParaRPr sz="3199">
              <a:latin typeface="Cambria"/>
              <a:ea typeface="Cambria"/>
              <a:cs typeface="Cambria"/>
              <a:sym typeface="Cambria"/>
            </a:endParaRPr>
          </a:p>
        </p:txBody>
      </p:sp>
      <p:sp>
        <p:nvSpPr>
          <p:cNvPr id="358" name="Google Shape;358;p46"/>
          <p:cNvSpPr/>
          <p:nvPr/>
        </p:nvSpPr>
        <p:spPr>
          <a:xfrm>
            <a:off x="4668916" y="4136349"/>
            <a:ext cx="1651970" cy="625437"/>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41</a:t>
            </a:r>
            <a:endParaRPr sz="3199">
              <a:latin typeface="Cambria"/>
              <a:ea typeface="Cambria"/>
              <a:cs typeface="Cambria"/>
              <a:sym typeface="Cambria"/>
            </a:endParaRPr>
          </a:p>
        </p:txBody>
      </p:sp>
      <p:sp>
        <p:nvSpPr>
          <p:cNvPr id="359" name="Google Shape;359;p46"/>
          <p:cNvSpPr/>
          <p:nvPr/>
        </p:nvSpPr>
        <p:spPr>
          <a:xfrm>
            <a:off x="6736578" y="4667377"/>
            <a:ext cx="1651970" cy="625437"/>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44</a:t>
            </a:r>
            <a:endParaRPr sz="3199">
              <a:latin typeface="Cambria"/>
              <a:ea typeface="Cambria"/>
              <a:cs typeface="Cambria"/>
              <a:sym typeface="Cambria"/>
            </a:endParaRPr>
          </a:p>
        </p:txBody>
      </p:sp>
      <p:sp>
        <p:nvSpPr>
          <p:cNvPr id="360" name="Google Shape;360;p46"/>
          <p:cNvSpPr/>
          <p:nvPr/>
        </p:nvSpPr>
        <p:spPr>
          <a:xfrm>
            <a:off x="8497386" y="3761214"/>
            <a:ext cx="1651970" cy="625437"/>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2</a:t>
            </a:r>
            <a:endParaRPr sz="3199">
              <a:latin typeface="Cambria"/>
              <a:ea typeface="Cambria"/>
              <a:cs typeface="Cambria"/>
              <a:sym typeface="Cambria"/>
            </a:endParaRPr>
          </a:p>
        </p:txBody>
      </p:sp>
      <p:cxnSp>
        <p:nvCxnSpPr>
          <p:cNvPr id="361" name="Google Shape;361;p46"/>
          <p:cNvCxnSpPr>
            <a:stCxn id="355" idx="2"/>
            <a:endCxn id="356" idx="0"/>
          </p:cNvCxnSpPr>
          <p:nvPr/>
        </p:nvCxnSpPr>
        <p:spPr>
          <a:xfrm flipH="1">
            <a:off x="1857915" y="3347355"/>
            <a:ext cx="3936175" cy="897766"/>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362" name="Google Shape;362;p46"/>
          <p:cNvCxnSpPr>
            <a:stCxn id="355" idx="2"/>
            <a:endCxn id="357" idx="0"/>
          </p:cNvCxnSpPr>
          <p:nvPr/>
        </p:nvCxnSpPr>
        <p:spPr>
          <a:xfrm flipH="1">
            <a:off x="3675042" y="3347355"/>
            <a:ext cx="2119048" cy="1676363"/>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363" name="Google Shape;363;p46"/>
          <p:cNvCxnSpPr>
            <a:stCxn id="355" idx="2"/>
            <a:endCxn id="358" idx="0"/>
          </p:cNvCxnSpPr>
          <p:nvPr/>
        </p:nvCxnSpPr>
        <p:spPr>
          <a:xfrm flipH="1">
            <a:off x="5494968" y="3347355"/>
            <a:ext cx="299122" cy="788994"/>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364" name="Google Shape;364;p46"/>
          <p:cNvCxnSpPr>
            <a:stCxn id="355" idx="2"/>
            <a:endCxn id="359" idx="0"/>
          </p:cNvCxnSpPr>
          <p:nvPr/>
        </p:nvCxnSpPr>
        <p:spPr>
          <a:xfrm>
            <a:off x="5794090" y="3347355"/>
            <a:ext cx="1768339" cy="1320056"/>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365" name="Google Shape;365;p46"/>
          <p:cNvCxnSpPr>
            <a:stCxn id="355" idx="2"/>
            <a:endCxn id="360" idx="0"/>
          </p:cNvCxnSpPr>
          <p:nvPr/>
        </p:nvCxnSpPr>
        <p:spPr>
          <a:xfrm>
            <a:off x="5794090" y="3347355"/>
            <a:ext cx="3529481" cy="413892"/>
          </a:xfrm>
          <a:prstGeom prst="straightConnector1">
            <a:avLst/>
          </a:prstGeom>
          <a:noFill/>
          <a:ln w="9525" cap="flat" cmpd="sng">
            <a:solidFill>
              <a:schemeClr val="tx2">
                <a:lumMod val="90000"/>
              </a:schemeClr>
            </a:solidFill>
            <a:prstDash val="solid"/>
            <a:round/>
            <a:headEnd type="none" w="med" len="med"/>
            <a:tailEnd type="triangle" w="med" len="med"/>
          </a:ln>
        </p:spPr>
      </p:cxnSp>
      <p:sp>
        <p:nvSpPr>
          <p:cNvPr id="15" name="Slide Number Placeholder">
            <a:extLst>
              <a:ext uri="{FF2B5EF4-FFF2-40B4-BE49-F238E27FC236}">
                <a16:creationId xmlns:a16="http://schemas.microsoft.com/office/drawing/2014/main" id="{B37315EA-D652-4354-BC72-3DAB679891D7}"/>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30</a:t>
            </a:fld>
            <a:endParaRPr lang="en-US" dirty="0">
              <a:solidFill>
                <a:prstClr val="white">
                  <a:tint val="75000"/>
                </a:prstClr>
              </a:solidFill>
            </a:endParaRPr>
          </a:p>
        </p:txBody>
      </p:sp>
    </p:spTree>
    <p:extLst>
      <p:ext uri="{BB962C8B-B14F-4D97-AF65-F5344CB8AC3E}">
        <p14:creationId xmlns:p14="http://schemas.microsoft.com/office/powerpoint/2010/main" val="3091465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7"/>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lnSpc>
                <a:spcPct val="115000"/>
              </a:lnSpc>
              <a:spcBef>
                <a:spcPts val="0"/>
              </a:spcBef>
              <a:buNone/>
            </a:pPr>
            <a:r>
              <a:rPr lang="en" sz="2800" dirty="0">
                <a:latin typeface="Cambria"/>
                <a:ea typeface="Cambria"/>
                <a:cs typeface="Cambria"/>
                <a:sym typeface="Cambria"/>
              </a:rPr>
              <a:t>Нека в масив b[] пазим броя на числата, чиято сума е равна на S. </a:t>
            </a:r>
            <a:endParaRPr sz="2800" dirty="0">
              <a:latin typeface="Cambria"/>
              <a:ea typeface="Cambria"/>
              <a:cs typeface="Cambria"/>
              <a:sym typeface="Cambria"/>
            </a:endParaRPr>
          </a:p>
          <a:p>
            <a:pPr marL="0" indent="0" algn="just">
              <a:lnSpc>
                <a:spcPct val="115000"/>
              </a:lnSpc>
              <a:spcBef>
                <a:spcPts val="0"/>
              </a:spcBef>
              <a:buNone/>
            </a:pPr>
            <a:r>
              <a:rPr lang="en" sz="2800" dirty="0">
                <a:latin typeface="Cambria"/>
                <a:ea typeface="Cambria"/>
                <a:cs typeface="Cambria"/>
                <a:sym typeface="Cambria"/>
              </a:rPr>
              <a:t>Тогава </a:t>
            </a:r>
            <a:r>
              <a:rPr lang="en" sz="2400" dirty="0">
                <a:latin typeface="Cambria"/>
                <a:ea typeface="Cambria"/>
                <a:cs typeface="Cambria"/>
                <a:sym typeface="Cambria"/>
              </a:rPr>
              <a:t>b[i] = 2*b[i-1] + b[i-2] + b[i-3];</a:t>
            </a:r>
            <a:r>
              <a:rPr lang="en" sz="2800" dirty="0">
                <a:latin typeface="Cambria"/>
                <a:ea typeface="Cambria"/>
                <a:cs typeface="Cambria"/>
                <a:sym typeface="Cambria"/>
              </a:rPr>
              <a:t> </a:t>
            </a:r>
            <a:endParaRPr sz="2800" dirty="0">
              <a:latin typeface="Cambria"/>
              <a:ea typeface="Cambria"/>
              <a:cs typeface="Cambria"/>
              <a:sym typeface="Cambria"/>
            </a:endParaRPr>
          </a:p>
        </p:txBody>
      </p:sp>
      <p:sp>
        <p:nvSpPr>
          <p:cNvPr id="370" name="Google Shape;370;p47"/>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4=1</a:t>
            </a:r>
            <a:endParaRPr>
              <a:latin typeface="Cambria"/>
              <a:ea typeface="Cambria"/>
              <a:cs typeface="Cambria"/>
              <a:sym typeface="Cambria"/>
            </a:endParaRPr>
          </a:p>
        </p:txBody>
      </p:sp>
      <p:sp>
        <p:nvSpPr>
          <p:cNvPr id="372" name="Google Shape;372;p47"/>
          <p:cNvSpPr/>
          <p:nvPr/>
        </p:nvSpPr>
        <p:spPr>
          <a:xfrm>
            <a:off x="1687493" y="3954130"/>
            <a:ext cx="1404434" cy="1073720"/>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S</a:t>
            </a:r>
            <a:endParaRPr sz="3199">
              <a:latin typeface="Cambria"/>
              <a:ea typeface="Cambria"/>
              <a:cs typeface="Cambria"/>
              <a:sym typeface="Cambria"/>
            </a:endParaRPr>
          </a:p>
        </p:txBody>
      </p:sp>
      <p:sp>
        <p:nvSpPr>
          <p:cNvPr id="373" name="Google Shape;373;p47"/>
          <p:cNvSpPr/>
          <p:nvPr/>
        </p:nvSpPr>
        <p:spPr>
          <a:xfrm>
            <a:off x="4686809" y="5491894"/>
            <a:ext cx="1699365" cy="887372"/>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(n-3)+3</a:t>
            </a:r>
            <a:endParaRPr sz="3199">
              <a:latin typeface="Cambria"/>
              <a:ea typeface="Cambria"/>
              <a:cs typeface="Cambria"/>
              <a:sym typeface="Cambria"/>
            </a:endParaRPr>
          </a:p>
        </p:txBody>
      </p:sp>
      <p:sp>
        <p:nvSpPr>
          <p:cNvPr id="374" name="Google Shape;374;p47"/>
          <p:cNvSpPr/>
          <p:nvPr/>
        </p:nvSpPr>
        <p:spPr>
          <a:xfrm>
            <a:off x="4686809" y="4047304"/>
            <a:ext cx="1699365" cy="887372"/>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(n-2)+2</a:t>
            </a:r>
            <a:endParaRPr sz="3199">
              <a:latin typeface="Cambria"/>
              <a:ea typeface="Cambria"/>
              <a:cs typeface="Cambria"/>
              <a:sym typeface="Cambria"/>
            </a:endParaRPr>
          </a:p>
        </p:txBody>
      </p:sp>
      <p:sp>
        <p:nvSpPr>
          <p:cNvPr id="375" name="Google Shape;375;p47"/>
          <p:cNvSpPr/>
          <p:nvPr/>
        </p:nvSpPr>
        <p:spPr>
          <a:xfrm>
            <a:off x="4686809" y="2660065"/>
            <a:ext cx="1699365" cy="887372"/>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dirty="0">
                <a:latin typeface="Cambria"/>
                <a:ea typeface="Cambria"/>
                <a:cs typeface="Cambria"/>
                <a:sym typeface="Cambria"/>
              </a:rPr>
              <a:t>(n-1)+1</a:t>
            </a:r>
            <a:endParaRPr sz="3199" dirty="0">
              <a:latin typeface="Cambria"/>
              <a:ea typeface="Cambria"/>
              <a:cs typeface="Cambria"/>
              <a:sym typeface="Cambria"/>
            </a:endParaRPr>
          </a:p>
        </p:txBody>
      </p:sp>
      <p:sp>
        <p:nvSpPr>
          <p:cNvPr id="376" name="Google Shape;376;p47"/>
          <p:cNvSpPr/>
          <p:nvPr/>
        </p:nvSpPr>
        <p:spPr>
          <a:xfrm>
            <a:off x="7085012" y="2653146"/>
            <a:ext cx="1160689" cy="887372"/>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2</a:t>
            </a:r>
            <a:endParaRPr sz="3199">
              <a:latin typeface="Cambria"/>
              <a:ea typeface="Cambria"/>
              <a:cs typeface="Cambria"/>
              <a:sym typeface="Cambria"/>
            </a:endParaRPr>
          </a:p>
        </p:txBody>
      </p:sp>
      <p:sp>
        <p:nvSpPr>
          <p:cNvPr id="377" name="Google Shape;377;p47"/>
          <p:cNvSpPr/>
          <p:nvPr/>
        </p:nvSpPr>
        <p:spPr>
          <a:xfrm>
            <a:off x="6481595" y="2903203"/>
            <a:ext cx="436686" cy="401096"/>
          </a:xfrm>
          <a:prstGeom prst="mathMultiply">
            <a:avLst>
              <a:gd name="adj1" fmla="val 23520"/>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3199">
              <a:latin typeface="Cambria"/>
              <a:ea typeface="Cambria"/>
              <a:cs typeface="Cambria"/>
              <a:sym typeface="Cambria"/>
            </a:endParaRPr>
          </a:p>
        </p:txBody>
      </p:sp>
      <p:cxnSp>
        <p:nvCxnSpPr>
          <p:cNvPr id="378" name="Google Shape;378;p47"/>
          <p:cNvCxnSpPr>
            <a:stCxn id="372" idx="3"/>
            <a:endCxn id="375" idx="1"/>
          </p:cNvCxnSpPr>
          <p:nvPr/>
        </p:nvCxnSpPr>
        <p:spPr>
          <a:xfrm flipV="1">
            <a:off x="3091927" y="3103751"/>
            <a:ext cx="1594882" cy="1387239"/>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379" name="Google Shape;379;p47"/>
          <p:cNvCxnSpPr>
            <a:stCxn id="372" idx="3"/>
            <a:endCxn id="374" idx="1"/>
          </p:cNvCxnSpPr>
          <p:nvPr/>
        </p:nvCxnSpPr>
        <p:spPr>
          <a:xfrm>
            <a:off x="3091927" y="4490990"/>
            <a:ext cx="1594882" cy="0"/>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380" name="Google Shape;380;p47"/>
          <p:cNvCxnSpPr>
            <a:stCxn id="372" idx="3"/>
            <a:endCxn id="373" idx="1"/>
          </p:cNvCxnSpPr>
          <p:nvPr/>
        </p:nvCxnSpPr>
        <p:spPr>
          <a:xfrm>
            <a:off x="3091927" y="4490990"/>
            <a:ext cx="1594882" cy="1444590"/>
          </a:xfrm>
          <a:prstGeom prst="straightConnector1">
            <a:avLst/>
          </a:prstGeom>
          <a:noFill/>
          <a:ln w="9525" cap="flat" cmpd="sng">
            <a:solidFill>
              <a:schemeClr val="tx2">
                <a:lumMod val="90000"/>
              </a:schemeClr>
            </a:solidFill>
            <a:prstDash val="solid"/>
            <a:round/>
            <a:headEnd type="none" w="med" len="med"/>
            <a:tailEnd type="triangle" w="med" len="med"/>
          </a:ln>
        </p:spPr>
      </p:cxnSp>
      <p:sp>
        <p:nvSpPr>
          <p:cNvPr id="13" name="Slide Number Placeholder">
            <a:extLst>
              <a:ext uri="{FF2B5EF4-FFF2-40B4-BE49-F238E27FC236}">
                <a16:creationId xmlns:a16="http://schemas.microsoft.com/office/drawing/2014/main" id="{BC12A395-1E67-48E5-80F5-05C2E1EB59F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31</a:t>
            </a:fld>
            <a:endParaRPr lang="en-US" dirty="0">
              <a:solidFill>
                <a:prstClr val="white">
                  <a:tint val="75000"/>
                </a:prstClr>
              </a:solidFill>
            </a:endParaRPr>
          </a:p>
        </p:txBody>
      </p:sp>
    </p:spTree>
    <p:extLst>
      <p:ext uri="{BB962C8B-B14F-4D97-AF65-F5344CB8AC3E}">
        <p14:creationId xmlns:p14="http://schemas.microsoft.com/office/powerpoint/2010/main" val="692098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912812" y="5504014"/>
            <a:ext cx="10363301" cy="820586"/>
          </a:xfrm>
          <a:prstGeom prst="rect">
            <a:avLst/>
          </a:prstGeom>
        </p:spPr>
        <p:txBody>
          <a:bodyPr spcFirstLastPara="1" vert="horz" wrap="square" lIns="35991" tIns="35991" rIns="35991" bIns="35991" rtlCol="0" anchor="b" anchorCtr="0">
            <a:noAutofit/>
          </a:bodyPr>
          <a:lstStyle/>
          <a:p>
            <a:pPr>
              <a:spcBef>
                <a:spcPts val="0"/>
              </a:spcBef>
            </a:pPr>
            <a:r>
              <a:rPr lang="en" sz="3999" dirty="0"/>
              <a:t>Двумерно динамично оптимиране</a:t>
            </a:r>
            <a:r>
              <a:rPr lang="en" dirty="0"/>
              <a:t> </a:t>
            </a:r>
            <a:endParaRPr dirty="0"/>
          </a:p>
        </p:txBody>
      </p:sp>
      <p:pic>
        <p:nvPicPr>
          <p:cNvPr id="386" name="Google Shape;386;p48"/>
          <p:cNvPicPr preferRelativeResize="0"/>
          <p:nvPr/>
        </p:nvPicPr>
        <p:blipFill>
          <a:blip r:embed="rId3">
            <a:alphaModFix/>
          </a:blip>
          <a:stretch>
            <a:fillRect/>
          </a:stretch>
        </p:blipFill>
        <p:spPr>
          <a:xfrm>
            <a:off x="3461451" y="1371600"/>
            <a:ext cx="5265923" cy="3956366"/>
          </a:xfrm>
          <a:prstGeom prst="rect">
            <a:avLst/>
          </a:prstGeom>
          <a:noFill/>
          <a:ln>
            <a:noFill/>
          </a:ln>
        </p:spPr>
      </p:pic>
      <p:sp>
        <p:nvSpPr>
          <p:cNvPr id="4" name="Slide Number Placeholder">
            <a:extLst>
              <a:ext uri="{FF2B5EF4-FFF2-40B4-BE49-F238E27FC236}">
                <a16:creationId xmlns:a16="http://schemas.microsoft.com/office/drawing/2014/main" id="{ED07FFF6-FAD2-45FA-9D92-444E149C65A0}"/>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32</a:t>
            </a:fld>
            <a:endParaRPr lang="en-US" dirty="0">
              <a:solidFill>
                <a:prstClr val="white">
                  <a:tint val="75000"/>
                </a:prstClr>
              </a:solidFill>
            </a:endParaRPr>
          </a:p>
        </p:txBody>
      </p:sp>
    </p:spTree>
    <p:extLst>
      <p:ext uri="{BB962C8B-B14F-4D97-AF65-F5344CB8AC3E}">
        <p14:creationId xmlns:p14="http://schemas.microsoft.com/office/powerpoint/2010/main" val="34328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p49"/>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Основополагаща­ идея, на която е базиран методът на динамичното оптимиране - произволна част от оптимална траектория също е оптимална траектория.</a:t>
            </a:r>
            <a:endParaRPr sz="2800" dirty="0">
              <a:latin typeface="Cambria"/>
              <a:ea typeface="Cambria"/>
              <a:cs typeface="Cambria"/>
              <a:sym typeface="Cambria"/>
            </a:endParaRPr>
          </a:p>
          <a:p>
            <a:pPr marL="16929" marR="16929" indent="0" algn="just">
              <a:lnSpc>
                <a:spcPct val="115000"/>
              </a:lnSpc>
              <a:spcBef>
                <a:spcPts val="0"/>
              </a:spcBef>
              <a:buClr>
                <a:schemeClr val="dk1"/>
              </a:buClr>
              <a:buSzPts val="1100"/>
              <a:buNone/>
            </a:pPr>
            <a:endParaRPr sz="2800" dirty="0">
              <a:latin typeface="Cambria"/>
              <a:ea typeface="Cambria"/>
              <a:cs typeface="Cambria"/>
              <a:sym typeface="Cambria"/>
            </a:endParaRPr>
          </a:p>
          <a:p>
            <a:pPr marL="16929" marR="16929" indent="0" algn="just">
              <a:lnSpc>
                <a:spcPct val="115000"/>
              </a:lnSpc>
              <a:spcBef>
                <a:spcPts val="0"/>
              </a:spcBef>
              <a:buClr>
                <a:schemeClr val="dk1"/>
              </a:buClr>
              <a:buSzPts val="1100"/>
              <a:buNone/>
            </a:pPr>
            <a:endParaRPr sz="2800" dirty="0">
              <a:latin typeface="Cambria"/>
              <a:ea typeface="Cambria"/>
              <a:cs typeface="Cambria"/>
              <a:sym typeface="Cambria"/>
            </a:endParaRPr>
          </a:p>
          <a:p>
            <a:pPr marL="16929" marR="16929" indent="0" algn="just">
              <a:lnSpc>
                <a:spcPct val="106363"/>
              </a:lnSpc>
              <a:spcBef>
                <a:spcPts val="0"/>
              </a:spcBef>
              <a:buClr>
                <a:schemeClr val="dk1"/>
              </a:buClr>
              <a:buSzPts val="1100"/>
              <a:buNone/>
            </a:pPr>
            <a:endParaRPr sz="2800" dirty="0">
              <a:latin typeface="Cambria"/>
              <a:ea typeface="Cambria"/>
              <a:cs typeface="Cambria"/>
              <a:sym typeface="Cambria"/>
            </a:endParaRPr>
          </a:p>
          <a:p>
            <a:pPr marL="16929" marR="16929" indent="0" algn="just">
              <a:lnSpc>
                <a:spcPct val="106363"/>
              </a:lnSpc>
              <a:spcBef>
                <a:spcPts val="1333"/>
              </a:spcBef>
              <a:buClr>
                <a:schemeClr val="dk1"/>
              </a:buClr>
              <a:buSzPts val="1100"/>
              <a:buNone/>
            </a:pPr>
            <a:endParaRPr sz="2800" dirty="0">
              <a:latin typeface="Cambria"/>
              <a:ea typeface="Cambria"/>
              <a:cs typeface="Cambria"/>
              <a:sym typeface="Cambria"/>
            </a:endParaRPr>
          </a:p>
          <a:p>
            <a:pPr marL="16929" marR="16929" indent="0" algn="just">
              <a:lnSpc>
                <a:spcPct val="106363"/>
              </a:lnSpc>
              <a:spcBef>
                <a:spcPts val="1333"/>
              </a:spcBef>
              <a:buClr>
                <a:schemeClr val="dk1"/>
              </a:buClr>
              <a:buSzPts val="1100"/>
              <a:buNone/>
            </a:pPr>
            <a:endParaRPr sz="2800" dirty="0">
              <a:latin typeface="Cambria"/>
              <a:ea typeface="Cambria"/>
              <a:cs typeface="Cambria"/>
              <a:sym typeface="Cambria"/>
            </a:endParaRPr>
          </a:p>
          <a:p>
            <a:pPr marL="16929" marR="16929" indent="0" algn="just">
              <a:lnSpc>
                <a:spcPct val="106363"/>
              </a:lnSpc>
              <a:spcBef>
                <a:spcPts val="1333"/>
              </a:spcBef>
              <a:buClr>
                <a:schemeClr val="dk1"/>
              </a:buClr>
              <a:buSzPts val="1100"/>
              <a:buNone/>
            </a:pPr>
            <a:endParaRPr sz="2800" dirty="0">
              <a:latin typeface="Cambria"/>
              <a:ea typeface="Cambria"/>
              <a:cs typeface="Cambria"/>
              <a:sym typeface="Cambria"/>
            </a:endParaRPr>
          </a:p>
          <a:p>
            <a:pPr marL="0" indent="0" algn="just">
              <a:spcBef>
                <a:spcPts val="1333"/>
              </a:spcBef>
              <a:buNone/>
            </a:pPr>
            <a:endParaRPr sz="2800" dirty="0">
              <a:latin typeface="Cambria"/>
              <a:ea typeface="Cambria"/>
              <a:cs typeface="Cambria"/>
              <a:sym typeface="Cambria"/>
            </a:endParaRPr>
          </a:p>
        </p:txBody>
      </p:sp>
      <p:sp>
        <p:nvSpPr>
          <p:cNvPr id="391" name="Google Shape;391;p49"/>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Двумерно динамично оптимиране</a:t>
            </a:r>
            <a:endParaRPr>
              <a:latin typeface="Cambria"/>
              <a:ea typeface="Cambria"/>
              <a:cs typeface="Cambria"/>
              <a:sym typeface="Cambria"/>
            </a:endParaRPr>
          </a:p>
        </p:txBody>
      </p:sp>
      <p:sp>
        <p:nvSpPr>
          <p:cNvPr id="393" name="Google Shape;393;p49"/>
          <p:cNvSpPr/>
          <p:nvPr/>
        </p:nvSpPr>
        <p:spPr>
          <a:xfrm>
            <a:off x="1829123" y="3104484"/>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А</a:t>
            </a:r>
            <a:endParaRPr sz="3199">
              <a:latin typeface="Cambria"/>
              <a:ea typeface="Cambria"/>
              <a:cs typeface="Cambria"/>
              <a:sym typeface="Cambria"/>
            </a:endParaRPr>
          </a:p>
        </p:txBody>
      </p:sp>
      <p:sp>
        <p:nvSpPr>
          <p:cNvPr id="394" name="Google Shape;394;p49"/>
          <p:cNvSpPr/>
          <p:nvPr/>
        </p:nvSpPr>
        <p:spPr>
          <a:xfrm>
            <a:off x="2348288" y="2974665"/>
            <a:ext cx="6443188" cy="3474362"/>
          </a:xfrm>
          <a:custGeom>
            <a:avLst/>
            <a:gdLst/>
            <a:ahLst/>
            <a:cxnLst/>
            <a:rect l="l" t="t" r="r" b="b"/>
            <a:pathLst>
              <a:path w="193346" h="104258" extrusionOk="0">
                <a:moveTo>
                  <a:pt x="0" y="7833"/>
                </a:moveTo>
                <a:cubicBezTo>
                  <a:pt x="29628" y="6535"/>
                  <a:pt x="164309" y="-607"/>
                  <a:pt x="177765" y="42"/>
                </a:cubicBezTo>
                <a:cubicBezTo>
                  <a:pt x="191221" y="691"/>
                  <a:pt x="80266" y="5885"/>
                  <a:pt x="80738" y="11728"/>
                </a:cubicBezTo>
                <a:cubicBezTo>
                  <a:pt x="81210" y="17571"/>
                  <a:pt x="179241" y="25656"/>
                  <a:pt x="180598" y="35099"/>
                </a:cubicBezTo>
                <a:cubicBezTo>
                  <a:pt x="181955" y="44542"/>
                  <a:pt x="94725" y="56936"/>
                  <a:pt x="88882" y="68386"/>
                </a:cubicBezTo>
                <a:cubicBezTo>
                  <a:pt x="83039" y="79836"/>
                  <a:pt x="128129" y="100433"/>
                  <a:pt x="145540" y="103797"/>
                </a:cubicBezTo>
                <a:cubicBezTo>
                  <a:pt x="162951" y="107161"/>
                  <a:pt x="185378" y="91108"/>
                  <a:pt x="193346" y="88570"/>
                </a:cubicBezTo>
              </a:path>
            </a:pathLst>
          </a:custGeom>
          <a:noFill/>
          <a:ln w="9525" cap="flat" cmpd="sng">
            <a:solidFill>
              <a:srgbClr val="F6B26B"/>
            </a:solidFill>
            <a:prstDash val="solid"/>
            <a:round/>
            <a:headEnd type="none" w="med" len="med"/>
            <a:tailEnd type="none" w="med" len="med"/>
          </a:ln>
        </p:spPr>
      </p:sp>
      <p:sp>
        <p:nvSpPr>
          <p:cNvPr id="395" name="Google Shape;395;p49"/>
          <p:cNvSpPr/>
          <p:nvPr/>
        </p:nvSpPr>
        <p:spPr>
          <a:xfrm>
            <a:off x="8791476" y="5548081"/>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В</a:t>
            </a:r>
            <a:endParaRPr sz="3199">
              <a:latin typeface="Cambria"/>
              <a:ea typeface="Cambria"/>
              <a:cs typeface="Cambria"/>
              <a:sym typeface="Cambria"/>
            </a:endParaRPr>
          </a:p>
        </p:txBody>
      </p:sp>
      <p:sp>
        <p:nvSpPr>
          <p:cNvPr id="396" name="Google Shape;396;p49"/>
          <p:cNvSpPr/>
          <p:nvPr/>
        </p:nvSpPr>
        <p:spPr>
          <a:xfrm>
            <a:off x="2057682" y="4078579"/>
            <a:ext cx="3472526" cy="1636421"/>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2800" dirty="0">
                <a:latin typeface="Cambria"/>
                <a:ea typeface="Cambria"/>
                <a:cs typeface="Cambria"/>
                <a:sym typeface="Cambria"/>
              </a:rPr>
              <a:t>Оптимален начин да стигнем от т.А до т.В?</a:t>
            </a:r>
            <a:endParaRPr sz="2800" dirty="0">
              <a:latin typeface="Cambria"/>
              <a:ea typeface="Cambria"/>
              <a:cs typeface="Cambria"/>
              <a:sym typeface="Cambria"/>
            </a:endParaRPr>
          </a:p>
        </p:txBody>
      </p:sp>
      <p:sp>
        <p:nvSpPr>
          <p:cNvPr id="397" name="Google Shape;397;p49"/>
          <p:cNvSpPr/>
          <p:nvPr/>
        </p:nvSpPr>
        <p:spPr>
          <a:xfrm>
            <a:off x="2478154" y="3281505"/>
            <a:ext cx="4791085" cy="1401035"/>
          </a:xfrm>
          <a:custGeom>
            <a:avLst/>
            <a:gdLst/>
            <a:ahLst/>
            <a:cxnLst/>
            <a:rect l="l" t="t" r="r" b="b"/>
            <a:pathLst>
              <a:path w="143770" h="42042" extrusionOk="0">
                <a:moveTo>
                  <a:pt x="0" y="0"/>
                </a:moveTo>
                <a:cubicBezTo>
                  <a:pt x="7141" y="1948"/>
                  <a:pt x="38127" y="7259"/>
                  <a:pt x="42848" y="11685"/>
                </a:cubicBezTo>
                <a:cubicBezTo>
                  <a:pt x="47570" y="16111"/>
                  <a:pt x="17942" y="24787"/>
                  <a:pt x="28329" y="26558"/>
                </a:cubicBezTo>
                <a:cubicBezTo>
                  <a:pt x="38716" y="28329"/>
                  <a:pt x="91480" y="19889"/>
                  <a:pt x="105172" y="22309"/>
                </a:cubicBezTo>
                <a:cubicBezTo>
                  <a:pt x="118864" y="24729"/>
                  <a:pt x="104050" y="38244"/>
                  <a:pt x="110483" y="41077"/>
                </a:cubicBezTo>
                <a:cubicBezTo>
                  <a:pt x="116916" y="43910"/>
                  <a:pt x="138222" y="39601"/>
                  <a:pt x="143770" y="39306"/>
                </a:cubicBezTo>
              </a:path>
            </a:pathLst>
          </a:custGeom>
          <a:noFill/>
          <a:ln w="9525" cap="flat" cmpd="sng">
            <a:solidFill>
              <a:srgbClr val="E69138"/>
            </a:solidFill>
            <a:prstDash val="solid"/>
            <a:round/>
            <a:headEnd type="none" w="med" len="med"/>
            <a:tailEnd type="none" w="med" len="med"/>
          </a:ln>
        </p:spPr>
      </p:sp>
      <p:sp>
        <p:nvSpPr>
          <p:cNvPr id="398" name="Google Shape;398;p49"/>
          <p:cNvSpPr/>
          <p:nvPr/>
        </p:nvSpPr>
        <p:spPr>
          <a:xfrm>
            <a:off x="7354384" y="4499488"/>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С</a:t>
            </a:r>
            <a:endParaRPr sz="3199">
              <a:latin typeface="Cambria"/>
              <a:ea typeface="Cambria"/>
              <a:cs typeface="Cambria"/>
              <a:sym typeface="Cambria"/>
            </a:endParaRPr>
          </a:p>
        </p:txBody>
      </p:sp>
      <p:sp>
        <p:nvSpPr>
          <p:cNvPr id="10" name="Slide Number Placeholder">
            <a:extLst>
              <a:ext uri="{FF2B5EF4-FFF2-40B4-BE49-F238E27FC236}">
                <a16:creationId xmlns:a16="http://schemas.microsoft.com/office/drawing/2014/main" id="{DCE27695-8AA7-4816-9FC2-4484016C411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33</a:t>
            </a:fld>
            <a:endParaRPr lang="en-US" dirty="0">
              <a:solidFill>
                <a:prstClr val="white">
                  <a:tint val="75000"/>
                </a:prstClr>
              </a:solidFill>
            </a:endParaRPr>
          </a:p>
        </p:txBody>
      </p:sp>
    </p:spTree>
    <p:extLst>
      <p:ext uri="{BB962C8B-B14F-4D97-AF65-F5344CB8AC3E}">
        <p14:creationId xmlns:p14="http://schemas.microsoft.com/office/powerpoint/2010/main" val="395787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50"/>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16929" marR="16929" indent="0" algn="just">
              <a:lnSpc>
                <a:spcPct val="106363"/>
              </a:lnSpc>
              <a:spcBef>
                <a:spcPts val="0"/>
              </a:spcBef>
              <a:buClr>
                <a:schemeClr val="dk1"/>
              </a:buClr>
              <a:buSzPts val="1100"/>
              <a:buNone/>
            </a:pPr>
            <a:r>
              <a:rPr lang="en" sz="2800">
                <a:latin typeface="Cambria"/>
                <a:ea typeface="Cambria"/>
                <a:cs typeface="Cambria"/>
                <a:sym typeface="Cambria"/>
              </a:rPr>
              <a:t>Понятието оптимален - най-къс път, който може да се осъществи или  минимален разход на гориво, ако движението се извършва с превозно средство.</a:t>
            </a:r>
            <a:endParaRPr sz="2800" dirty="0">
              <a:latin typeface="Cambria"/>
              <a:ea typeface="Cambria"/>
              <a:cs typeface="Cambria"/>
              <a:sym typeface="Cambria"/>
            </a:endParaRPr>
          </a:p>
          <a:p>
            <a:pPr marL="0" indent="0" algn="just">
              <a:spcBef>
                <a:spcPts val="1333"/>
              </a:spcBef>
              <a:buClr>
                <a:schemeClr val="dk1"/>
              </a:buClr>
              <a:buSzPts val="1100"/>
              <a:buNone/>
            </a:pPr>
            <a:endParaRPr sz="2800" dirty="0">
              <a:latin typeface="Cambria"/>
              <a:ea typeface="Cambria"/>
              <a:cs typeface="Cambria"/>
              <a:sym typeface="Cambria"/>
            </a:endParaRPr>
          </a:p>
          <a:p>
            <a:pPr marL="16929" marR="16929" indent="0" algn="just">
              <a:lnSpc>
                <a:spcPct val="115000"/>
              </a:lnSpc>
              <a:spcBef>
                <a:spcPts val="0"/>
              </a:spcBef>
              <a:buClr>
                <a:schemeClr val="dk1"/>
              </a:buClr>
              <a:buSzPts val="1100"/>
              <a:buNone/>
            </a:pPr>
            <a:endParaRPr sz="2800" dirty="0">
              <a:latin typeface="Cambria"/>
              <a:ea typeface="Cambria"/>
              <a:cs typeface="Cambria"/>
              <a:sym typeface="Cambria"/>
            </a:endParaRPr>
          </a:p>
          <a:p>
            <a:pPr marL="16929" marR="16929" indent="0" algn="just">
              <a:lnSpc>
                <a:spcPct val="106363"/>
              </a:lnSpc>
              <a:spcBef>
                <a:spcPts val="0"/>
              </a:spcBef>
              <a:buClr>
                <a:schemeClr val="dk1"/>
              </a:buClr>
              <a:buSzPts val="1100"/>
              <a:buNone/>
            </a:pPr>
            <a:endParaRPr sz="2800" dirty="0">
              <a:latin typeface="Cambria"/>
              <a:ea typeface="Cambria"/>
              <a:cs typeface="Cambria"/>
              <a:sym typeface="Cambria"/>
            </a:endParaRPr>
          </a:p>
          <a:p>
            <a:pPr marL="16929" marR="16929" indent="0" algn="just">
              <a:lnSpc>
                <a:spcPct val="106363"/>
              </a:lnSpc>
              <a:spcBef>
                <a:spcPts val="1333"/>
              </a:spcBef>
              <a:buClr>
                <a:schemeClr val="dk1"/>
              </a:buClr>
              <a:buSzPts val="1100"/>
              <a:buNone/>
            </a:pPr>
            <a:endParaRPr sz="2800" dirty="0">
              <a:latin typeface="Cambria"/>
              <a:ea typeface="Cambria"/>
              <a:cs typeface="Cambria"/>
              <a:sym typeface="Cambria"/>
            </a:endParaRPr>
          </a:p>
          <a:p>
            <a:pPr marL="16929" marR="16929" indent="0" algn="just">
              <a:lnSpc>
                <a:spcPct val="106363"/>
              </a:lnSpc>
              <a:spcBef>
                <a:spcPts val="1333"/>
              </a:spcBef>
              <a:buClr>
                <a:schemeClr val="dk1"/>
              </a:buClr>
              <a:buSzPts val="1100"/>
              <a:buNone/>
            </a:pPr>
            <a:endParaRPr sz="2800" dirty="0">
              <a:latin typeface="Cambria"/>
              <a:ea typeface="Cambria"/>
              <a:cs typeface="Cambria"/>
              <a:sym typeface="Cambria"/>
            </a:endParaRPr>
          </a:p>
          <a:p>
            <a:pPr marL="0" indent="0" algn="just">
              <a:spcBef>
                <a:spcPts val="1333"/>
              </a:spcBef>
              <a:buNone/>
            </a:pPr>
            <a:endParaRPr sz="2800" dirty="0">
              <a:latin typeface="Cambria"/>
              <a:ea typeface="Cambria"/>
              <a:cs typeface="Cambria"/>
              <a:sym typeface="Cambria"/>
            </a:endParaRPr>
          </a:p>
        </p:txBody>
      </p:sp>
      <p:sp>
        <p:nvSpPr>
          <p:cNvPr id="403" name="Google Shape;403;p50"/>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Двумерно динамично оптимиране</a:t>
            </a:r>
            <a:endParaRPr>
              <a:latin typeface="Cambria"/>
              <a:ea typeface="Cambria"/>
              <a:cs typeface="Cambria"/>
              <a:sym typeface="Cambria"/>
            </a:endParaRPr>
          </a:p>
        </p:txBody>
      </p:sp>
      <p:sp>
        <p:nvSpPr>
          <p:cNvPr id="405" name="Google Shape;405;p50"/>
          <p:cNvSpPr/>
          <p:nvPr/>
        </p:nvSpPr>
        <p:spPr>
          <a:xfrm>
            <a:off x="1876311" y="2974651"/>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А</a:t>
            </a:r>
            <a:endParaRPr sz="3199">
              <a:latin typeface="Cambria"/>
              <a:ea typeface="Cambria"/>
              <a:cs typeface="Cambria"/>
              <a:sym typeface="Cambria"/>
            </a:endParaRPr>
          </a:p>
        </p:txBody>
      </p:sp>
      <p:sp>
        <p:nvSpPr>
          <p:cNvPr id="406" name="Google Shape;406;p50"/>
          <p:cNvSpPr/>
          <p:nvPr/>
        </p:nvSpPr>
        <p:spPr>
          <a:xfrm>
            <a:off x="2348288" y="2974665"/>
            <a:ext cx="6443188" cy="3474362"/>
          </a:xfrm>
          <a:custGeom>
            <a:avLst/>
            <a:gdLst/>
            <a:ahLst/>
            <a:cxnLst/>
            <a:rect l="l" t="t" r="r" b="b"/>
            <a:pathLst>
              <a:path w="193346" h="104258" extrusionOk="0">
                <a:moveTo>
                  <a:pt x="0" y="7833"/>
                </a:moveTo>
                <a:cubicBezTo>
                  <a:pt x="29628" y="6535"/>
                  <a:pt x="164309" y="-607"/>
                  <a:pt x="177765" y="42"/>
                </a:cubicBezTo>
                <a:cubicBezTo>
                  <a:pt x="191221" y="691"/>
                  <a:pt x="80266" y="5885"/>
                  <a:pt x="80738" y="11728"/>
                </a:cubicBezTo>
                <a:cubicBezTo>
                  <a:pt x="81210" y="17571"/>
                  <a:pt x="179241" y="25656"/>
                  <a:pt x="180598" y="35099"/>
                </a:cubicBezTo>
                <a:cubicBezTo>
                  <a:pt x="181955" y="44542"/>
                  <a:pt x="94725" y="56936"/>
                  <a:pt x="88882" y="68386"/>
                </a:cubicBezTo>
                <a:cubicBezTo>
                  <a:pt x="83039" y="79836"/>
                  <a:pt x="128129" y="100433"/>
                  <a:pt x="145540" y="103797"/>
                </a:cubicBezTo>
                <a:cubicBezTo>
                  <a:pt x="162951" y="107161"/>
                  <a:pt x="185378" y="91108"/>
                  <a:pt x="193346" y="88570"/>
                </a:cubicBezTo>
              </a:path>
            </a:pathLst>
          </a:custGeom>
          <a:noFill/>
          <a:ln w="9525" cap="flat" cmpd="sng">
            <a:solidFill>
              <a:srgbClr val="F6B26B"/>
            </a:solidFill>
            <a:prstDash val="solid"/>
            <a:round/>
            <a:headEnd type="none" w="med" len="med"/>
            <a:tailEnd type="none" w="med" len="med"/>
          </a:ln>
        </p:spPr>
      </p:sp>
      <p:sp>
        <p:nvSpPr>
          <p:cNvPr id="407" name="Google Shape;407;p50"/>
          <p:cNvSpPr/>
          <p:nvPr/>
        </p:nvSpPr>
        <p:spPr>
          <a:xfrm>
            <a:off x="8791476" y="5548081"/>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В</a:t>
            </a:r>
            <a:endParaRPr sz="3199">
              <a:latin typeface="Cambria"/>
              <a:ea typeface="Cambria"/>
              <a:cs typeface="Cambria"/>
              <a:sym typeface="Cambria"/>
            </a:endParaRPr>
          </a:p>
        </p:txBody>
      </p:sp>
      <p:sp>
        <p:nvSpPr>
          <p:cNvPr id="408" name="Google Shape;408;p50"/>
          <p:cNvSpPr/>
          <p:nvPr/>
        </p:nvSpPr>
        <p:spPr>
          <a:xfrm>
            <a:off x="2478154" y="3281505"/>
            <a:ext cx="4791085" cy="1401035"/>
          </a:xfrm>
          <a:custGeom>
            <a:avLst/>
            <a:gdLst/>
            <a:ahLst/>
            <a:cxnLst/>
            <a:rect l="l" t="t" r="r" b="b"/>
            <a:pathLst>
              <a:path w="143770" h="42042" extrusionOk="0">
                <a:moveTo>
                  <a:pt x="0" y="0"/>
                </a:moveTo>
                <a:cubicBezTo>
                  <a:pt x="7141" y="1948"/>
                  <a:pt x="38127" y="7259"/>
                  <a:pt x="42848" y="11685"/>
                </a:cubicBezTo>
                <a:cubicBezTo>
                  <a:pt x="47570" y="16111"/>
                  <a:pt x="17942" y="24787"/>
                  <a:pt x="28329" y="26558"/>
                </a:cubicBezTo>
                <a:cubicBezTo>
                  <a:pt x="38716" y="28329"/>
                  <a:pt x="91480" y="19889"/>
                  <a:pt x="105172" y="22309"/>
                </a:cubicBezTo>
                <a:cubicBezTo>
                  <a:pt x="118864" y="24729"/>
                  <a:pt x="104050" y="38244"/>
                  <a:pt x="110483" y="41077"/>
                </a:cubicBezTo>
                <a:cubicBezTo>
                  <a:pt x="116916" y="43910"/>
                  <a:pt x="138222" y="39601"/>
                  <a:pt x="143770" y="39306"/>
                </a:cubicBezTo>
              </a:path>
            </a:pathLst>
          </a:custGeom>
          <a:noFill/>
          <a:ln w="9525" cap="flat" cmpd="sng">
            <a:solidFill>
              <a:srgbClr val="E69138"/>
            </a:solidFill>
            <a:prstDash val="solid"/>
            <a:round/>
            <a:headEnd type="none" w="med" len="med"/>
            <a:tailEnd type="none" w="med" len="med"/>
          </a:ln>
        </p:spPr>
      </p:sp>
      <p:sp>
        <p:nvSpPr>
          <p:cNvPr id="409" name="Google Shape;409;p50"/>
          <p:cNvSpPr/>
          <p:nvPr/>
        </p:nvSpPr>
        <p:spPr>
          <a:xfrm>
            <a:off x="7354384" y="4499488"/>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С</a:t>
            </a:r>
            <a:endParaRPr sz="3199">
              <a:latin typeface="Cambria"/>
              <a:ea typeface="Cambria"/>
              <a:cs typeface="Cambria"/>
              <a:sym typeface="Cambria"/>
            </a:endParaRPr>
          </a:p>
        </p:txBody>
      </p:sp>
      <p:sp>
        <p:nvSpPr>
          <p:cNvPr id="9" name="Slide Number Placeholder">
            <a:extLst>
              <a:ext uri="{FF2B5EF4-FFF2-40B4-BE49-F238E27FC236}">
                <a16:creationId xmlns:a16="http://schemas.microsoft.com/office/drawing/2014/main" id="{957565C7-C47D-4F19-8703-C129C2863A1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34</a:t>
            </a:fld>
            <a:endParaRPr lang="en-US" dirty="0">
              <a:solidFill>
                <a:prstClr val="white">
                  <a:tint val="75000"/>
                </a:prstClr>
              </a:solidFill>
            </a:endParaRPr>
          </a:p>
        </p:txBody>
      </p:sp>
    </p:spTree>
    <p:extLst>
      <p:ext uri="{BB962C8B-B14F-4D97-AF65-F5344CB8AC3E}">
        <p14:creationId xmlns:p14="http://schemas.microsoft.com/office/powerpoint/2010/main" val="3075165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1"/>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Двумерно динамично оптимиране</a:t>
            </a:r>
            <a:endParaRPr>
              <a:latin typeface="Cambria"/>
              <a:ea typeface="Cambria"/>
              <a:cs typeface="Cambria"/>
              <a:sym typeface="Cambria"/>
            </a:endParaRPr>
          </a:p>
        </p:txBody>
      </p:sp>
      <p:sp>
        <p:nvSpPr>
          <p:cNvPr id="415" name="Google Shape;415;p51"/>
          <p:cNvSpPr/>
          <p:nvPr/>
        </p:nvSpPr>
        <p:spPr>
          <a:xfrm>
            <a:off x="2624849" y="4756554"/>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А</a:t>
            </a:r>
            <a:endParaRPr sz="3199">
              <a:latin typeface="Cambria"/>
              <a:ea typeface="Cambria"/>
              <a:cs typeface="Cambria"/>
              <a:sym typeface="Cambria"/>
            </a:endParaRPr>
          </a:p>
        </p:txBody>
      </p:sp>
      <p:sp>
        <p:nvSpPr>
          <p:cNvPr id="416" name="Google Shape;416;p51"/>
          <p:cNvSpPr/>
          <p:nvPr/>
        </p:nvSpPr>
        <p:spPr>
          <a:xfrm>
            <a:off x="8079328" y="2151133"/>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В</a:t>
            </a:r>
            <a:endParaRPr sz="3199">
              <a:latin typeface="Cambria"/>
              <a:ea typeface="Cambria"/>
              <a:cs typeface="Cambria"/>
              <a:sym typeface="Cambria"/>
            </a:endParaRPr>
          </a:p>
        </p:txBody>
      </p:sp>
      <p:sp>
        <p:nvSpPr>
          <p:cNvPr id="417" name="Google Shape;417;p51"/>
          <p:cNvSpPr/>
          <p:nvPr/>
        </p:nvSpPr>
        <p:spPr>
          <a:xfrm>
            <a:off x="3221594" y="2656069"/>
            <a:ext cx="4932682" cy="2277507"/>
          </a:xfrm>
          <a:custGeom>
            <a:avLst/>
            <a:gdLst/>
            <a:ahLst/>
            <a:cxnLst/>
            <a:rect l="l" t="t" r="r" b="b"/>
            <a:pathLst>
              <a:path w="148019" h="68343" extrusionOk="0">
                <a:moveTo>
                  <a:pt x="0" y="68343"/>
                </a:moveTo>
                <a:cubicBezTo>
                  <a:pt x="3246" y="64212"/>
                  <a:pt x="-5194" y="54947"/>
                  <a:pt x="19476" y="43556"/>
                </a:cubicBezTo>
                <a:cubicBezTo>
                  <a:pt x="44146" y="32166"/>
                  <a:pt x="126595" y="7259"/>
                  <a:pt x="148019" y="0"/>
                </a:cubicBezTo>
              </a:path>
            </a:pathLst>
          </a:custGeom>
          <a:noFill/>
          <a:ln w="9525" cap="flat" cmpd="sng">
            <a:solidFill>
              <a:srgbClr val="F6B26B"/>
            </a:solidFill>
            <a:prstDash val="solid"/>
            <a:round/>
            <a:headEnd type="none" w="med" len="med"/>
            <a:tailEnd type="none" w="med" len="med"/>
          </a:ln>
        </p:spPr>
      </p:sp>
      <p:sp>
        <p:nvSpPr>
          <p:cNvPr id="418" name="Google Shape;418;p51"/>
          <p:cNvSpPr/>
          <p:nvPr/>
        </p:nvSpPr>
        <p:spPr>
          <a:xfrm>
            <a:off x="3280611" y="3552901"/>
            <a:ext cx="2360119" cy="1392504"/>
          </a:xfrm>
          <a:custGeom>
            <a:avLst/>
            <a:gdLst/>
            <a:ahLst/>
            <a:cxnLst/>
            <a:rect l="l" t="t" r="r" b="b"/>
            <a:pathLst>
              <a:path w="70822" h="41786" extrusionOk="0">
                <a:moveTo>
                  <a:pt x="0" y="41786"/>
                </a:moveTo>
                <a:cubicBezTo>
                  <a:pt x="8558" y="40488"/>
                  <a:pt x="39542" y="40959"/>
                  <a:pt x="51346" y="33995"/>
                </a:cubicBezTo>
                <a:cubicBezTo>
                  <a:pt x="63150" y="27031"/>
                  <a:pt x="67576" y="5666"/>
                  <a:pt x="70822" y="0"/>
                </a:cubicBezTo>
              </a:path>
            </a:pathLst>
          </a:custGeom>
          <a:noFill/>
          <a:ln w="9525" cap="flat" cmpd="sng">
            <a:solidFill>
              <a:srgbClr val="F6B26B"/>
            </a:solidFill>
            <a:prstDash val="solid"/>
            <a:round/>
            <a:headEnd type="none" w="med" len="med"/>
            <a:tailEnd type="none" w="med" len="med"/>
          </a:ln>
        </p:spPr>
      </p:sp>
      <p:sp>
        <p:nvSpPr>
          <p:cNvPr id="419" name="Google Shape;419;p51"/>
          <p:cNvSpPr/>
          <p:nvPr/>
        </p:nvSpPr>
        <p:spPr>
          <a:xfrm>
            <a:off x="5640730" y="3333725"/>
            <a:ext cx="601843" cy="543059"/>
          </a:xfrm>
          <a:prstGeom prst="ellipse">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3199">
                <a:latin typeface="Cambria"/>
                <a:ea typeface="Cambria"/>
                <a:cs typeface="Cambria"/>
                <a:sym typeface="Cambria"/>
              </a:rPr>
              <a:t>С</a:t>
            </a:r>
            <a:endParaRPr sz="3199">
              <a:latin typeface="Cambria"/>
              <a:ea typeface="Cambria"/>
              <a:cs typeface="Cambria"/>
              <a:sym typeface="Cambria"/>
            </a:endParaRPr>
          </a:p>
        </p:txBody>
      </p:sp>
      <p:sp>
        <p:nvSpPr>
          <p:cNvPr id="420" name="Google Shape;420;p51"/>
          <p:cNvSpPr/>
          <p:nvPr/>
        </p:nvSpPr>
        <p:spPr>
          <a:xfrm>
            <a:off x="3740825" y="3208064"/>
            <a:ext cx="601843" cy="611964"/>
          </a:xfrm>
          <a:prstGeom prst="roundRect">
            <a:avLst>
              <a:gd name="adj" fmla="val 16667"/>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x</a:t>
            </a:r>
            <a:endParaRPr sz="3199">
              <a:latin typeface="Cambria"/>
              <a:ea typeface="Cambria"/>
              <a:cs typeface="Cambria"/>
              <a:sym typeface="Cambria"/>
            </a:endParaRPr>
          </a:p>
        </p:txBody>
      </p:sp>
      <p:sp>
        <p:nvSpPr>
          <p:cNvPr id="421" name="Google Shape;421;p51"/>
          <p:cNvSpPr/>
          <p:nvPr/>
        </p:nvSpPr>
        <p:spPr>
          <a:xfrm>
            <a:off x="5088641" y="4341036"/>
            <a:ext cx="601843" cy="611964"/>
          </a:xfrm>
          <a:prstGeom prst="roundRect">
            <a:avLst>
              <a:gd name="adj" fmla="val 16667"/>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z</a:t>
            </a:r>
            <a:endParaRPr sz="3199">
              <a:latin typeface="Cambria"/>
              <a:ea typeface="Cambria"/>
              <a:cs typeface="Cambria"/>
              <a:sym typeface="Cambria"/>
            </a:endParaRPr>
          </a:p>
        </p:txBody>
      </p:sp>
      <p:sp>
        <p:nvSpPr>
          <p:cNvPr id="422" name="Google Shape;422;p51"/>
          <p:cNvSpPr/>
          <p:nvPr/>
        </p:nvSpPr>
        <p:spPr>
          <a:xfrm>
            <a:off x="6755073" y="2233685"/>
            <a:ext cx="601843" cy="611964"/>
          </a:xfrm>
          <a:prstGeom prst="roundRect">
            <a:avLst>
              <a:gd name="adj" fmla="val 16667"/>
            </a:avLst>
          </a:prstGeom>
          <a:solidFill>
            <a:srgbClr val="F6B26B"/>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y</a:t>
            </a:r>
            <a:endParaRPr sz="3199">
              <a:latin typeface="Cambria"/>
              <a:ea typeface="Cambria"/>
              <a:cs typeface="Cambria"/>
              <a:sym typeface="Cambria"/>
            </a:endParaRPr>
          </a:p>
        </p:txBody>
      </p:sp>
      <p:cxnSp>
        <p:nvCxnSpPr>
          <p:cNvPr id="423" name="Google Shape;423;p51"/>
          <p:cNvCxnSpPr/>
          <p:nvPr/>
        </p:nvCxnSpPr>
        <p:spPr>
          <a:xfrm rot="10800000" flipH="1">
            <a:off x="1840920" y="2101463"/>
            <a:ext cx="11997" cy="3386718"/>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424" name="Google Shape;424;p51"/>
          <p:cNvCxnSpPr/>
          <p:nvPr/>
        </p:nvCxnSpPr>
        <p:spPr>
          <a:xfrm rot="10800000" flipH="1">
            <a:off x="1840920" y="5440842"/>
            <a:ext cx="7351685" cy="59185"/>
          </a:xfrm>
          <a:prstGeom prst="straightConnector1">
            <a:avLst/>
          </a:prstGeom>
          <a:noFill/>
          <a:ln w="9525" cap="flat" cmpd="sng">
            <a:solidFill>
              <a:schemeClr val="tx2">
                <a:lumMod val="90000"/>
              </a:schemeClr>
            </a:solidFill>
            <a:prstDash val="solid"/>
            <a:round/>
            <a:headEnd type="none" w="med" len="med"/>
            <a:tailEnd type="triangle" w="med" len="med"/>
          </a:ln>
        </p:spPr>
      </p:cxnSp>
      <p:sp>
        <p:nvSpPr>
          <p:cNvPr id="425" name="Google Shape;425;p51"/>
          <p:cNvSpPr/>
          <p:nvPr/>
        </p:nvSpPr>
        <p:spPr>
          <a:xfrm>
            <a:off x="6636710" y="3646691"/>
            <a:ext cx="3801102" cy="1230109"/>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dirty="0">
                <a:latin typeface="Cambria"/>
                <a:ea typeface="Cambria"/>
                <a:cs typeface="Cambria"/>
                <a:sym typeface="Cambria"/>
              </a:rPr>
              <a:t>Ако f(x)&lt;f(z), то f(x)+f(y)&lt;f(z)+f( y)</a:t>
            </a:r>
            <a:endParaRPr sz="3199" dirty="0">
              <a:latin typeface="Cambria"/>
              <a:ea typeface="Cambria"/>
              <a:cs typeface="Cambria"/>
              <a:sym typeface="Cambria"/>
            </a:endParaRPr>
          </a:p>
        </p:txBody>
      </p:sp>
      <p:sp>
        <p:nvSpPr>
          <p:cNvPr id="15" name="Slide Number Placeholder">
            <a:extLst>
              <a:ext uri="{FF2B5EF4-FFF2-40B4-BE49-F238E27FC236}">
                <a16:creationId xmlns:a16="http://schemas.microsoft.com/office/drawing/2014/main" id="{855A363B-201C-4360-AED6-E4375C1A631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35</a:t>
            </a:fld>
            <a:endParaRPr lang="en-US" dirty="0">
              <a:solidFill>
                <a:prstClr val="white">
                  <a:tint val="75000"/>
                </a:prstClr>
              </a:solidFill>
            </a:endParaRPr>
          </a:p>
        </p:txBody>
      </p:sp>
    </p:spTree>
    <p:extLst>
      <p:ext uri="{BB962C8B-B14F-4D97-AF65-F5344CB8AC3E}">
        <p14:creationId xmlns:p14="http://schemas.microsoft.com/office/powerpoint/2010/main" val="1532525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2"/>
          <p:cNvSpPr txBox="1">
            <a:spLocks noGrp="1"/>
          </p:cNvSpPr>
          <p:nvPr>
            <p:ph type="title"/>
          </p:nvPr>
        </p:nvSpPr>
        <p:spPr>
          <a:xfrm>
            <a:off x="912812" y="4760198"/>
            <a:ext cx="10363301" cy="820586"/>
          </a:xfrm>
          <a:prstGeom prst="rect">
            <a:avLst/>
          </a:prstGeom>
        </p:spPr>
        <p:txBody>
          <a:bodyPr spcFirstLastPara="1" vert="horz" wrap="square" lIns="35991" tIns="35991" rIns="35991" bIns="35991" rtlCol="0" anchor="b" anchorCtr="0">
            <a:noAutofit/>
          </a:bodyPr>
          <a:lstStyle/>
          <a:p>
            <a:pPr>
              <a:spcBef>
                <a:spcPts val="0"/>
              </a:spcBef>
            </a:pPr>
            <a:r>
              <a:rPr lang="en" sz="3999" dirty="0"/>
              <a:t>Задача за пешеходеца</a:t>
            </a:r>
            <a:r>
              <a:rPr lang="en" dirty="0"/>
              <a:t> </a:t>
            </a:r>
            <a:endParaRPr dirty="0"/>
          </a:p>
        </p:txBody>
      </p:sp>
      <p:sp>
        <p:nvSpPr>
          <p:cNvPr id="431" name="Google Shape;431;p52"/>
          <p:cNvSpPr txBox="1">
            <a:spLocks noGrp="1"/>
          </p:cNvSpPr>
          <p:nvPr>
            <p:ph type="body" idx="1"/>
          </p:nvPr>
        </p:nvSpPr>
        <p:spPr>
          <a:xfrm>
            <a:off x="912812" y="5561957"/>
            <a:ext cx="10363301" cy="719013"/>
          </a:xfrm>
          <a:prstGeom prst="rect">
            <a:avLst/>
          </a:prstGeom>
        </p:spPr>
        <p:txBody>
          <a:bodyPr spcFirstLastPara="1" vert="horz" wrap="square" lIns="35991" tIns="35991" rIns="35991" bIns="35991" rtlCol="0" anchor="t" anchorCtr="0">
            <a:noAutofit/>
          </a:bodyPr>
          <a:lstStyle/>
          <a:p>
            <a:pPr>
              <a:spcAft>
                <a:spcPts val="0"/>
              </a:spcAft>
            </a:pPr>
            <a:r>
              <a:rPr lang="en"/>
              <a:t>Динамично решение</a:t>
            </a:r>
            <a:endParaRPr/>
          </a:p>
        </p:txBody>
      </p:sp>
      <p:pic>
        <p:nvPicPr>
          <p:cNvPr id="432" name="Google Shape;432;p52"/>
          <p:cNvPicPr preferRelativeResize="0"/>
          <p:nvPr/>
        </p:nvPicPr>
        <p:blipFill>
          <a:blip r:embed="rId3">
            <a:alphaModFix/>
          </a:blip>
          <a:stretch>
            <a:fillRect/>
          </a:stretch>
        </p:blipFill>
        <p:spPr>
          <a:xfrm>
            <a:off x="3967566" y="533400"/>
            <a:ext cx="4501225" cy="4545417"/>
          </a:xfrm>
          <a:prstGeom prst="rect">
            <a:avLst/>
          </a:prstGeom>
          <a:noFill/>
          <a:ln>
            <a:noFill/>
          </a:ln>
        </p:spPr>
      </p:pic>
      <p:sp>
        <p:nvSpPr>
          <p:cNvPr id="5" name="Slide Number Placeholder">
            <a:extLst>
              <a:ext uri="{FF2B5EF4-FFF2-40B4-BE49-F238E27FC236}">
                <a16:creationId xmlns:a16="http://schemas.microsoft.com/office/drawing/2014/main" id="{788627AF-0595-4A4C-8C6B-B99763B2CD2A}"/>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36</a:t>
            </a:fld>
            <a:endParaRPr lang="en-US" dirty="0">
              <a:solidFill>
                <a:prstClr val="white">
                  <a:tint val="75000"/>
                </a:prstClr>
              </a:solidFill>
            </a:endParaRPr>
          </a:p>
        </p:txBody>
      </p:sp>
    </p:spTree>
    <p:extLst>
      <p:ext uri="{BB962C8B-B14F-4D97-AF65-F5344CB8AC3E}">
        <p14:creationId xmlns:p14="http://schemas.microsoft.com/office/powerpoint/2010/main" val="65365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8" name="Google Shape;438;p53"/>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None/>
            </a:pPr>
            <a:r>
              <a:rPr lang="en" sz="2800" dirty="0">
                <a:latin typeface="Cambria"/>
                <a:ea typeface="Cambria"/>
                <a:cs typeface="Cambria"/>
                <a:sym typeface="Cambria"/>
              </a:rPr>
              <a:t>Пешеходец трябва да започне движението си от т. А и да отиде до т. В, като спазва правилото, че от всяко кръстовище може да тръгне или на север или на изток. За преминаването на всяка отсечка от улица, заключена между две кръстовища, се заплаща определена такса. Какъв маршрут да се избере, така че общата платена сума да е минимална?</a:t>
            </a:r>
            <a:endParaRPr sz="2800" dirty="0">
              <a:latin typeface="Cambria"/>
              <a:ea typeface="Cambria"/>
              <a:cs typeface="Cambria"/>
              <a:sym typeface="Cambria"/>
            </a:endParaRPr>
          </a:p>
          <a:p>
            <a:pPr marL="16929" marR="16929" indent="0">
              <a:lnSpc>
                <a:spcPct val="115000"/>
              </a:lnSpc>
              <a:spcBef>
                <a:spcPts val="0"/>
              </a:spcBef>
              <a:buNone/>
            </a:pPr>
            <a:endParaRPr sz="2800" dirty="0">
              <a:latin typeface="Cambria"/>
              <a:ea typeface="Cambria"/>
              <a:cs typeface="Cambria"/>
              <a:sym typeface="Cambria"/>
            </a:endParaRPr>
          </a:p>
        </p:txBody>
      </p:sp>
      <p:sp>
        <p:nvSpPr>
          <p:cNvPr id="437" name="Google Shape;437;p53"/>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47EAB143-2115-4C7E-8EF5-7261AB11EBB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37</a:t>
            </a:fld>
            <a:endParaRPr lang="en-US" dirty="0">
              <a:solidFill>
                <a:prstClr val="white">
                  <a:tint val="75000"/>
                </a:prstClr>
              </a:solidFill>
            </a:endParaRPr>
          </a:p>
        </p:txBody>
      </p:sp>
    </p:spTree>
    <p:extLst>
      <p:ext uri="{BB962C8B-B14F-4D97-AF65-F5344CB8AC3E}">
        <p14:creationId xmlns:p14="http://schemas.microsoft.com/office/powerpoint/2010/main" val="2413107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4" name="Google Shape;444;p54"/>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Фор­мулираме една фамилия от подзадачи</a:t>
            </a:r>
            <a:endParaRPr sz="2800" dirty="0">
              <a:latin typeface="Cambria"/>
              <a:ea typeface="Cambria"/>
              <a:cs typeface="Cambria"/>
              <a:sym typeface="Cambria"/>
            </a:endParaRPr>
          </a:p>
          <a:p>
            <a:pPr marR="16929" lvl="1" indent="-457086" algn="just">
              <a:lnSpc>
                <a:spcPct val="115000"/>
              </a:lnSpc>
              <a:spcBef>
                <a:spcPts val="0"/>
              </a:spcBef>
              <a:buSzPts val="1800"/>
              <a:buFont typeface="Cambria"/>
              <a:buChar char="▪"/>
            </a:pPr>
            <a:r>
              <a:rPr lang="en" sz="2600" dirty="0">
                <a:latin typeface="Cambria"/>
                <a:ea typeface="Cambria"/>
                <a:cs typeface="Cambria"/>
                <a:sym typeface="Cambria"/>
              </a:rPr>
              <a:t>за всяко кръстовище (i, j) означаваме с v[i][j] оптималното решение на задачата за намиране на маршрут с минимална такса, тръгвайки от т. А и стигайки до кръстовището с координати (i, j). </a:t>
            </a:r>
            <a:endParaRPr sz="2600" dirty="0">
              <a:latin typeface="Cambria"/>
              <a:ea typeface="Cambria"/>
              <a:cs typeface="Cambria"/>
              <a:sym typeface="Cambria"/>
            </a:endParaRPr>
          </a:p>
          <a:p>
            <a:pPr marR="16929" lvl="1" indent="-457086" algn="just">
              <a:lnSpc>
                <a:spcPct val="115000"/>
              </a:lnSpc>
              <a:spcBef>
                <a:spcPts val="0"/>
              </a:spcBef>
              <a:buSzPts val="1800"/>
              <a:buFont typeface="Cambria"/>
              <a:buChar char="▪"/>
            </a:pPr>
            <a:r>
              <a:rPr lang="en" sz="2600" dirty="0">
                <a:latin typeface="Cambria"/>
                <a:ea typeface="Cambria"/>
                <a:cs typeface="Cambria"/>
                <a:sym typeface="Cambria"/>
              </a:rPr>
              <a:t>v[0][0] = 0, тъй като цената за преминаване от т. А до същата точка е нула. </a:t>
            </a:r>
            <a:endParaRPr sz="2600" dirty="0">
              <a:latin typeface="Cambria"/>
              <a:ea typeface="Cambria"/>
              <a:cs typeface="Cambria"/>
              <a:sym typeface="Cambria"/>
            </a:endParaRPr>
          </a:p>
          <a:p>
            <a:pPr marR="16929" lvl="1" indent="-457086" algn="just">
              <a:lnSpc>
                <a:spcPct val="115000"/>
              </a:lnSpc>
              <a:spcBef>
                <a:spcPts val="0"/>
              </a:spcBef>
              <a:buSzPts val="1800"/>
              <a:buFont typeface="Cambria"/>
              <a:buChar char="▪"/>
            </a:pPr>
            <a:r>
              <a:rPr lang="en" sz="2600" dirty="0">
                <a:latin typeface="Cambria"/>
                <a:ea typeface="Cambria"/>
                <a:cs typeface="Cambria"/>
                <a:sym typeface="Cambria"/>
              </a:rPr>
              <a:t>v[0][1] e равно на таксата за преминаване по отсечката от т. А до съседното й кръстовище с координати (0,1)</a:t>
            </a:r>
            <a:endParaRPr sz="2600" dirty="0">
              <a:latin typeface="Cambria"/>
              <a:ea typeface="Cambria"/>
              <a:cs typeface="Cambria"/>
              <a:sym typeface="Cambria"/>
            </a:endParaRPr>
          </a:p>
          <a:p>
            <a:pPr marR="16929" lvl="1" indent="-457086" algn="just">
              <a:lnSpc>
                <a:spcPct val="115000"/>
              </a:lnSpc>
              <a:spcBef>
                <a:spcPts val="0"/>
              </a:spcBef>
              <a:buSzPts val="1800"/>
              <a:buFont typeface="Cambria"/>
              <a:buChar char="▪"/>
            </a:pPr>
            <a:r>
              <a:rPr lang="en" sz="2600" dirty="0">
                <a:latin typeface="Cambria"/>
                <a:ea typeface="Cambria"/>
                <a:cs typeface="Cambria"/>
                <a:sym typeface="Cambria"/>
              </a:rPr>
              <a:t>последователно прес­мятаме стойностите на v[i][j] чрез запълването на този масив по редове. Първо зареждаме стойности в v[0][0], v[0][1], ... , v[0][N], след това в v[l][0], v[1][1], ... , v[l][N] и т. н.). Получаваме v[N][N].</a:t>
            </a:r>
            <a:endParaRPr sz="2600" dirty="0">
              <a:latin typeface="Cambria"/>
              <a:ea typeface="Cambria"/>
              <a:cs typeface="Cambria"/>
              <a:sym typeface="Cambria"/>
            </a:endParaRPr>
          </a:p>
        </p:txBody>
      </p:sp>
      <p:sp>
        <p:nvSpPr>
          <p:cNvPr id="443" name="Google Shape;443;p54"/>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6DA0DE53-7470-40B4-8599-1E5DB691D8E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38</a:t>
            </a:fld>
            <a:endParaRPr lang="en-US" dirty="0">
              <a:solidFill>
                <a:prstClr val="white">
                  <a:tint val="75000"/>
                </a:prstClr>
              </a:solidFill>
            </a:endParaRPr>
          </a:p>
        </p:txBody>
      </p:sp>
    </p:spTree>
    <p:extLst>
      <p:ext uri="{BB962C8B-B14F-4D97-AF65-F5344CB8AC3E}">
        <p14:creationId xmlns:p14="http://schemas.microsoft.com/office/powerpoint/2010/main" val="519042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55"/>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16929" marR="16929" indent="0" algn="just">
              <a:lnSpc>
                <a:spcPct val="115000"/>
              </a:lnSpc>
              <a:spcBef>
                <a:spcPts val="0"/>
              </a:spcBef>
              <a:buNone/>
            </a:pPr>
            <a:endParaRPr sz="2399">
              <a:latin typeface="Cambria"/>
              <a:ea typeface="Cambria"/>
              <a:cs typeface="Cambria"/>
              <a:sym typeface="Cambria"/>
            </a:endParaRPr>
          </a:p>
          <a:p>
            <a:pPr marL="0" marR="16929" indent="0" algn="just">
              <a:lnSpc>
                <a:spcPct val="115000"/>
              </a:lnSpc>
              <a:spcBef>
                <a:spcPts val="0"/>
              </a:spcBef>
              <a:buNone/>
            </a:pPr>
            <a:endParaRPr sz="2399">
              <a:latin typeface="Cambria"/>
              <a:ea typeface="Cambria"/>
              <a:cs typeface="Cambria"/>
              <a:sym typeface="Cambria"/>
            </a:endParaRPr>
          </a:p>
        </p:txBody>
      </p:sp>
      <p:sp>
        <p:nvSpPr>
          <p:cNvPr id="449" name="Google Shape;449;p55"/>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Задача за пешеходеца</a:t>
            </a:r>
            <a:endParaRPr>
              <a:latin typeface="Cambria"/>
              <a:ea typeface="Cambria"/>
              <a:cs typeface="Cambria"/>
              <a:sym typeface="Cambria"/>
            </a:endParaRPr>
          </a:p>
        </p:txBody>
      </p:sp>
      <p:cxnSp>
        <p:nvCxnSpPr>
          <p:cNvPr id="451" name="Google Shape;451;p55"/>
          <p:cNvCxnSpPr/>
          <p:nvPr/>
        </p:nvCxnSpPr>
        <p:spPr>
          <a:xfrm rot="10800000">
            <a:off x="1687693" y="1629535"/>
            <a:ext cx="11597" cy="4200906"/>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452" name="Google Shape;452;p55"/>
          <p:cNvCxnSpPr/>
          <p:nvPr/>
        </p:nvCxnSpPr>
        <p:spPr>
          <a:xfrm rot="10800000" flipH="1">
            <a:off x="1687493" y="5735866"/>
            <a:ext cx="8673741" cy="129966"/>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453" name="Google Shape;453;p55"/>
          <p:cNvCxnSpPr/>
          <p:nvPr/>
        </p:nvCxnSpPr>
        <p:spPr>
          <a:xfrm>
            <a:off x="4224666" y="1912595"/>
            <a:ext cx="35591" cy="3422309"/>
          </a:xfrm>
          <a:prstGeom prst="straightConnector1">
            <a:avLst/>
          </a:prstGeom>
          <a:noFill/>
          <a:ln w="9525" cap="flat" cmpd="sng">
            <a:solidFill>
              <a:schemeClr val="tx2">
                <a:lumMod val="90000"/>
              </a:schemeClr>
            </a:solidFill>
            <a:prstDash val="solid"/>
            <a:round/>
            <a:headEnd type="none" w="med" len="med"/>
            <a:tailEnd type="none" w="med" len="med"/>
          </a:ln>
        </p:spPr>
      </p:cxnSp>
      <p:cxnSp>
        <p:nvCxnSpPr>
          <p:cNvPr id="454" name="Google Shape;454;p55"/>
          <p:cNvCxnSpPr/>
          <p:nvPr/>
        </p:nvCxnSpPr>
        <p:spPr>
          <a:xfrm>
            <a:off x="6100977" y="1912595"/>
            <a:ext cx="23594" cy="3375121"/>
          </a:xfrm>
          <a:prstGeom prst="straightConnector1">
            <a:avLst/>
          </a:prstGeom>
          <a:noFill/>
          <a:ln w="9525" cap="flat" cmpd="sng">
            <a:solidFill>
              <a:schemeClr val="tx2">
                <a:lumMod val="90000"/>
              </a:schemeClr>
            </a:solidFill>
            <a:prstDash val="solid"/>
            <a:round/>
            <a:headEnd type="none" w="med" len="med"/>
            <a:tailEnd type="none" w="med" len="med"/>
          </a:ln>
        </p:spPr>
      </p:cxnSp>
      <p:cxnSp>
        <p:nvCxnSpPr>
          <p:cNvPr id="455" name="Google Shape;455;p55"/>
          <p:cNvCxnSpPr/>
          <p:nvPr/>
        </p:nvCxnSpPr>
        <p:spPr>
          <a:xfrm>
            <a:off x="7965491" y="1912595"/>
            <a:ext cx="70782" cy="3375121"/>
          </a:xfrm>
          <a:prstGeom prst="straightConnector1">
            <a:avLst/>
          </a:prstGeom>
          <a:noFill/>
          <a:ln w="9525" cap="flat" cmpd="sng">
            <a:solidFill>
              <a:schemeClr val="tx2">
                <a:lumMod val="90000"/>
              </a:schemeClr>
            </a:solidFill>
            <a:prstDash val="solid"/>
            <a:round/>
            <a:headEnd type="none" w="med" len="med"/>
            <a:tailEnd type="none" w="med" len="med"/>
          </a:ln>
        </p:spPr>
      </p:cxnSp>
      <p:cxnSp>
        <p:nvCxnSpPr>
          <p:cNvPr id="456" name="Google Shape;456;p55"/>
          <p:cNvCxnSpPr/>
          <p:nvPr/>
        </p:nvCxnSpPr>
        <p:spPr>
          <a:xfrm rot="10800000" flipH="1">
            <a:off x="2714159" y="3446529"/>
            <a:ext cx="6549494" cy="35591"/>
          </a:xfrm>
          <a:prstGeom prst="straightConnector1">
            <a:avLst/>
          </a:prstGeom>
          <a:noFill/>
          <a:ln w="9525" cap="flat" cmpd="sng">
            <a:solidFill>
              <a:schemeClr val="tx2">
                <a:lumMod val="90000"/>
              </a:schemeClr>
            </a:solidFill>
            <a:prstDash val="solid"/>
            <a:round/>
            <a:headEnd type="none" w="med" len="med"/>
            <a:tailEnd type="none" w="med" len="med"/>
          </a:ln>
        </p:spPr>
      </p:cxnSp>
      <p:sp>
        <p:nvSpPr>
          <p:cNvPr id="457" name="Google Shape;457;p55"/>
          <p:cNvSpPr/>
          <p:nvPr/>
        </p:nvSpPr>
        <p:spPr>
          <a:xfrm>
            <a:off x="9818209" y="3210690"/>
            <a:ext cx="684222" cy="566253"/>
          </a:xfrm>
          <a:prstGeom prst="roundRect">
            <a:avLst>
              <a:gd name="adj" fmla="val 16667"/>
            </a:avLst>
          </a:prstGeom>
          <a:solidFill>
            <a:srgbClr val="6FA8DC"/>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И</a:t>
            </a:r>
            <a:endParaRPr sz="3199">
              <a:latin typeface="Cambria"/>
              <a:ea typeface="Cambria"/>
              <a:cs typeface="Cambria"/>
              <a:sym typeface="Cambria"/>
            </a:endParaRPr>
          </a:p>
        </p:txBody>
      </p:sp>
      <p:sp>
        <p:nvSpPr>
          <p:cNvPr id="458" name="Google Shape;458;p55"/>
          <p:cNvSpPr/>
          <p:nvPr/>
        </p:nvSpPr>
        <p:spPr>
          <a:xfrm>
            <a:off x="4741083" y="3587458"/>
            <a:ext cx="1001769" cy="566253"/>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|yx|</a:t>
            </a:r>
            <a:endParaRPr sz="3199">
              <a:latin typeface="Cambria"/>
              <a:ea typeface="Cambria"/>
              <a:cs typeface="Cambria"/>
              <a:sym typeface="Cambria"/>
            </a:endParaRPr>
          </a:p>
        </p:txBody>
      </p:sp>
      <p:sp>
        <p:nvSpPr>
          <p:cNvPr id="459" name="Google Shape;459;p55"/>
          <p:cNvSpPr/>
          <p:nvPr/>
        </p:nvSpPr>
        <p:spPr>
          <a:xfrm>
            <a:off x="3415476" y="5287716"/>
            <a:ext cx="684222" cy="566253"/>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A</a:t>
            </a:r>
            <a:endParaRPr sz="3199">
              <a:latin typeface="Cambria"/>
              <a:ea typeface="Cambria"/>
              <a:cs typeface="Cambria"/>
              <a:sym typeface="Cambria"/>
            </a:endParaRPr>
          </a:p>
        </p:txBody>
      </p:sp>
      <p:sp>
        <p:nvSpPr>
          <p:cNvPr id="460" name="Google Shape;460;p55"/>
          <p:cNvSpPr/>
          <p:nvPr/>
        </p:nvSpPr>
        <p:spPr>
          <a:xfrm>
            <a:off x="5959401" y="4598995"/>
            <a:ext cx="1643465" cy="566253"/>
          </a:xfrm>
          <a:prstGeom prst="roundRect">
            <a:avLst>
              <a:gd name="adj" fmla="val 16667"/>
            </a:avLst>
          </a:prstGeom>
          <a:solidFill>
            <a:srgbClr val="C27BA0"/>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z(i, j-1)</a:t>
            </a:r>
            <a:endParaRPr sz="3199">
              <a:latin typeface="Cambria"/>
              <a:ea typeface="Cambria"/>
              <a:cs typeface="Cambria"/>
              <a:sym typeface="Cambria"/>
            </a:endParaRPr>
          </a:p>
        </p:txBody>
      </p:sp>
      <p:sp>
        <p:nvSpPr>
          <p:cNvPr id="461" name="Google Shape;461;p55"/>
          <p:cNvSpPr/>
          <p:nvPr/>
        </p:nvSpPr>
        <p:spPr>
          <a:xfrm>
            <a:off x="4068760" y="2774937"/>
            <a:ext cx="1643465" cy="566253"/>
          </a:xfrm>
          <a:prstGeom prst="roundRect">
            <a:avLst>
              <a:gd name="adj" fmla="val 16667"/>
            </a:avLst>
          </a:prstGeom>
          <a:solidFill>
            <a:srgbClr val="C27BA0"/>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y(i-1, j)</a:t>
            </a:r>
            <a:endParaRPr sz="3199">
              <a:latin typeface="Cambria"/>
              <a:ea typeface="Cambria"/>
              <a:cs typeface="Cambria"/>
              <a:sym typeface="Cambria"/>
            </a:endParaRPr>
          </a:p>
        </p:txBody>
      </p:sp>
      <p:sp>
        <p:nvSpPr>
          <p:cNvPr id="462" name="Google Shape;462;p55"/>
          <p:cNvSpPr/>
          <p:nvPr/>
        </p:nvSpPr>
        <p:spPr>
          <a:xfrm>
            <a:off x="6017491" y="2774937"/>
            <a:ext cx="1276948" cy="566253"/>
          </a:xfrm>
          <a:prstGeom prst="roundRect">
            <a:avLst>
              <a:gd name="adj" fmla="val 16667"/>
            </a:avLst>
          </a:prstGeom>
          <a:solidFill>
            <a:srgbClr val="C27BA0"/>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x(i, j)</a:t>
            </a:r>
            <a:endParaRPr sz="3199">
              <a:latin typeface="Cambria"/>
              <a:ea typeface="Cambria"/>
              <a:cs typeface="Cambria"/>
              <a:sym typeface="Cambria"/>
            </a:endParaRPr>
          </a:p>
        </p:txBody>
      </p:sp>
      <p:sp>
        <p:nvSpPr>
          <p:cNvPr id="463" name="Google Shape;463;p55"/>
          <p:cNvSpPr/>
          <p:nvPr/>
        </p:nvSpPr>
        <p:spPr>
          <a:xfrm>
            <a:off x="5682253" y="1160757"/>
            <a:ext cx="684222" cy="566253"/>
          </a:xfrm>
          <a:prstGeom prst="roundRect">
            <a:avLst>
              <a:gd name="adj" fmla="val 16667"/>
            </a:avLst>
          </a:prstGeom>
          <a:solidFill>
            <a:srgbClr val="6FA8DC"/>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З</a:t>
            </a:r>
            <a:endParaRPr sz="3199">
              <a:latin typeface="Cambria"/>
              <a:ea typeface="Cambria"/>
              <a:cs typeface="Cambria"/>
              <a:sym typeface="Cambria"/>
            </a:endParaRPr>
          </a:p>
        </p:txBody>
      </p:sp>
      <p:sp>
        <p:nvSpPr>
          <p:cNvPr id="464" name="Google Shape;464;p55"/>
          <p:cNvSpPr/>
          <p:nvPr/>
        </p:nvSpPr>
        <p:spPr>
          <a:xfrm>
            <a:off x="6064905" y="3757432"/>
            <a:ext cx="1001769" cy="566253"/>
          </a:xfrm>
          <a:prstGeom prst="roundRect">
            <a:avLst>
              <a:gd name="adj" fmla="val 16667"/>
            </a:avLst>
          </a:prstGeom>
          <a:solidFill>
            <a:srgbClr val="E69138"/>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3199">
                <a:latin typeface="Cambria"/>
                <a:ea typeface="Cambria"/>
                <a:cs typeface="Cambria"/>
                <a:sym typeface="Cambria"/>
              </a:rPr>
              <a:t>|zx|</a:t>
            </a:r>
            <a:endParaRPr sz="3199">
              <a:latin typeface="Cambria"/>
              <a:ea typeface="Cambria"/>
              <a:cs typeface="Cambria"/>
              <a:sym typeface="Cambria"/>
            </a:endParaRPr>
          </a:p>
        </p:txBody>
      </p:sp>
      <p:cxnSp>
        <p:nvCxnSpPr>
          <p:cNvPr id="465" name="Google Shape;465;p55"/>
          <p:cNvCxnSpPr/>
          <p:nvPr/>
        </p:nvCxnSpPr>
        <p:spPr>
          <a:xfrm rot="10800000" flipH="1">
            <a:off x="4413450" y="3529507"/>
            <a:ext cx="1628376" cy="11597"/>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466" name="Google Shape;466;p55"/>
          <p:cNvCxnSpPr/>
          <p:nvPr/>
        </p:nvCxnSpPr>
        <p:spPr>
          <a:xfrm rot="10800000" flipH="1">
            <a:off x="6218980" y="3576628"/>
            <a:ext cx="11597" cy="1604782"/>
          </a:xfrm>
          <a:prstGeom prst="straightConnector1">
            <a:avLst/>
          </a:prstGeom>
          <a:noFill/>
          <a:ln w="9525" cap="flat" cmpd="sng">
            <a:solidFill>
              <a:schemeClr val="tx2">
                <a:lumMod val="90000"/>
              </a:schemeClr>
            </a:solidFill>
            <a:prstDash val="solid"/>
            <a:round/>
            <a:headEnd type="none" w="med" len="med"/>
            <a:tailEnd type="triangle" w="med" len="med"/>
          </a:ln>
        </p:spPr>
      </p:cxnSp>
      <p:sp>
        <p:nvSpPr>
          <p:cNvPr id="467" name="Google Shape;467;p55"/>
          <p:cNvSpPr/>
          <p:nvPr/>
        </p:nvSpPr>
        <p:spPr>
          <a:xfrm>
            <a:off x="6030162" y="3375880"/>
            <a:ext cx="189551" cy="211545"/>
          </a:xfrm>
          <a:prstGeom prst="ellipse">
            <a:avLst/>
          </a:prstGeom>
          <a:solidFill>
            <a:srgbClr val="C27BA0"/>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cxnSp>
        <p:nvCxnSpPr>
          <p:cNvPr id="468" name="Google Shape;468;p55"/>
          <p:cNvCxnSpPr/>
          <p:nvPr/>
        </p:nvCxnSpPr>
        <p:spPr>
          <a:xfrm rot="10800000" flipH="1">
            <a:off x="2879383" y="5169413"/>
            <a:ext cx="6419528" cy="35591"/>
          </a:xfrm>
          <a:prstGeom prst="straightConnector1">
            <a:avLst/>
          </a:prstGeom>
          <a:noFill/>
          <a:ln w="9525" cap="flat" cmpd="sng">
            <a:solidFill>
              <a:schemeClr val="tx2">
                <a:lumMod val="90000"/>
              </a:schemeClr>
            </a:solidFill>
            <a:prstDash val="solid"/>
            <a:round/>
            <a:headEnd type="none" w="med" len="med"/>
            <a:tailEnd type="none" w="med" len="med"/>
          </a:ln>
        </p:spPr>
      </p:cxnSp>
      <p:sp>
        <p:nvSpPr>
          <p:cNvPr id="469" name="Google Shape;469;p55"/>
          <p:cNvSpPr/>
          <p:nvPr/>
        </p:nvSpPr>
        <p:spPr>
          <a:xfrm>
            <a:off x="4164748" y="3358552"/>
            <a:ext cx="189551" cy="211545"/>
          </a:xfrm>
          <a:prstGeom prst="ellipse">
            <a:avLst/>
          </a:prstGeom>
          <a:solidFill>
            <a:srgbClr val="C27BA0"/>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sp>
        <p:nvSpPr>
          <p:cNvPr id="470" name="Google Shape;470;p55"/>
          <p:cNvSpPr/>
          <p:nvPr/>
        </p:nvSpPr>
        <p:spPr>
          <a:xfrm>
            <a:off x="6018098" y="5081436"/>
            <a:ext cx="189551" cy="211545"/>
          </a:xfrm>
          <a:prstGeom prst="ellipse">
            <a:avLst/>
          </a:prstGeom>
          <a:solidFill>
            <a:srgbClr val="C27BA0"/>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endParaRPr sz="3199"/>
          </a:p>
        </p:txBody>
      </p:sp>
      <p:cxnSp>
        <p:nvCxnSpPr>
          <p:cNvPr id="471" name="Google Shape;471;p55"/>
          <p:cNvCxnSpPr/>
          <p:nvPr/>
        </p:nvCxnSpPr>
        <p:spPr>
          <a:xfrm rot="10800000" flipH="1">
            <a:off x="4342668" y="5594636"/>
            <a:ext cx="1746345" cy="11597"/>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472" name="Google Shape;472;p55"/>
          <p:cNvCxnSpPr/>
          <p:nvPr/>
        </p:nvCxnSpPr>
        <p:spPr>
          <a:xfrm rot="10800000">
            <a:off x="3799843" y="3600189"/>
            <a:ext cx="23594" cy="1463219"/>
          </a:xfrm>
          <a:prstGeom prst="straightConnector1">
            <a:avLst/>
          </a:prstGeom>
          <a:noFill/>
          <a:ln w="9525" cap="flat" cmpd="sng">
            <a:solidFill>
              <a:schemeClr val="tx2">
                <a:lumMod val="90000"/>
              </a:schemeClr>
            </a:solidFill>
            <a:prstDash val="solid"/>
            <a:round/>
            <a:headEnd type="none" w="med" len="med"/>
            <a:tailEnd type="triangle" w="med" len="med"/>
          </a:ln>
        </p:spPr>
      </p:cxnSp>
      <p:sp>
        <p:nvSpPr>
          <p:cNvPr id="473" name="Google Shape;473;p55"/>
          <p:cNvSpPr/>
          <p:nvPr/>
        </p:nvSpPr>
        <p:spPr>
          <a:xfrm>
            <a:off x="8437502" y="1443984"/>
            <a:ext cx="2195028" cy="916961"/>
          </a:xfrm>
          <a:prstGeom prst="cloudCallout">
            <a:avLst>
              <a:gd name="adj1" fmla="val -147844"/>
              <a:gd name="adj2" fmla="val 172271"/>
            </a:avLst>
          </a:prstGeom>
          <a:solidFill>
            <a:srgbClr val="F6B26B"/>
          </a:solidFill>
          <a:ln w="9525" cap="flat" cmpd="sng">
            <a:solidFill>
              <a:schemeClr val="tx2">
                <a:lumMod val="90000"/>
              </a:schemeClr>
            </a:solidFill>
            <a:prstDash val="solid"/>
            <a:round/>
            <a:headEnd type="none" w="sm" len="sm"/>
            <a:tailEnd type="none" w="sm" len="sm"/>
          </a:ln>
        </p:spPr>
        <p:txBody>
          <a:bodyPr spcFirstLastPara="1" wrap="square" lIns="121868" tIns="121868" rIns="121868" bIns="121868" anchor="ctr" anchorCtr="0">
            <a:noAutofit/>
          </a:bodyPr>
          <a:lstStyle/>
          <a:p>
            <a:pPr algn="ctr"/>
            <a:r>
              <a:rPr lang="en" sz="2399">
                <a:latin typeface="Cambria"/>
                <a:ea typeface="Cambria"/>
                <a:cs typeface="Cambria"/>
                <a:sym typeface="Cambria"/>
              </a:rPr>
              <a:t>|yx|?|zx|</a:t>
            </a:r>
            <a:endParaRPr sz="2399">
              <a:latin typeface="Cambria"/>
              <a:ea typeface="Cambria"/>
              <a:cs typeface="Cambria"/>
              <a:sym typeface="Cambria"/>
            </a:endParaRPr>
          </a:p>
        </p:txBody>
      </p:sp>
      <p:sp>
        <p:nvSpPr>
          <p:cNvPr id="27" name="Slide Number Placeholder">
            <a:extLst>
              <a:ext uri="{FF2B5EF4-FFF2-40B4-BE49-F238E27FC236}">
                <a16:creationId xmlns:a16="http://schemas.microsoft.com/office/drawing/2014/main" id="{BF88D5C0-C4F3-4E91-9BAB-7C5D826C8D0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39</a:t>
            </a:fld>
            <a:endParaRPr lang="en-US" dirty="0">
              <a:solidFill>
                <a:prstClr val="white">
                  <a:tint val="75000"/>
                </a:prstClr>
              </a:solidFill>
            </a:endParaRPr>
          </a:p>
        </p:txBody>
      </p:sp>
    </p:spTree>
    <p:extLst>
      <p:ext uri="{BB962C8B-B14F-4D97-AF65-F5344CB8AC3E}">
        <p14:creationId xmlns:p14="http://schemas.microsoft.com/office/powerpoint/2010/main" val="133114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507873" algn="just">
              <a:buSzPts val="2400"/>
              <a:buFont typeface="Cambria"/>
              <a:buChar char="▪"/>
            </a:pPr>
            <a:r>
              <a:rPr lang="en" sz="3199">
                <a:latin typeface="Cambria"/>
                <a:ea typeface="Cambria"/>
                <a:cs typeface="Cambria"/>
                <a:sym typeface="Cambria"/>
              </a:rPr>
              <a:t>Един от най-важните и най-широко приложим метод за проектиране на ефективни алгоритми </a:t>
            </a:r>
            <a:endParaRPr sz="3199">
              <a:latin typeface="Cambria"/>
              <a:ea typeface="Cambria"/>
              <a:cs typeface="Cambria"/>
              <a:sym typeface="Cambria"/>
            </a:endParaRPr>
          </a:p>
          <a:p>
            <a:pPr indent="-507873" algn="just">
              <a:spcBef>
                <a:spcPts val="0"/>
              </a:spcBef>
              <a:buSzPts val="2400"/>
              <a:buFont typeface="Cambria"/>
              <a:buChar char="▪"/>
            </a:pPr>
            <a:r>
              <a:rPr lang="en" sz="3199">
                <a:latin typeface="Cambria"/>
                <a:ea typeface="Cambria"/>
                <a:cs typeface="Cambria"/>
                <a:sym typeface="Cambria"/>
              </a:rPr>
              <a:t>Метод на декомпозицията </a:t>
            </a:r>
            <a:endParaRPr sz="3199">
              <a:latin typeface="Cambria"/>
              <a:ea typeface="Cambria"/>
              <a:cs typeface="Cambria"/>
              <a:sym typeface="Cambria"/>
            </a:endParaRPr>
          </a:p>
          <a:p>
            <a:pPr indent="-507873" algn="just">
              <a:spcBef>
                <a:spcPts val="0"/>
              </a:spcBef>
              <a:buSzPts val="2400"/>
              <a:buFont typeface="Cambria"/>
              <a:buChar char="▪"/>
            </a:pPr>
            <a:r>
              <a:rPr lang="en" sz="3199">
                <a:latin typeface="Cambria"/>
                <a:ea typeface="Cambria"/>
                <a:cs typeface="Cambria"/>
                <a:sym typeface="Cambria"/>
              </a:rPr>
              <a:t>Разделя дадена задача с размер N на по-малки задачи, </a:t>
            </a:r>
            <a:endParaRPr sz="3199">
              <a:latin typeface="Cambria"/>
              <a:ea typeface="Cambria"/>
              <a:cs typeface="Cambria"/>
              <a:sym typeface="Cambria"/>
            </a:endParaRPr>
          </a:p>
          <a:p>
            <a:pPr indent="-507873" algn="just">
              <a:spcBef>
                <a:spcPts val="0"/>
              </a:spcBef>
              <a:buSzPts val="2400"/>
              <a:buFont typeface="Cambria"/>
              <a:buChar char="▪"/>
            </a:pPr>
            <a:r>
              <a:rPr lang="en" sz="3199">
                <a:latin typeface="Cambria"/>
                <a:ea typeface="Cambria"/>
                <a:cs typeface="Cambria"/>
                <a:sym typeface="Cambria"/>
              </a:rPr>
              <a:t>На основата на решенията на по-малките задачи се получава решението на първоначалната задача.</a:t>
            </a:r>
            <a:endParaRPr sz="3199">
              <a:latin typeface="Cambria"/>
              <a:ea typeface="Cambria"/>
              <a:cs typeface="Cambria"/>
              <a:sym typeface="Cambria"/>
            </a:endParaRPr>
          </a:p>
        </p:txBody>
      </p:sp>
      <p:sp>
        <p:nvSpPr>
          <p:cNvPr id="123" name="Google Shape;123;p20"/>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Методът “разделяй и владей”</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5A3B502E-8BD6-4E3C-B597-AA7901E8D70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1438271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9" name="Google Shape;479;p56"/>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a[i][j] - таксата за преминаване по вертикалната отсечка от кръстови­ще (i, j-1) до кръстовище (i, j), </a:t>
            </a:r>
            <a:endParaRPr sz="2800" dirty="0">
              <a:latin typeface="Cambria"/>
              <a:ea typeface="Cambria"/>
              <a:cs typeface="Cambria"/>
              <a:sym typeface="Cambria"/>
            </a:endParaRPr>
          </a:p>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с b[i][j] - таксата за преминаване по хоризонталната отсечка от (i-1 ,j) до (i, j). </a:t>
            </a:r>
            <a:endParaRPr sz="2800" dirty="0">
              <a:latin typeface="Cambria"/>
              <a:ea typeface="Cambria"/>
              <a:cs typeface="Cambria"/>
              <a:sym typeface="Cambria"/>
            </a:endParaRPr>
          </a:p>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v[i][j] = min{v[i][j-1]+a[i][j], v[i-1][j] + b[i][j]}</a:t>
            </a:r>
            <a:endParaRPr sz="2800" dirty="0">
              <a:latin typeface="Cambria"/>
              <a:ea typeface="Cambria"/>
              <a:cs typeface="Cambria"/>
              <a:sym typeface="Cambria"/>
            </a:endParaRPr>
          </a:p>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 v[i][0] = v[i-1][0] + b[i][0] - рекурентна зависимост за първия ред</a:t>
            </a:r>
            <a:endParaRPr sz="2800" dirty="0">
              <a:latin typeface="Cambria"/>
              <a:ea typeface="Cambria"/>
              <a:cs typeface="Cambria"/>
              <a:sym typeface="Cambria"/>
            </a:endParaRPr>
          </a:p>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 v[0][j] = v[0][j - 1] + а[0][j] - рекурентна  зависимост за първия стълб </a:t>
            </a:r>
            <a:endParaRPr sz="2800" dirty="0">
              <a:latin typeface="Cambria"/>
              <a:ea typeface="Cambria"/>
              <a:cs typeface="Cambria"/>
              <a:sym typeface="Cambria"/>
            </a:endParaRPr>
          </a:p>
          <a:p>
            <a:pPr marR="16929" indent="0" algn="just">
              <a:lnSpc>
                <a:spcPct val="115000"/>
              </a:lnSpc>
              <a:spcBef>
                <a:spcPts val="1466"/>
              </a:spcBef>
              <a:buNone/>
            </a:pPr>
            <a:endParaRPr sz="2800" dirty="0">
              <a:latin typeface="Cambria"/>
              <a:ea typeface="Cambria"/>
              <a:cs typeface="Cambria"/>
              <a:sym typeface="Cambria"/>
            </a:endParaRPr>
          </a:p>
          <a:p>
            <a:pPr marL="0" marR="16929" indent="0" algn="just">
              <a:lnSpc>
                <a:spcPct val="115000"/>
              </a:lnSpc>
              <a:spcBef>
                <a:spcPts val="0"/>
              </a:spcBef>
              <a:buNone/>
            </a:pPr>
            <a:endParaRPr sz="2800" dirty="0">
              <a:latin typeface="Cambria"/>
              <a:ea typeface="Cambria"/>
              <a:cs typeface="Cambria"/>
              <a:sym typeface="Cambria"/>
            </a:endParaRPr>
          </a:p>
        </p:txBody>
      </p:sp>
      <p:sp>
        <p:nvSpPr>
          <p:cNvPr id="478" name="Google Shape;478;p56"/>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8272577F-1922-4F78-848A-4D85DCCA6E8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40</a:t>
            </a:fld>
            <a:endParaRPr lang="en-US" dirty="0">
              <a:solidFill>
                <a:prstClr val="white">
                  <a:tint val="75000"/>
                </a:prstClr>
              </a:solidFill>
            </a:endParaRPr>
          </a:p>
        </p:txBody>
      </p:sp>
    </p:spTree>
    <p:extLst>
      <p:ext uri="{BB962C8B-B14F-4D97-AF65-F5344CB8AC3E}">
        <p14:creationId xmlns:p14="http://schemas.microsoft.com/office/powerpoint/2010/main" val="2406496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57"/>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16929" marR="16929" indent="0" algn="just">
              <a:lnSpc>
                <a:spcPct val="115000"/>
              </a:lnSpc>
              <a:spcBef>
                <a:spcPts val="0"/>
              </a:spcBef>
              <a:buNone/>
            </a:pPr>
            <a:r>
              <a:rPr lang="en" sz="2800" dirty="0">
                <a:latin typeface="Cambria"/>
                <a:ea typeface="Cambria"/>
                <a:cs typeface="Cambria"/>
                <a:sym typeface="Cambria"/>
              </a:rPr>
              <a:t>За да получим самия маршрут:</a:t>
            </a:r>
            <a:endParaRPr sz="2800" dirty="0">
              <a:latin typeface="Cambria"/>
              <a:ea typeface="Cambria"/>
              <a:cs typeface="Cambria"/>
              <a:sym typeface="Cambria"/>
            </a:endParaRPr>
          </a:p>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при зареждането на всяка от стойностите на v[i][j] , запомняме откъде е получена тази стойност; по-точно - при кой от двата случая е бил достигнат ми­нимумът: дали при идване „отдолу“ или при идване „отляво“ върху кръстовището (i, j). </a:t>
            </a:r>
            <a:endParaRPr sz="2800" dirty="0">
              <a:latin typeface="Cambria"/>
              <a:ea typeface="Cambria"/>
              <a:cs typeface="Cambria"/>
              <a:sym typeface="Cambria"/>
            </a:endParaRPr>
          </a:p>
          <a:p>
            <a:pPr marR="16929" indent="-457086" algn="just">
              <a:lnSpc>
                <a:spcPct val="115000"/>
              </a:lnSpc>
              <a:spcBef>
                <a:spcPts val="0"/>
              </a:spcBef>
              <a:buSzPts val="1800"/>
              <a:buFont typeface="Cambria"/>
              <a:buChar char="▪"/>
            </a:pPr>
            <a:r>
              <a:rPr lang="en" sz="2800" dirty="0">
                <a:latin typeface="Cambria"/>
                <a:ea typeface="Cambria"/>
                <a:cs typeface="Cambria"/>
                <a:sym typeface="Cambria"/>
              </a:rPr>
              <a:t>използваме допълнителен масив w[i][j], чиито елементи да зареждаме с 1, ако в точката (i,j) оптималният маршрут е дошъл „отляво“ и с 0, ако в същата точка оптималният маршрут е дошъл „отдолу“. Освен това за начална стойност присвояваме w[0] [0]=-1.</a:t>
            </a:r>
            <a:endParaRPr sz="2800" dirty="0">
              <a:latin typeface="Cambria"/>
              <a:ea typeface="Cambria"/>
              <a:cs typeface="Cambria"/>
              <a:sym typeface="Cambria"/>
            </a:endParaRPr>
          </a:p>
          <a:p>
            <a:pPr marR="1320470" indent="0" algn="just">
              <a:lnSpc>
                <a:spcPct val="115000"/>
              </a:lnSpc>
              <a:spcBef>
                <a:spcPts val="0"/>
              </a:spcBef>
              <a:buNone/>
            </a:pPr>
            <a:endParaRPr sz="2800" dirty="0">
              <a:latin typeface="Cambria"/>
              <a:ea typeface="Cambria"/>
              <a:cs typeface="Cambria"/>
              <a:sym typeface="Cambria"/>
            </a:endParaRPr>
          </a:p>
          <a:p>
            <a:pPr marL="0" marR="16929" indent="0" algn="just">
              <a:lnSpc>
                <a:spcPct val="115000"/>
              </a:lnSpc>
              <a:spcBef>
                <a:spcPts val="0"/>
              </a:spcBef>
              <a:buNone/>
            </a:pPr>
            <a:endParaRPr sz="2800" dirty="0">
              <a:latin typeface="Cambria"/>
              <a:ea typeface="Cambria"/>
              <a:cs typeface="Cambria"/>
              <a:sym typeface="Cambria"/>
            </a:endParaRPr>
          </a:p>
        </p:txBody>
      </p:sp>
      <p:sp>
        <p:nvSpPr>
          <p:cNvPr id="484" name="Google Shape;484;p57"/>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AD7AD045-BD59-411E-A4D7-B64F012A86C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41</a:t>
            </a:fld>
            <a:endParaRPr lang="en-US" dirty="0">
              <a:solidFill>
                <a:prstClr val="white">
                  <a:tint val="75000"/>
                </a:prstClr>
              </a:solidFill>
            </a:endParaRPr>
          </a:p>
        </p:txBody>
      </p:sp>
    </p:spTree>
    <p:extLst>
      <p:ext uri="{BB962C8B-B14F-4D97-AF65-F5344CB8AC3E}">
        <p14:creationId xmlns:p14="http://schemas.microsoft.com/office/powerpoint/2010/main" val="1661928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1" name="Google Shape;491;p58"/>
          <p:cNvSpPr txBox="1">
            <a:spLocks noGrp="1"/>
          </p:cNvSpPr>
          <p:nvPr>
            <p:ph idx="1"/>
          </p:nvPr>
        </p:nvSpPr>
        <p:spPr>
          <a:xfrm>
            <a:off x="190413" y="1151121"/>
            <a:ext cx="8494799" cy="5570355"/>
          </a:xfrm>
          <a:prstGeom prst="rect">
            <a:avLst/>
          </a:prstGeom>
        </p:spPr>
        <p:txBody>
          <a:bodyPr spcFirstLastPara="1" vert="horz" wrap="square" lIns="108005" tIns="35991" rIns="108005" bIns="35991" rtlCol="0" anchor="t" anchorCtr="0">
            <a:noAutofit/>
          </a:bodyPr>
          <a:lstStyle/>
          <a:p>
            <a:pPr indent="-507873">
              <a:buSzPts val="2400"/>
            </a:pPr>
            <a:r>
              <a:rPr lang="en" sz="3200" dirty="0"/>
              <a:t>Динамичното оптимиране  </a:t>
            </a:r>
            <a:endParaRPr sz="3200" dirty="0"/>
          </a:p>
          <a:p>
            <a:pPr lvl="1" indent="-507873">
              <a:spcBef>
                <a:spcPts val="0"/>
              </a:spcBef>
              <a:buSzPts val="2400"/>
            </a:pPr>
            <a:r>
              <a:rPr lang="en" sz="3600" dirty="0"/>
              <a:t>решава подзадачи, които се припокриват</a:t>
            </a:r>
            <a:endParaRPr sz="3600" dirty="0"/>
          </a:p>
          <a:p>
            <a:pPr lvl="1" indent="-507873">
              <a:spcBef>
                <a:spcPts val="0"/>
              </a:spcBef>
              <a:buSzPts val="2400"/>
            </a:pPr>
            <a:r>
              <a:rPr lang="en" sz="3600" dirty="0"/>
              <a:t>избира  оптималните решения на  подзадачите</a:t>
            </a:r>
            <a:endParaRPr sz="3600" dirty="0"/>
          </a:p>
          <a:p>
            <a:pPr lvl="1" indent="-507873">
              <a:spcBef>
                <a:spcPts val="0"/>
              </a:spcBef>
              <a:buSzPts val="2400"/>
            </a:pPr>
            <a:r>
              <a:rPr lang="en" sz="3600" dirty="0"/>
              <a:t>комбинира оптималните решения на подзадачите и получава оптимално общо решение</a:t>
            </a:r>
            <a:endParaRPr sz="3600" dirty="0"/>
          </a:p>
          <a:p>
            <a:pPr indent="0">
              <a:buNone/>
            </a:pPr>
            <a:endParaRPr sz="2400" dirty="0"/>
          </a:p>
        </p:txBody>
      </p:sp>
      <p:sp>
        <p:nvSpPr>
          <p:cNvPr id="490" name="Google Shape;490;p58"/>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Обобщение</a:t>
            </a:r>
            <a:endParaRPr>
              <a:latin typeface="Cambria"/>
              <a:ea typeface="Cambria"/>
              <a:cs typeface="Cambria"/>
              <a:sym typeface="Cambria"/>
            </a:endParaRPr>
          </a:p>
        </p:txBody>
      </p:sp>
      <p:pic>
        <p:nvPicPr>
          <p:cNvPr id="492" name="Google Shape;492;p58"/>
          <p:cNvPicPr preferRelativeResize="0"/>
          <p:nvPr/>
        </p:nvPicPr>
        <p:blipFill>
          <a:blip r:embed="rId3">
            <a:alphaModFix/>
          </a:blip>
          <a:stretch>
            <a:fillRect/>
          </a:stretch>
        </p:blipFill>
        <p:spPr>
          <a:xfrm>
            <a:off x="8685213" y="4114800"/>
            <a:ext cx="2971800" cy="2286000"/>
          </a:xfrm>
          <a:prstGeom prst="rect">
            <a:avLst/>
          </a:prstGeom>
          <a:noFill/>
          <a:ln>
            <a:noFill/>
          </a:ln>
        </p:spPr>
      </p:pic>
      <p:sp>
        <p:nvSpPr>
          <p:cNvPr id="5" name="Slide Number Placeholder">
            <a:extLst>
              <a:ext uri="{FF2B5EF4-FFF2-40B4-BE49-F238E27FC236}">
                <a16:creationId xmlns:a16="http://schemas.microsoft.com/office/drawing/2014/main" id="{B478F34B-CD4F-48B1-9DCA-CCCDBF62E2D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42</a:t>
            </a:fld>
            <a:endParaRPr lang="en-US" dirty="0">
              <a:solidFill>
                <a:prstClr val="white">
                  <a:tint val="75000"/>
                </a:prstClr>
              </a:solidFill>
            </a:endParaRPr>
          </a:p>
        </p:txBody>
      </p:sp>
    </p:spTree>
    <p:extLst>
      <p:ext uri="{BB962C8B-B14F-4D97-AF65-F5344CB8AC3E}">
        <p14:creationId xmlns:p14="http://schemas.microsoft.com/office/powerpoint/2010/main" val="1431921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5103812" y="4696314"/>
            <a:ext cx="2435052" cy="873380"/>
          </a:xfrm>
          <a:prstGeom prst="rect">
            <a:avLst/>
          </a:prstGeom>
        </p:spPr>
      </p:pic>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5"/>
              <a:extLst>
                <a:ext uri="{FF2B5EF4-FFF2-40B4-BE49-F238E27FC236}">
                  <a16:creationId xmlns:a16="http://schemas.microsoft.com/office/drawing/2014/main" id="{C6B4761B-EE8B-460E-A5AF-6A003F2552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7"/>
              <a:extLst>
                <a:ext uri="{FF2B5EF4-FFF2-40B4-BE49-F238E27FC236}">
                  <a16:creationId xmlns:a16="http://schemas.microsoft.com/office/drawing/2014/main" id="{E65F853D-4D5F-404D-B9AA-6840D11022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74AD18A6-3A03-4487-B512-E541F44B9E2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43</a:t>
            </a:fld>
            <a:endParaRPr lang="en-US" dirty="0">
              <a:solidFill>
                <a:prstClr val="white">
                  <a:tint val="75000"/>
                </a:prstClr>
              </a:solidFill>
            </a:endParaRPr>
          </a:p>
        </p:txBody>
      </p:sp>
    </p:spTree>
    <p:extLst>
      <p:ext uri="{BB962C8B-B14F-4D97-AF65-F5344CB8AC3E}">
        <p14:creationId xmlns:p14="http://schemas.microsoft.com/office/powerpoint/2010/main" val="311788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1"/>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507873" algn="just">
              <a:buSzPts val="2400"/>
              <a:buFont typeface="Cambria"/>
              <a:buChar char="▪"/>
            </a:pPr>
            <a:r>
              <a:rPr lang="en" sz="3199">
                <a:latin typeface="Cambria"/>
                <a:ea typeface="Cambria"/>
                <a:cs typeface="Cambria"/>
                <a:sym typeface="Cambria"/>
              </a:rPr>
              <a:t>Метод за решаване на задачи с припокриващи се подзадачи. </a:t>
            </a:r>
            <a:endParaRPr sz="3199">
              <a:latin typeface="Cambria"/>
              <a:ea typeface="Cambria"/>
              <a:cs typeface="Cambria"/>
              <a:sym typeface="Cambria"/>
            </a:endParaRPr>
          </a:p>
          <a:p>
            <a:pPr indent="-507873" algn="just">
              <a:spcBef>
                <a:spcPts val="0"/>
              </a:spcBef>
              <a:buSzPts val="2400"/>
              <a:buFont typeface="Cambria"/>
              <a:buChar char="▪"/>
            </a:pPr>
            <a:r>
              <a:rPr lang="en" sz="3199">
                <a:latin typeface="Cambria"/>
                <a:ea typeface="Cambria"/>
                <a:cs typeface="Cambria"/>
                <a:sym typeface="Cambria"/>
              </a:rPr>
              <a:t>Изграждане на рекурентни връзки, свързващи решението на задачата с решенията на по-малки подзадачи от същия тип. </a:t>
            </a:r>
            <a:endParaRPr sz="3199">
              <a:latin typeface="Cambria"/>
              <a:ea typeface="Cambria"/>
              <a:cs typeface="Cambria"/>
              <a:sym typeface="Cambria"/>
            </a:endParaRPr>
          </a:p>
          <a:p>
            <a:pPr indent="-507873" algn="just">
              <a:spcBef>
                <a:spcPts val="0"/>
              </a:spcBef>
              <a:buSzPts val="2400"/>
              <a:buFont typeface="Cambria"/>
              <a:buChar char="▪"/>
            </a:pPr>
            <a:r>
              <a:rPr lang="en" sz="3199">
                <a:latin typeface="Cambria"/>
                <a:ea typeface="Cambria"/>
                <a:cs typeface="Cambria"/>
                <a:sym typeface="Cambria"/>
              </a:rPr>
              <a:t>Решаване на всяка една от по-малките подзадачи само веднъж, записване на резултата в таблица, от която след това се получава решение на първоначалната задача. </a:t>
            </a:r>
            <a:endParaRPr sz="3199">
              <a:latin typeface="Cambria"/>
              <a:ea typeface="Cambria"/>
              <a:cs typeface="Cambria"/>
              <a:sym typeface="Cambria"/>
            </a:endParaRPr>
          </a:p>
        </p:txBody>
      </p:sp>
      <p:sp>
        <p:nvSpPr>
          <p:cNvPr id="129" name="Google Shape;129;p21"/>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Динамично оптимиране </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863636F0-7179-430E-8BC1-866F3B406A1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44401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912812" y="4952603"/>
            <a:ext cx="10363301" cy="820586"/>
          </a:xfrm>
          <a:prstGeom prst="rect">
            <a:avLst/>
          </a:prstGeom>
        </p:spPr>
        <p:txBody>
          <a:bodyPr spcFirstLastPara="1" vert="horz" wrap="square" lIns="35991" tIns="35991" rIns="35991" bIns="35991" rtlCol="0" anchor="b" anchorCtr="0">
            <a:noAutofit/>
          </a:bodyPr>
          <a:lstStyle/>
          <a:p>
            <a:pPr>
              <a:spcBef>
                <a:spcPts val="0"/>
              </a:spcBef>
            </a:pPr>
            <a:r>
              <a:rPr lang="en"/>
              <a:t>Редица на Фибоначи</a:t>
            </a:r>
            <a:endParaRPr/>
          </a:p>
        </p:txBody>
      </p:sp>
      <p:sp>
        <p:nvSpPr>
          <p:cNvPr id="136" name="Google Shape;136;p22"/>
          <p:cNvSpPr txBox="1">
            <a:spLocks noGrp="1"/>
          </p:cNvSpPr>
          <p:nvPr>
            <p:ph type="body" idx="1"/>
          </p:nvPr>
        </p:nvSpPr>
        <p:spPr>
          <a:xfrm>
            <a:off x="912812" y="5754362"/>
            <a:ext cx="10363301" cy="719013"/>
          </a:xfrm>
          <a:prstGeom prst="rect">
            <a:avLst/>
          </a:prstGeom>
        </p:spPr>
        <p:txBody>
          <a:bodyPr spcFirstLastPara="1" vert="horz" wrap="square" lIns="35991" tIns="35991" rIns="35991" bIns="35991" rtlCol="0" anchor="t" anchorCtr="0">
            <a:noAutofit/>
          </a:bodyPr>
          <a:lstStyle/>
          <a:p>
            <a:pPr>
              <a:spcAft>
                <a:spcPts val="0"/>
              </a:spcAft>
            </a:pPr>
            <a:r>
              <a:rPr lang="en"/>
              <a:t>Динамично решение</a:t>
            </a:r>
            <a:endParaRPr/>
          </a:p>
        </p:txBody>
      </p:sp>
      <p:pic>
        <p:nvPicPr>
          <p:cNvPr id="137" name="Google Shape;137;p22"/>
          <p:cNvPicPr preferRelativeResize="0"/>
          <p:nvPr/>
        </p:nvPicPr>
        <p:blipFill>
          <a:blip r:embed="rId3">
            <a:alphaModFix/>
          </a:blip>
          <a:stretch>
            <a:fillRect/>
          </a:stretch>
        </p:blipFill>
        <p:spPr>
          <a:xfrm>
            <a:off x="3094294" y="817648"/>
            <a:ext cx="6348346" cy="3999458"/>
          </a:xfrm>
          <a:prstGeom prst="rect">
            <a:avLst/>
          </a:prstGeom>
          <a:noFill/>
          <a:ln>
            <a:noFill/>
          </a:ln>
        </p:spPr>
      </p:pic>
      <p:sp>
        <p:nvSpPr>
          <p:cNvPr id="5" name="Slide Number Placeholder">
            <a:extLst>
              <a:ext uri="{FF2B5EF4-FFF2-40B4-BE49-F238E27FC236}">
                <a16:creationId xmlns:a16="http://schemas.microsoft.com/office/drawing/2014/main" id="{070DCB88-2896-4E21-8D3F-4E7BC9F7C782}"/>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255375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3"/>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457086" algn="just">
              <a:lnSpc>
                <a:spcPct val="115000"/>
              </a:lnSpc>
              <a:spcBef>
                <a:spcPts val="0"/>
              </a:spcBef>
              <a:buSzPts val="1800"/>
              <a:buFont typeface="Cambria"/>
              <a:buChar char="▪"/>
            </a:pPr>
            <a:r>
              <a:rPr lang="en" sz="2400" dirty="0">
                <a:latin typeface="Cambria"/>
                <a:ea typeface="Cambria"/>
                <a:cs typeface="Cambria"/>
                <a:sym typeface="Cambria"/>
              </a:rPr>
              <a:t>Рекурсивното решение за големи стойности на N е твърде нерационално</a:t>
            </a:r>
            <a:endParaRPr sz="2400" dirty="0">
              <a:latin typeface="Cambria"/>
              <a:ea typeface="Cambria"/>
              <a:cs typeface="Cambria"/>
              <a:sym typeface="Cambria"/>
            </a:endParaRPr>
          </a:p>
          <a:p>
            <a:pPr indent="-457086" algn="just">
              <a:lnSpc>
                <a:spcPct val="115000"/>
              </a:lnSpc>
              <a:spcBef>
                <a:spcPts val="0"/>
              </a:spcBef>
              <a:buSzPts val="1800"/>
              <a:buFont typeface="Cambria"/>
              <a:buChar char="▪"/>
            </a:pPr>
            <a:r>
              <a:rPr lang="en" sz="2400" dirty="0">
                <a:latin typeface="Cambria"/>
                <a:ea typeface="Cambria"/>
                <a:cs typeface="Cambria"/>
                <a:sym typeface="Cambria"/>
              </a:rPr>
              <a:t>Налага се твърде много пъти да се пресмятат някои от стойностите на редицата .</a:t>
            </a:r>
            <a:endParaRPr sz="2400" dirty="0">
              <a:latin typeface="Cambria"/>
              <a:ea typeface="Cambria"/>
              <a:cs typeface="Cambria"/>
              <a:sym typeface="Cambria"/>
            </a:endParaRPr>
          </a:p>
        </p:txBody>
      </p:sp>
      <p:sp>
        <p:nvSpPr>
          <p:cNvPr id="142" name="Google Shape;142;p23"/>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Защо динамичното решение е по-добро?</a:t>
            </a:r>
            <a:endParaRPr>
              <a:latin typeface="Cambria"/>
              <a:ea typeface="Cambria"/>
              <a:cs typeface="Cambria"/>
              <a:sym typeface="Cambria"/>
            </a:endParaRPr>
          </a:p>
        </p:txBody>
      </p:sp>
      <p:sp>
        <p:nvSpPr>
          <p:cNvPr id="144" name="Google Shape;144;p23"/>
          <p:cNvSpPr txBox="1"/>
          <p:nvPr/>
        </p:nvSpPr>
        <p:spPr>
          <a:xfrm>
            <a:off x="309504" y="2962755"/>
            <a:ext cx="3422708" cy="1480781"/>
          </a:xfrm>
          <a:prstGeom prst="rect">
            <a:avLst/>
          </a:prstGeom>
          <a:solidFill>
            <a:srgbClr val="4E3B30"/>
          </a:solidFill>
          <a:ln>
            <a:noFill/>
          </a:ln>
        </p:spPr>
        <p:txBody>
          <a:bodyPr spcFirstLastPara="1" wrap="square" lIns="121868" tIns="121868" rIns="121868" bIns="121868" anchor="t" anchorCtr="0">
            <a:noAutofit/>
          </a:bodyPr>
          <a:lstStyle/>
          <a:p>
            <a:r>
              <a:rPr lang="en" sz="1600" dirty="0">
                <a:solidFill>
                  <a:srgbClr val="FFFFFF"/>
                </a:solidFill>
                <a:latin typeface="Cambria"/>
                <a:ea typeface="Cambria"/>
                <a:cs typeface="Cambria"/>
                <a:sym typeface="Cambria"/>
              </a:rPr>
              <a:t>void Fib(N) {</a:t>
            </a:r>
            <a:endParaRPr sz="1600" dirty="0">
              <a:solidFill>
                <a:srgbClr val="FFFFFF"/>
              </a:solidFill>
              <a:latin typeface="Cambria"/>
              <a:ea typeface="Cambria"/>
              <a:cs typeface="Cambria"/>
              <a:sym typeface="Cambria"/>
            </a:endParaRPr>
          </a:p>
          <a:p>
            <a:r>
              <a:rPr lang="en" sz="1600" dirty="0">
                <a:solidFill>
                  <a:srgbClr val="FFFFFF"/>
                </a:solidFill>
                <a:latin typeface="Cambria"/>
                <a:ea typeface="Cambria"/>
                <a:cs typeface="Cambria"/>
                <a:sym typeface="Cambria"/>
              </a:rPr>
              <a:t>	if (N==1 || N==2) return 1;</a:t>
            </a:r>
            <a:endParaRPr sz="1600" dirty="0">
              <a:solidFill>
                <a:srgbClr val="FFFFFF"/>
              </a:solidFill>
              <a:latin typeface="Cambria"/>
              <a:ea typeface="Cambria"/>
              <a:cs typeface="Cambria"/>
              <a:sym typeface="Cambria"/>
            </a:endParaRPr>
          </a:p>
          <a:p>
            <a:pPr indent="609448"/>
            <a:r>
              <a:rPr lang="en" sz="1600" dirty="0">
                <a:solidFill>
                  <a:srgbClr val="FFFFFF"/>
                </a:solidFill>
                <a:latin typeface="Cambria"/>
                <a:ea typeface="Cambria"/>
                <a:cs typeface="Cambria"/>
                <a:sym typeface="Cambria"/>
              </a:rPr>
              <a:t>else return fib(N-1)+fib(N-2)</a:t>
            </a:r>
            <a:endParaRPr sz="1600" dirty="0">
              <a:solidFill>
                <a:srgbClr val="FFFFFF"/>
              </a:solidFill>
              <a:latin typeface="Cambria"/>
              <a:ea typeface="Cambria"/>
              <a:cs typeface="Cambria"/>
              <a:sym typeface="Cambria"/>
            </a:endParaRPr>
          </a:p>
          <a:p>
            <a:r>
              <a:rPr lang="en" sz="1600" dirty="0">
                <a:solidFill>
                  <a:srgbClr val="FFFFFF"/>
                </a:solidFill>
                <a:latin typeface="Cambria"/>
                <a:ea typeface="Cambria"/>
                <a:cs typeface="Cambria"/>
                <a:sym typeface="Cambria"/>
              </a:rPr>
              <a:t>}</a:t>
            </a:r>
            <a:endParaRPr sz="1600" dirty="0">
              <a:solidFill>
                <a:srgbClr val="FFFFFF"/>
              </a:solidFill>
              <a:latin typeface="Cambria"/>
              <a:ea typeface="Cambria"/>
              <a:cs typeface="Cambria"/>
              <a:sym typeface="Cambria"/>
            </a:endParaRPr>
          </a:p>
          <a:p>
            <a:r>
              <a:rPr lang="en" sz="1600" dirty="0">
                <a:solidFill>
                  <a:srgbClr val="FFFFFF"/>
                </a:solidFill>
                <a:latin typeface="Cambria"/>
                <a:ea typeface="Cambria"/>
                <a:cs typeface="Cambria"/>
                <a:sym typeface="Cambria"/>
              </a:rPr>
              <a:t>	</a:t>
            </a:r>
            <a:endParaRPr sz="1600" dirty="0">
              <a:solidFill>
                <a:srgbClr val="FFFFFF"/>
              </a:solidFill>
              <a:latin typeface="Cambria"/>
              <a:ea typeface="Cambria"/>
              <a:cs typeface="Cambria"/>
              <a:sym typeface="Cambria"/>
            </a:endParaRPr>
          </a:p>
        </p:txBody>
      </p:sp>
      <p:sp>
        <p:nvSpPr>
          <p:cNvPr id="145" name="Google Shape;145;p23"/>
          <p:cNvSpPr txBox="1"/>
          <p:nvPr/>
        </p:nvSpPr>
        <p:spPr>
          <a:xfrm>
            <a:off x="4202872" y="2962755"/>
            <a:ext cx="3422708" cy="1480781"/>
          </a:xfrm>
          <a:prstGeom prst="rect">
            <a:avLst/>
          </a:prstGeom>
          <a:solidFill>
            <a:srgbClr val="4E3B30"/>
          </a:solidFill>
          <a:ln>
            <a:noFill/>
          </a:ln>
        </p:spPr>
        <p:txBody>
          <a:bodyPr spcFirstLastPara="1" wrap="square" lIns="121868" tIns="121868" rIns="121868" bIns="121868" anchor="t" anchorCtr="0">
            <a:noAutofit/>
          </a:bodyPr>
          <a:lstStyle/>
          <a:p>
            <a:r>
              <a:rPr lang="en" sz="1600">
                <a:solidFill>
                  <a:srgbClr val="FFFFFF"/>
                </a:solidFill>
                <a:latin typeface="Cambria"/>
                <a:ea typeface="Cambria"/>
                <a:cs typeface="Cambria"/>
                <a:sym typeface="Cambria"/>
              </a:rPr>
              <a:t>void Fib(N-1) {</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if (N==1 || N==2) return 1;</a:t>
            </a:r>
            <a:endParaRPr sz="1600">
              <a:solidFill>
                <a:srgbClr val="FFFFFF"/>
              </a:solidFill>
              <a:latin typeface="Cambria"/>
              <a:ea typeface="Cambria"/>
              <a:cs typeface="Cambria"/>
              <a:sym typeface="Cambria"/>
            </a:endParaRPr>
          </a:p>
          <a:p>
            <a:pPr indent="609448"/>
            <a:r>
              <a:rPr lang="en" sz="1600">
                <a:solidFill>
                  <a:srgbClr val="FFFFFF"/>
                </a:solidFill>
                <a:latin typeface="Cambria"/>
                <a:ea typeface="Cambria"/>
                <a:cs typeface="Cambria"/>
                <a:sym typeface="Cambria"/>
              </a:rPr>
              <a:t>else return fib(N-2)+fib(N-3)</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a:t>
            </a:r>
            <a:endParaRPr sz="1600">
              <a:solidFill>
                <a:srgbClr val="FFFFFF"/>
              </a:solidFill>
              <a:latin typeface="Cambria"/>
              <a:ea typeface="Cambria"/>
              <a:cs typeface="Cambria"/>
              <a:sym typeface="Cambria"/>
            </a:endParaRPr>
          </a:p>
        </p:txBody>
      </p:sp>
      <p:sp>
        <p:nvSpPr>
          <p:cNvPr id="146" name="Google Shape;146;p23"/>
          <p:cNvSpPr txBox="1"/>
          <p:nvPr/>
        </p:nvSpPr>
        <p:spPr>
          <a:xfrm>
            <a:off x="4202872" y="4796910"/>
            <a:ext cx="3422708" cy="1480781"/>
          </a:xfrm>
          <a:prstGeom prst="rect">
            <a:avLst/>
          </a:prstGeom>
          <a:solidFill>
            <a:srgbClr val="4E3B30"/>
          </a:solidFill>
          <a:ln>
            <a:noFill/>
          </a:ln>
        </p:spPr>
        <p:txBody>
          <a:bodyPr spcFirstLastPara="1" wrap="square" lIns="121868" tIns="121868" rIns="121868" bIns="121868" anchor="t" anchorCtr="0">
            <a:noAutofit/>
          </a:bodyPr>
          <a:lstStyle/>
          <a:p>
            <a:r>
              <a:rPr lang="en" sz="1600">
                <a:solidFill>
                  <a:srgbClr val="FFFFFF"/>
                </a:solidFill>
                <a:latin typeface="Cambria"/>
                <a:ea typeface="Cambria"/>
                <a:cs typeface="Cambria"/>
                <a:sym typeface="Cambria"/>
              </a:rPr>
              <a:t>void Fib(N-2) {</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if (N==1 || N==2) return 1;</a:t>
            </a:r>
            <a:endParaRPr sz="1600">
              <a:solidFill>
                <a:srgbClr val="FFFFFF"/>
              </a:solidFill>
              <a:latin typeface="Cambria"/>
              <a:ea typeface="Cambria"/>
              <a:cs typeface="Cambria"/>
              <a:sym typeface="Cambria"/>
            </a:endParaRPr>
          </a:p>
          <a:p>
            <a:pPr indent="609448"/>
            <a:r>
              <a:rPr lang="en" sz="1600">
                <a:solidFill>
                  <a:srgbClr val="FFFFFF"/>
                </a:solidFill>
                <a:latin typeface="Cambria"/>
                <a:ea typeface="Cambria"/>
                <a:cs typeface="Cambria"/>
                <a:sym typeface="Cambria"/>
              </a:rPr>
              <a:t>else return fib(N-3)+fib(N-4)</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a:t>
            </a:r>
            <a:endParaRPr sz="1600">
              <a:solidFill>
                <a:srgbClr val="FFFFFF"/>
              </a:solidFill>
              <a:latin typeface="Cambria"/>
              <a:ea typeface="Cambria"/>
              <a:cs typeface="Cambria"/>
              <a:sym typeface="Cambria"/>
            </a:endParaRPr>
          </a:p>
        </p:txBody>
      </p:sp>
      <p:sp>
        <p:nvSpPr>
          <p:cNvPr id="147" name="Google Shape;147;p23"/>
          <p:cNvSpPr txBox="1"/>
          <p:nvPr/>
        </p:nvSpPr>
        <p:spPr>
          <a:xfrm>
            <a:off x="8475692" y="2847152"/>
            <a:ext cx="3186770" cy="581848"/>
          </a:xfrm>
          <a:prstGeom prst="rect">
            <a:avLst/>
          </a:prstGeom>
          <a:solidFill>
            <a:srgbClr val="4E3B30"/>
          </a:solidFill>
          <a:ln>
            <a:noFill/>
          </a:ln>
        </p:spPr>
        <p:txBody>
          <a:bodyPr spcFirstLastPara="1" wrap="square" lIns="121868" tIns="121868" rIns="121868" bIns="121868" anchor="t" anchorCtr="0">
            <a:noAutofit/>
          </a:bodyPr>
          <a:lstStyle/>
          <a:p>
            <a:r>
              <a:rPr lang="en" sz="3199">
                <a:solidFill>
                  <a:srgbClr val="FFFFFF"/>
                </a:solidFill>
                <a:latin typeface="Cambria"/>
                <a:ea typeface="Cambria"/>
                <a:cs typeface="Cambria"/>
                <a:sym typeface="Cambria"/>
              </a:rPr>
              <a:t>...	</a:t>
            </a:r>
            <a:endParaRPr sz="3199">
              <a:solidFill>
                <a:srgbClr val="FFFFFF"/>
              </a:solidFill>
              <a:latin typeface="Cambria"/>
              <a:ea typeface="Cambria"/>
              <a:cs typeface="Cambria"/>
              <a:sym typeface="Cambria"/>
            </a:endParaRPr>
          </a:p>
        </p:txBody>
      </p:sp>
      <p:cxnSp>
        <p:nvCxnSpPr>
          <p:cNvPr id="148" name="Google Shape;148;p23"/>
          <p:cNvCxnSpPr>
            <a:cxnSpLocks/>
            <a:stCxn id="144" idx="3"/>
            <a:endCxn id="145" idx="1"/>
          </p:cNvCxnSpPr>
          <p:nvPr/>
        </p:nvCxnSpPr>
        <p:spPr>
          <a:xfrm>
            <a:off x="3732212" y="3703146"/>
            <a:ext cx="470660" cy="0"/>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149" name="Google Shape;149;p23"/>
          <p:cNvCxnSpPr>
            <a:cxnSpLocks/>
            <a:stCxn id="144" idx="3"/>
            <a:endCxn id="146" idx="1"/>
          </p:cNvCxnSpPr>
          <p:nvPr/>
        </p:nvCxnSpPr>
        <p:spPr>
          <a:xfrm>
            <a:off x="3732212" y="3703146"/>
            <a:ext cx="470660" cy="1834155"/>
          </a:xfrm>
          <a:prstGeom prst="straightConnector1">
            <a:avLst/>
          </a:prstGeom>
          <a:noFill/>
          <a:ln w="9525" cap="flat" cmpd="sng">
            <a:solidFill>
              <a:schemeClr val="tx2">
                <a:lumMod val="90000"/>
              </a:schemeClr>
            </a:solidFill>
            <a:prstDash val="solid"/>
            <a:round/>
            <a:headEnd type="none" w="med" len="med"/>
            <a:tailEnd type="triangle" w="med" len="med"/>
          </a:ln>
        </p:spPr>
      </p:cxnSp>
      <p:cxnSp>
        <p:nvCxnSpPr>
          <p:cNvPr id="150" name="Google Shape;150;p23"/>
          <p:cNvCxnSpPr>
            <a:cxnSpLocks/>
            <a:stCxn id="145" idx="3"/>
            <a:endCxn id="147" idx="1"/>
          </p:cNvCxnSpPr>
          <p:nvPr/>
        </p:nvCxnSpPr>
        <p:spPr>
          <a:xfrm flipV="1">
            <a:off x="7625580" y="3138076"/>
            <a:ext cx="850112" cy="565070"/>
          </a:xfrm>
          <a:prstGeom prst="straightConnector1">
            <a:avLst/>
          </a:prstGeom>
          <a:noFill/>
          <a:ln w="9525" cap="flat" cmpd="sng">
            <a:solidFill>
              <a:schemeClr val="dk2"/>
            </a:solidFill>
            <a:prstDash val="solid"/>
            <a:round/>
            <a:headEnd type="none" w="med" len="med"/>
            <a:tailEnd type="triangle" w="med" len="med"/>
          </a:ln>
        </p:spPr>
      </p:cxnSp>
      <p:sp>
        <p:nvSpPr>
          <p:cNvPr id="151" name="Google Shape;151;p23"/>
          <p:cNvSpPr txBox="1"/>
          <p:nvPr/>
        </p:nvSpPr>
        <p:spPr>
          <a:xfrm>
            <a:off x="8475692" y="3675802"/>
            <a:ext cx="3186770" cy="517865"/>
          </a:xfrm>
          <a:prstGeom prst="rect">
            <a:avLst/>
          </a:prstGeom>
          <a:solidFill>
            <a:srgbClr val="4E3B30"/>
          </a:solidFill>
          <a:ln>
            <a:noFill/>
          </a:ln>
        </p:spPr>
        <p:txBody>
          <a:bodyPr spcFirstLastPara="1" wrap="square" lIns="121868" tIns="121868" rIns="121868" bIns="121868" anchor="t" anchorCtr="0">
            <a:noAutofit/>
          </a:bodyPr>
          <a:lstStyle/>
          <a:p>
            <a:r>
              <a:rPr lang="en" sz="3199">
                <a:solidFill>
                  <a:srgbClr val="FFFFFF"/>
                </a:solidFill>
                <a:latin typeface="Cambria"/>
                <a:ea typeface="Cambria"/>
                <a:cs typeface="Cambria"/>
                <a:sym typeface="Cambria"/>
              </a:rPr>
              <a:t>...	</a:t>
            </a:r>
            <a:endParaRPr sz="3199">
              <a:solidFill>
                <a:srgbClr val="FFFFFF"/>
              </a:solidFill>
              <a:latin typeface="Cambria"/>
              <a:ea typeface="Cambria"/>
              <a:cs typeface="Cambria"/>
              <a:sym typeface="Cambria"/>
            </a:endParaRPr>
          </a:p>
        </p:txBody>
      </p:sp>
      <p:sp>
        <p:nvSpPr>
          <p:cNvPr id="152" name="Google Shape;152;p23"/>
          <p:cNvSpPr txBox="1"/>
          <p:nvPr/>
        </p:nvSpPr>
        <p:spPr>
          <a:xfrm>
            <a:off x="8475692" y="4796911"/>
            <a:ext cx="3186770" cy="581848"/>
          </a:xfrm>
          <a:prstGeom prst="rect">
            <a:avLst/>
          </a:prstGeom>
          <a:solidFill>
            <a:srgbClr val="4E3B30"/>
          </a:solidFill>
          <a:ln>
            <a:noFill/>
          </a:ln>
        </p:spPr>
        <p:txBody>
          <a:bodyPr spcFirstLastPara="1" wrap="square" lIns="121868" tIns="121868" rIns="121868" bIns="121868" anchor="t" anchorCtr="0">
            <a:noAutofit/>
          </a:bodyPr>
          <a:lstStyle/>
          <a:p>
            <a:r>
              <a:rPr lang="en" sz="3199">
                <a:solidFill>
                  <a:srgbClr val="FFFFFF"/>
                </a:solidFill>
                <a:latin typeface="Cambria"/>
                <a:ea typeface="Cambria"/>
                <a:cs typeface="Cambria"/>
                <a:sym typeface="Cambria"/>
              </a:rPr>
              <a:t>...	</a:t>
            </a:r>
            <a:endParaRPr sz="3199">
              <a:solidFill>
                <a:srgbClr val="FFFFFF"/>
              </a:solidFill>
              <a:latin typeface="Cambria"/>
              <a:ea typeface="Cambria"/>
              <a:cs typeface="Cambria"/>
              <a:sym typeface="Cambria"/>
            </a:endParaRPr>
          </a:p>
        </p:txBody>
      </p:sp>
      <p:sp>
        <p:nvSpPr>
          <p:cNvPr id="153" name="Google Shape;153;p23"/>
          <p:cNvSpPr txBox="1"/>
          <p:nvPr/>
        </p:nvSpPr>
        <p:spPr>
          <a:xfrm>
            <a:off x="8475692" y="5695843"/>
            <a:ext cx="3186770" cy="581848"/>
          </a:xfrm>
          <a:prstGeom prst="rect">
            <a:avLst/>
          </a:prstGeom>
          <a:solidFill>
            <a:srgbClr val="4E3B30"/>
          </a:solidFill>
          <a:ln>
            <a:noFill/>
          </a:ln>
        </p:spPr>
        <p:txBody>
          <a:bodyPr spcFirstLastPara="1" wrap="square" lIns="121868" tIns="121868" rIns="121868" bIns="121868" anchor="t" anchorCtr="0">
            <a:noAutofit/>
          </a:bodyPr>
          <a:lstStyle/>
          <a:p>
            <a:r>
              <a:rPr lang="en" sz="3199">
                <a:solidFill>
                  <a:srgbClr val="FFFFFF"/>
                </a:solidFill>
                <a:latin typeface="Cambria"/>
                <a:ea typeface="Cambria"/>
                <a:cs typeface="Cambria"/>
                <a:sym typeface="Cambria"/>
              </a:rPr>
              <a:t>...	</a:t>
            </a:r>
            <a:endParaRPr sz="3199">
              <a:solidFill>
                <a:srgbClr val="FFFFFF"/>
              </a:solidFill>
              <a:latin typeface="Cambria"/>
              <a:ea typeface="Cambria"/>
              <a:cs typeface="Cambria"/>
              <a:sym typeface="Cambria"/>
            </a:endParaRPr>
          </a:p>
        </p:txBody>
      </p:sp>
      <p:cxnSp>
        <p:nvCxnSpPr>
          <p:cNvPr id="154" name="Google Shape;154;p23"/>
          <p:cNvCxnSpPr>
            <a:cxnSpLocks/>
            <a:stCxn id="145" idx="3"/>
            <a:endCxn id="151" idx="1"/>
          </p:cNvCxnSpPr>
          <p:nvPr/>
        </p:nvCxnSpPr>
        <p:spPr>
          <a:xfrm>
            <a:off x="7625580" y="3703146"/>
            <a:ext cx="850112" cy="231589"/>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23"/>
          <p:cNvCxnSpPr>
            <a:cxnSpLocks/>
            <a:stCxn id="146" idx="3"/>
            <a:endCxn id="152" idx="1"/>
          </p:cNvCxnSpPr>
          <p:nvPr/>
        </p:nvCxnSpPr>
        <p:spPr>
          <a:xfrm flipV="1">
            <a:off x="7625580" y="5087835"/>
            <a:ext cx="850112" cy="449466"/>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p23"/>
          <p:cNvCxnSpPr>
            <a:cxnSpLocks/>
            <a:stCxn id="146" idx="3"/>
            <a:endCxn id="153" idx="1"/>
          </p:cNvCxnSpPr>
          <p:nvPr/>
        </p:nvCxnSpPr>
        <p:spPr>
          <a:xfrm>
            <a:off x="7625580" y="5537301"/>
            <a:ext cx="850112" cy="449466"/>
          </a:xfrm>
          <a:prstGeom prst="straightConnector1">
            <a:avLst/>
          </a:prstGeom>
          <a:noFill/>
          <a:ln w="9525" cap="flat" cmpd="sng">
            <a:solidFill>
              <a:schemeClr val="dk2"/>
            </a:solidFill>
            <a:prstDash val="solid"/>
            <a:round/>
            <a:headEnd type="none" w="med" len="med"/>
            <a:tailEnd type="triangle" w="med" len="med"/>
          </a:ln>
        </p:spPr>
      </p:cxnSp>
      <p:sp>
        <p:nvSpPr>
          <p:cNvPr id="17" name="Slide Number Placeholder">
            <a:extLst>
              <a:ext uri="{FF2B5EF4-FFF2-40B4-BE49-F238E27FC236}">
                <a16:creationId xmlns:a16="http://schemas.microsoft.com/office/drawing/2014/main" id="{FCEF5CA3-0F58-4F5F-96C4-0E93EEEA73B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69727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4"/>
          <p:cNvSpPr txBox="1">
            <a:spLocks noGrp="1"/>
          </p:cNvSpPr>
          <p:nvPr>
            <p:ph idx="1"/>
          </p:nvPr>
        </p:nvSpPr>
        <p:spPr>
          <a:prstGeom prst="rect">
            <a:avLst/>
          </a:prstGeom>
        </p:spPr>
        <p:txBody>
          <a:bodyPr spcFirstLastPara="1" vert="horz" wrap="square" lIns="108005" tIns="35991" rIns="108005" bIns="35991" rtlCol="0" anchor="t" anchorCtr="0">
            <a:noAutofit/>
          </a:bodyPr>
          <a:lstStyle/>
          <a:p>
            <a:pPr indent="-457086" algn="just">
              <a:lnSpc>
                <a:spcPct val="115000"/>
              </a:lnSpc>
              <a:spcBef>
                <a:spcPts val="0"/>
              </a:spcBef>
              <a:buSzPts val="1800"/>
              <a:buFont typeface="Cambria"/>
              <a:buChar char="▪"/>
            </a:pPr>
            <a:r>
              <a:rPr lang="en" sz="2800">
                <a:latin typeface="Cambria"/>
                <a:ea typeface="Cambria"/>
                <a:cs typeface="Cambria"/>
                <a:sym typeface="Cambria"/>
              </a:rPr>
              <a:t>Динамичното решение използва вече пресметнатите стойности за по-малки стойности на търсения аргумент, без да се пресмята наново. </a:t>
            </a:r>
            <a:endParaRPr sz="2800" dirty="0">
              <a:latin typeface="Cambria"/>
              <a:ea typeface="Cambria"/>
              <a:cs typeface="Cambria"/>
              <a:sym typeface="Cambria"/>
            </a:endParaRPr>
          </a:p>
          <a:p>
            <a:pPr indent="-457086" algn="just">
              <a:lnSpc>
                <a:spcPct val="115000"/>
              </a:lnSpc>
              <a:spcBef>
                <a:spcPts val="0"/>
              </a:spcBef>
              <a:buSzPts val="1800"/>
              <a:buFont typeface="Cambria"/>
              <a:buChar char="▪"/>
            </a:pPr>
            <a:r>
              <a:rPr lang="en" sz="2800" dirty="0">
                <a:latin typeface="Cambria"/>
                <a:ea typeface="Cambria"/>
                <a:cs typeface="Cambria"/>
                <a:sym typeface="Cambria"/>
              </a:rPr>
              <a:t>Използват се рекурсивни формули, но стойностите се вземат от някаква структура от данни, в която са били попълнени в момента на пресмятането си. </a:t>
            </a:r>
            <a:endParaRPr sz="2800" dirty="0">
              <a:latin typeface="Cambria"/>
              <a:ea typeface="Cambria"/>
              <a:cs typeface="Cambria"/>
              <a:sym typeface="Cambria"/>
            </a:endParaRPr>
          </a:p>
          <a:p>
            <a:pPr indent="-457086" algn="just">
              <a:lnSpc>
                <a:spcPct val="115000"/>
              </a:lnSpc>
              <a:spcBef>
                <a:spcPts val="0"/>
              </a:spcBef>
              <a:buSzPts val="1800"/>
              <a:buFont typeface="Cambria"/>
              <a:buChar char="▪"/>
            </a:pPr>
            <a:r>
              <a:rPr lang="en" sz="2800" dirty="0">
                <a:latin typeface="Cambria"/>
                <a:ea typeface="Cambria"/>
                <a:cs typeface="Cambria"/>
                <a:sym typeface="Cambria"/>
              </a:rPr>
              <a:t>Сложността на такива задачи е линейна, с изключение на задачите, които изискват поддържането на матрица за запазване на стойности, за които сложността е квадратна. </a:t>
            </a:r>
            <a:endParaRPr sz="2800" dirty="0">
              <a:latin typeface="Cambria"/>
              <a:ea typeface="Cambria"/>
              <a:cs typeface="Cambria"/>
              <a:sym typeface="Cambria"/>
            </a:endParaRPr>
          </a:p>
          <a:p>
            <a:pPr indent="0" algn="just">
              <a:buNone/>
            </a:pPr>
            <a:endParaRPr sz="2800" dirty="0">
              <a:latin typeface="Cambria"/>
              <a:ea typeface="Cambria"/>
              <a:cs typeface="Cambria"/>
              <a:sym typeface="Cambria"/>
            </a:endParaRPr>
          </a:p>
        </p:txBody>
      </p:sp>
      <p:sp>
        <p:nvSpPr>
          <p:cNvPr id="161" name="Google Shape;161;p24"/>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pPr>
              <a:buClr>
                <a:schemeClr val="dk1"/>
              </a:buClr>
              <a:buSzPts val="1100"/>
            </a:pPr>
            <a:r>
              <a:rPr lang="en">
                <a:latin typeface="Cambria"/>
                <a:ea typeface="Cambria"/>
                <a:cs typeface="Cambria"/>
                <a:sym typeface="Cambria"/>
              </a:rPr>
              <a:t>Защо динамичното решение е по-добро?</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2B43E1AD-35F3-4BC5-8192-E561FAC0DAE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135751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5"/>
          <p:cNvSpPr txBox="1">
            <a:spLocks noGrp="1"/>
          </p:cNvSpPr>
          <p:nvPr>
            <p:ph idx="1"/>
          </p:nvPr>
        </p:nvSpPr>
        <p:spPr>
          <a:prstGeom prst="rect">
            <a:avLst/>
          </a:prstGeom>
        </p:spPr>
        <p:txBody>
          <a:bodyPr spcFirstLastPara="1" vert="horz" wrap="square" lIns="108005" tIns="35991" rIns="108005" bIns="35991" rtlCol="0" anchor="t" anchorCtr="0">
            <a:noAutofit/>
          </a:bodyPr>
          <a:lstStyle/>
          <a:p>
            <a:pPr marL="0" indent="0" algn="just">
              <a:buNone/>
            </a:pPr>
            <a:r>
              <a:rPr lang="en" sz="2399">
                <a:latin typeface="Cambria"/>
                <a:ea typeface="Cambria"/>
                <a:cs typeface="Cambria"/>
                <a:sym typeface="Cambria"/>
              </a:rPr>
              <a:t>Да се напише програма, която извежда редицата на Фибоначи. На стандартния вход се въвежда едно цяло число </a:t>
            </a:r>
            <a:r>
              <a:rPr lang="en" sz="2399" i="1">
                <a:latin typeface="Cambria"/>
                <a:ea typeface="Cambria"/>
                <a:cs typeface="Cambria"/>
                <a:sym typeface="Cambria"/>
              </a:rPr>
              <a:t>n</a:t>
            </a:r>
            <a:r>
              <a:rPr lang="en" sz="2399">
                <a:latin typeface="Cambria"/>
                <a:ea typeface="Cambria"/>
                <a:cs typeface="Cambria"/>
                <a:sym typeface="Cambria"/>
              </a:rPr>
              <a:t> – до кой елемент да се отпечата редицата. На стандартния изход – редицата от числа, разделени с един интервал.</a:t>
            </a:r>
            <a:endParaRPr sz="2399">
              <a:latin typeface="Cambria"/>
              <a:ea typeface="Cambria"/>
              <a:cs typeface="Cambria"/>
              <a:sym typeface="Cambria"/>
            </a:endParaRPr>
          </a:p>
          <a:p>
            <a:pPr marL="0" indent="0" algn="just">
              <a:buNone/>
            </a:pPr>
            <a:r>
              <a:rPr lang="en" sz="2399">
                <a:latin typeface="Cambria"/>
                <a:ea typeface="Cambria"/>
                <a:cs typeface="Cambria"/>
                <a:sym typeface="Cambria"/>
              </a:rPr>
              <a:t>Примерен вход: 24</a:t>
            </a:r>
            <a:endParaRPr sz="2399">
              <a:latin typeface="Cambria"/>
              <a:ea typeface="Cambria"/>
              <a:cs typeface="Cambria"/>
              <a:sym typeface="Cambria"/>
            </a:endParaRPr>
          </a:p>
          <a:p>
            <a:pPr marL="0" indent="0" algn="just">
              <a:buNone/>
            </a:pPr>
            <a:r>
              <a:rPr lang="en" sz="2399">
                <a:latin typeface="Cambria"/>
                <a:ea typeface="Cambria"/>
                <a:cs typeface="Cambria"/>
                <a:sym typeface="Cambria"/>
              </a:rPr>
              <a:t>Примерен изход: 1 1 2 3 5 8 13 21 34 55 89 144 233 377 610 987 1597 2584 4181 6765 10946 17711 28657 46368</a:t>
            </a: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a:p>
            <a:pPr marL="0" indent="0" algn="just">
              <a:buNone/>
            </a:pPr>
            <a:endParaRPr sz="2399">
              <a:latin typeface="Cambria"/>
              <a:ea typeface="Cambria"/>
              <a:cs typeface="Cambria"/>
              <a:sym typeface="Cambria"/>
            </a:endParaRPr>
          </a:p>
        </p:txBody>
      </p:sp>
      <p:sp>
        <p:nvSpPr>
          <p:cNvPr id="167" name="Google Shape;167;p25"/>
          <p:cNvSpPr txBox="1">
            <a:spLocks noGrp="1"/>
          </p:cNvSpPr>
          <p:nvPr>
            <p:ph type="title"/>
          </p:nvPr>
        </p:nvSpPr>
        <p:spPr>
          <a:prstGeom prst="rect">
            <a:avLst/>
          </a:prstGeom>
        </p:spPr>
        <p:txBody>
          <a:bodyPr spcFirstLastPara="1" vert="horz" wrap="square" lIns="108005" tIns="35991" rIns="108005" bIns="35991" rtlCol="0" anchor="ctr" anchorCtr="0">
            <a:noAutofit/>
          </a:bodyPr>
          <a:lstStyle/>
          <a:p>
            <a:r>
              <a:rPr lang="en">
                <a:latin typeface="Cambria"/>
                <a:ea typeface="Cambria"/>
                <a:cs typeface="Cambria"/>
                <a:sym typeface="Cambria"/>
              </a:rPr>
              <a:t>Редица на Фибоначи</a:t>
            </a:r>
            <a:endParaRPr>
              <a:latin typeface="Cambria"/>
              <a:ea typeface="Cambria"/>
              <a:cs typeface="Cambria"/>
              <a:sym typeface="Cambria"/>
            </a:endParaRPr>
          </a:p>
        </p:txBody>
      </p:sp>
      <p:sp>
        <p:nvSpPr>
          <p:cNvPr id="4" name="Slide Number Placeholder">
            <a:extLst>
              <a:ext uri="{FF2B5EF4-FFF2-40B4-BE49-F238E27FC236}">
                <a16:creationId xmlns:a16="http://schemas.microsoft.com/office/drawing/2014/main" id="{AAD6B3DD-77A8-4843-B2D3-8DA1CB10C3B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1934465498"/>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7333</TotalTime>
  <Words>3651</Words>
  <Application>Microsoft Office PowerPoint</Application>
  <PresentationFormat>Custom</PresentationFormat>
  <Paragraphs>493</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Cambria</vt:lpstr>
      <vt:lpstr>Noto Sans Symbols</vt:lpstr>
      <vt:lpstr>Times New Roman</vt:lpstr>
      <vt:lpstr>Wingdings</vt:lpstr>
      <vt:lpstr>Wingdings 2</vt:lpstr>
      <vt:lpstr>SoftUni 16x9</vt:lpstr>
      <vt:lpstr>Динамично оптимиране</vt:lpstr>
      <vt:lpstr>Съдържание</vt:lpstr>
      <vt:lpstr>Методът “разделяй и владей”.  Динамично оптимиране – въведение</vt:lpstr>
      <vt:lpstr>Методът “разделяй и владей”</vt:lpstr>
      <vt:lpstr>Динамично оптимиране </vt:lpstr>
      <vt:lpstr>Редица на Фибоначи</vt:lpstr>
      <vt:lpstr>Защо динамичното решение е по-добро?</vt:lpstr>
      <vt:lpstr>Защо динамичното решение е по-добро?</vt:lpstr>
      <vt:lpstr>Редица на Фибоначи</vt:lpstr>
      <vt:lpstr>Редица на Фибоначи</vt:lpstr>
      <vt:lpstr>Редица на Фибоначи</vt:lpstr>
      <vt:lpstr>Редица на Фибоначи</vt:lpstr>
      <vt:lpstr>Редица на Фибоначи</vt:lpstr>
      <vt:lpstr>Редица на Фибоначи</vt:lpstr>
      <vt:lpstr>Редица на Фибоначи</vt:lpstr>
      <vt:lpstr>Задача за раницата</vt:lpstr>
      <vt:lpstr>Задача за раницата</vt:lpstr>
      <vt:lpstr>Задача за раницата – динамично решение</vt:lpstr>
      <vt:lpstr>Задача за раницата – динамично решение</vt:lpstr>
      <vt:lpstr>Задача за раницата – динамично решение</vt:lpstr>
      <vt:lpstr>Задача за раницата – динамично решение</vt:lpstr>
      <vt:lpstr>Упражнения </vt:lpstr>
      <vt:lpstr>Редици от 0 и 1</vt:lpstr>
      <vt:lpstr>Редици от 0 и 1</vt:lpstr>
      <vt:lpstr>Редици от 0 и 1</vt:lpstr>
      <vt:lpstr>Редици от 0 и 1</vt:lpstr>
      <vt:lpstr>Редици от 0 и 1</vt:lpstr>
      <vt:lpstr>Редици от 0 и 1</vt:lpstr>
      <vt:lpstr>4=1</vt:lpstr>
      <vt:lpstr>4=1</vt:lpstr>
      <vt:lpstr>4=1</vt:lpstr>
      <vt:lpstr>Двумерно динамично оптимиране </vt:lpstr>
      <vt:lpstr>Двумерно динамично оптимиране</vt:lpstr>
      <vt:lpstr>Двумерно динамично оптимиране</vt:lpstr>
      <vt:lpstr>Двумерно динамично оптимиране</vt:lpstr>
      <vt:lpstr>Задача за пешеходеца </vt:lpstr>
      <vt:lpstr>Задача за пешеходеца</vt:lpstr>
      <vt:lpstr>Задача за пешеходеца</vt:lpstr>
      <vt:lpstr>Задача за пешеходеца</vt:lpstr>
      <vt:lpstr>Задача за пешеходеца</vt:lpstr>
      <vt:lpstr>Задача за пешеходеца</vt:lpstr>
      <vt:lpstr>Обобщение</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Фондация СофтУни</dc:title>
  <dc:subject>Курс по разработка на софтуер</dc:subject>
  <dc:creator>Software University Foundation</dc:creator>
  <cp:keywords>програмиране; софтуерна разработка</cp:keywords>
  <dc:description>Фондация "Софтуерен университет" - http://softuni.foundation</dc:description>
  <cp:lastModifiedBy>Svetlin Nakov</cp:lastModifiedBy>
  <cp:revision>305</cp:revision>
  <dcterms:created xsi:type="dcterms:W3CDTF">2014-01-02T17:00:34Z</dcterms:created>
  <dcterms:modified xsi:type="dcterms:W3CDTF">2019-12-17T18:18:13Z</dcterms:modified>
  <cp:category>програмиране; софтуерна разработка</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