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89"/>
  </p:notesMasterIdLst>
  <p:handoutMasterIdLst>
    <p:handoutMasterId r:id="rId90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1" r:id="rId68"/>
    <p:sldId id="322" r:id="rId69"/>
    <p:sldId id="323" r:id="rId70"/>
    <p:sldId id="324" r:id="rId71"/>
    <p:sldId id="325" r:id="rId72"/>
    <p:sldId id="326" r:id="rId73"/>
    <p:sldId id="327" r:id="rId74"/>
    <p:sldId id="328" r:id="rId75"/>
    <p:sldId id="329" r:id="rId76"/>
    <p:sldId id="330" r:id="rId77"/>
    <p:sldId id="331" r:id="rId78"/>
    <p:sldId id="332" r:id="rId79"/>
    <p:sldId id="333" r:id="rId80"/>
    <p:sldId id="334" r:id="rId81"/>
    <p:sldId id="335" r:id="rId82"/>
    <p:sldId id="336" r:id="rId83"/>
    <p:sldId id="337" r:id="rId84"/>
    <p:sldId id="338" r:id="rId85"/>
    <p:sldId id="339" r:id="rId86"/>
    <p:sldId id="340" r:id="rId87"/>
    <p:sldId id="481" r:id="rId8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533" autoAdjust="0"/>
  </p:normalViewPr>
  <p:slideViewPr>
    <p:cSldViewPr>
      <p:cViewPr varScale="1">
        <p:scale>
          <a:sx n="76" d="100"/>
          <a:sy n="76" d="100"/>
        </p:scale>
        <p:origin x="86" y="19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90" Type="http://schemas.openxmlformats.org/officeDocument/2006/relationships/handoutMaster" Target="handoutMasters/handoutMaster1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93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17-Dec-19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17-Dec-19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5d5f6f1e2f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5d5f6f1e2f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19D3D16E-44EC-4D46-A8A9-D268ECE2805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342168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5e6f09e220_0_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5e6f09e220_0_2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897DE2F5-F772-46E6-9D8C-64F5EA00D19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0710578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5ea85f3607_2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5ea85f3607_2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7EB2EBB5-EB27-4CC7-A60D-82DFDF3EB2F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8491228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5ea85f3607_2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5ea85f3607_2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31F6F5A9-FC6B-4FDC-A079-6F8F74D7075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2637696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5ea85f3607_2_2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5ea85f3607_2_2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0C0F7551-55DE-408A-8D1A-ABA73E293A9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8203334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5d5f6f1d47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5d5f6f1d47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C16173DE-DD6E-45DB-A305-765D03298F7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672145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5ea85f3607_2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5ea85f3607_2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7946367E-6CC9-41BC-9ED0-1DE53C81B12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9698708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5ea85f3607_2_3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5ea85f3607_2_3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17727915-C34C-4511-8FB0-569816C2050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7549336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5ea85f3607_2_3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5ea85f3607_2_3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CB0EA2A1-D04B-42F2-942B-194596FE1E8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1211908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5ea85f3607_2_3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5ea85f3607_2_3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D71F33C4-AA15-4BE6-A049-A70AC042DFE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5226248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5d5f6f1d4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5d5f6f1d47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4D7CCA34-0891-40CF-97A9-838C0335892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5883628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e6f09e220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5e6f09e220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BE842C99-1C88-4C99-BC27-7384B1C5CA2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8092655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5ea85f3607_2_463:notes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g5ea85f3607_2_4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4413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B1E85B72-1B31-4EB9-8712-E4FABC5835A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1244420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5ea85f3607_2_489:notes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g5ea85f3607_2_4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4413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3D25A4D2-34B4-4BA0-9FEA-E40229539C6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4889656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5ea85f3607_2_515:notes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g5ea85f3607_2_5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4413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108855AA-A1A3-43CD-9667-A7D79097AC8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7514062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5ea85f3607_2_541:notes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" name="Google Shape;569;g5ea85f3607_2_5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4413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A6379ED0-B21A-4621-8F5C-99BB62A1DDE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8217878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5ea85f3607_2_567:notes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g5ea85f3607_2_5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4413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BF5F677D-5AC1-49C6-88B2-A35FCD1126C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77086366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g5ea85f3607_2_593:notes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g5ea85f3607_2_5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4413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A7FEFA89-9C1F-4C20-84C2-6DFFC1E8E7D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59840108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5ea85f3607_2_619:notes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7" name="Google Shape;647;g5ea85f3607_2_6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4413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52D86F49-4C55-423B-AEDE-F869B025862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59687363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5ea85f3607_2_645:notes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3" name="Google Shape;673;g5ea85f3607_2_6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4413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645890FD-C944-4E07-BA00-D812C7A3413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34001410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5ea85f3607_2_671:notes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9" name="Google Shape;699;g5ea85f3607_2_6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4413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AFC4741E-B901-4636-AEA2-2332FB5CC4C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1173162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g5ea85f3607_2_697:notes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5" name="Google Shape;725;g5ea85f3607_2_6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4413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F0E6DF74-42F8-487A-9F2B-3F7AAC7BD7E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7902846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5ea85f3607_2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5ea85f3607_2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6C224350-F593-445D-9DDC-BB1144BCBFD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67922700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g5ea85f3607_2_723:notes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1" name="Google Shape;751;g5ea85f3607_2_7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4413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9FCE5352-B85F-4E80-BA3B-EDC291FC62D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95650114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g5ea85f3607_2_749:notes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7" name="Google Shape;777;g5ea85f3607_2_7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4413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AD64D538-947E-4A7E-BE37-5FB6C6F0E6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08351656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g5ea85f3607_2_775:notes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3" name="Google Shape;803;g5ea85f3607_2_7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4413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94E155D4-4D20-4430-BBD5-86DF8C7072B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33404621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g5ea85f3607_2_801:notes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g5ea85f3607_2_8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4413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90433937-3C05-41FD-9E00-CC5E721959D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34892521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5ea85f3607_2_827:notes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5" name="Google Shape;855;g5ea85f3607_2_8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4413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B2261000-F93D-4013-8113-759652AAA9F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92908244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g5ea85f3607_2_853:notes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1" name="Google Shape;881;g5ea85f3607_2_8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4413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4E4E1466-A0D6-47AE-8F62-4731B36BA27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73627085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g5ea85f3607_2_879:notes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7" name="Google Shape;907;g5ea85f3607_2_8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4413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10EA542D-1E1B-4D5A-9E92-A7F8FB0A390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52936417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g5ea85f3607_2_905:notes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3" name="Google Shape;933;g5ea85f3607_2_9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4413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C12113C9-1BF1-47ED-AADF-9E706BCF6EA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76999547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g5ea85f3607_4_6:notes"/>
          <p:cNvSpPr txBox="1">
            <a:spLocks noGrp="1"/>
          </p:cNvSpPr>
          <p:nvPr>
            <p:ph type="sldNum" idx="12"/>
          </p:nvPr>
        </p:nvSpPr>
        <p:spPr>
          <a:xfrm>
            <a:off x="6308999" y="8747999"/>
            <a:ext cx="547500" cy="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r>
              <a:rPr lang="en"/>
              <a:t>##</a:t>
            </a:r>
            <a:endParaRPr/>
          </a:p>
        </p:txBody>
      </p:sp>
      <p:sp>
        <p:nvSpPr>
          <p:cNvPr id="959" name="Google Shape;959;g5ea85f3607_4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4413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60" name="Google Shape;960;g5ea85f3607_4_6:notes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0BB12CE4-C180-4A6A-A0C7-912446F9F24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53568308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g5ea85f3607_4_34:notes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6" name="Google Shape;986;g5ea85f3607_4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4413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16DBAD09-1769-4953-89C5-774011809FD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1154230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5ea85f3607_2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5ea85f3607_2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E717B31F-5D2D-457C-9C55-0CC84D7E8A7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06235851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g5ea85f3607_4_97:notes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2" name="Google Shape;992;g5ea85f3607_4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4413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113FB852-AD07-466F-948A-33A1F9D706E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61812655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Google Shape;1025;g5ea85f3607_4_131:notes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6" name="Google Shape;1026;g5ea85f3607_4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4413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53B24AD0-9831-4CB3-B256-A13B9C0B861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95233795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Google Shape;1051;g5ea85f3607_4_157:notes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2" name="Google Shape;1052;g5ea85f3607_4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4413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8AE93E2B-61F9-4D14-8162-306010D9FE9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35409886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g5ea85f3607_4_189:notes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4" name="Google Shape;1084;g5ea85f3607_4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4413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E1E8289E-2723-490B-B7CA-3D84A071D67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75075268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Google Shape;1115;g5ea85f3607_4_221:notes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6" name="Google Shape;1116;g5ea85f3607_4_2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4413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DBBD2C1F-0F76-43E3-98CB-49B10EA2A8B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90312290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" name="Google Shape;1147;g5ea85f3607_4_253:notes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8" name="Google Shape;1148;g5ea85f3607_4_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4413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DB0A8239-326C-42FC-B031-19B71D8BE94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65489629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" name="Google Shape;1179;g5ea85f3607_4_285:notes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0" name="Google Shape;1180;g5ea85f3607_4_2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4413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ECDA62EF-8944-4588-8EE5-BC44CAE9ACC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49381560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7" name="Google Shape;1217;g5ea85f3607_4_323:notes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8" name="Google Shape;1218;g5ea85f3607_4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4413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48A91F4D-10DE-47C9-B277-1539DF86C8F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03540344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5" name="Google Shape;1255;g5ea85f3607_4_361:notes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6" name="Google Shape;1256;g5ea85f3607_4_3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4413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5D77F54B-2F82-46B3-82E5-D5C3219C32D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87250921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3" name="Google Shape;1293;g5ea85f3607_4_399:notes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4" name="Google Shape;1294;g5ea85f3607_4_3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4413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618E7888-86CF-47F1-AD85-80563BE1A2D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4342278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5ea85f3607_2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5ea85f3607_2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3657AFB7-2329-4B59-8A24-ED808A5DC59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68727580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" name="Google Shape;1331;g5ea85f3607_4_437:notes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2" name="Google Shape;1332;g5ea85f3607_4_4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4413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0F5B90CA-B374-46B8-B79B-09F0C1B72E1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38620141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5" name="Google Shape;1375;g5ea85f3607_4_482:notes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6" name="Google Shape;1376;g5ea85f3607_4_4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4413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5A47F044-87AD-4A1B-A5D1-911869CF24A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06263563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5" name="Google Shape;1425;g5ea85f3607_4_532:notes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6" name="Google Shape;1426;g5ea85f3607_4_5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4413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A3C42967-B7D4-4CF0-99FA-AC433463102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5993989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5" name="Google Shape;1475;g5ea85f3607_4_582:notes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6" name="Google Shape;1476;g5ea85f3607_4_5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4413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BF18DF33-F461-4E6E-83AD-39C5355D70D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68674698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" name="Google Shape;1525;g5ea85f3607_4_632:notes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6" name="Google Shape;1526;g5ea85f3607_4_6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4413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530A2B28-F6F9-4744-BE42-3883E6EC0DB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29049258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1" name="Google Shape;1581;g5ea85f3607_4_689:notes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2" name="Google Shape;1582;g5ea85f3607_4_6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4413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47E1B489-A9F0-4992-811C-D5A4B8978F3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18085408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3" name="Google Shape;1643;g5ea85f3607_4_752:notes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4" name="Google Shape;1644;g5ea85f3607_4_7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4413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E5C791C4-6BF6-4093-B6E7-B370FF9C7CC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16307182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1" name="Google Shape;1711;g5ea85f3607_4_821:notes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2" name="Google Shape;1712;g5ea85f3607_4_8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4413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FAF8F2E3-B4EE-4AB2-B491-B69CFDFDC4B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56429388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5" name="Google Shape;1785;g5ea85f3607_4_896:notes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6" name="Google Shape;1786;g5ea85f3607_4_8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4413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E74E14DA-F2CC-48FE-B260-3F394480B10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08120198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5" name="Google Shape;1865;g5ea85f3607_4_977:notes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6" name="Google Shape;1866;g5ea85f3607_4_9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4413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16889B52-8AD1-4803-BBE9-C058643A909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9309528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5ea85f3607_2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5ea85f3607_2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BAF368DA-6C8A-4714-9F65-FD8DE8E8013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51639021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4" name="Google Shape;1944;g5ea85f3607_4_1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5" name="Google Shape;1945;g5ea85f3607_4_1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C123EA8D-63C6-4F97-BACF-EA2D015BADB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29743662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2" name="Google Shape;1952;g5ea85f3607_4_1123:notes"/>
          <p:cNvSpPr txBox="1">
            <a:spLocks noGrp="1"/>
          </p:cNvSpPr>
          <p:nvPr>
            <p:ph type="sldNum" idx="12"/>
          </p:nvPr>
        </p:nvSpPr>
        <p:spPr>
          <a:xfrm>
            <a:off x="6308999" y="8747999"/>
            <a:ext cx="547500" cy="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61</a:t>
            </a:fld>
            <a:r>
              <a:rPr lang="en"/>
              <a:t>##</a:t>
            </a:r>
            <a:endParaRPr/>
          </a:p>
        </p:txBody>
      </p:sp>
      <p:sp>
        <p:nvSpPr>
          <p:cNvPr id="1953" name="Google Shape;1953;g5ea85f3607_4_1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4413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54" name="Google Shape;1954;g5ea85f3607_4_1123:notes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492AA666-EAB5-46BB-A072-9E0D1356955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85742982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5" name="Google Shape;1975;g5eab2fd98f_0_269:notes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6" name="Google Shape;1976;g5eab2fd98f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4413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1B28CB02-30C9-403C-9B1D-D0BBB45CCD5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117751309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1" name="Google Shape;1981;g5ea85f3607_4_1248:notes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2" name="Google Shape;1982;g5ea85f3607_4_12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4413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BA675FAA-35C1-4651-B409-362DEBC0F01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293268549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0" name="Google Shape;2000;g5eab2fd98f_0_255:notes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1" name="Google Shape;2001;g5eab2fd98f_0_2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4413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DB9E8E7A-FF2F-4332-9092-FBBA7DAC62E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283798307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6" name="Google Shape;2006;g5ea85f3607_4_1267:notes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7" name="Google Shape;2007;g5ea85f3607_4_1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4413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64D1C032-4D4D-4803-8A4B-AA7BB8B5DD5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998577332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5" name="Google Shape;2025;g5eab2fd98f_0_277:notes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6" name="Google Shape;2026;g5eab2fd98f_0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4413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63AD4619-7FF5-44C2-8B78-A4D309126C2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582551751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1" name="Google Shape;2031;g5eab2fd98f_0_1:notes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2" name="Google Shape;2032;g5eab2fd98f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4413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89A91302-CE2C-46E0-AF94-9857F984148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918243171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Google Shape;2049;g5eab2fd98f_0_19:notes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0" name="Google Shape;2050;g5eab2fd98f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4413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E398B4BA-F383-4101-997B-C29AB308317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489674271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6" name="Google Shape;2066;g5eab2fd98f_0_36:notes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7" name="Google Shape;2067;g5eab2fd98f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4413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57C1B627-8F70-403A-9F11-A7C03802A42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4594618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5d5f6f1d45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5d5f6f1d45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0B904A00-58FF-4FFD-9C7B-27D4336D3FA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718444966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5" name="Google Shape;2085;g5eab2fd98f_0_55:notes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6" name="Google Shape;2086;g5eab2fd98f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4413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031A7637-BDC9-4C11-9B68-DAFC79B465E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314622158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2" name="Google Shape;2102;g5eab2fd98f_0_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3" name="Google Shape;2103;g5eab2fd98f_0_2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8058CE4A-3F27-47CF-AC7F-E2E4D4DF28B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653078821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0" name="Google Shape;2110;g5eab2fd98f_0_115:notes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1" name="Google Shape;2111;g5eab2fd98f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4413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E621D0F9-750F-44A2-A816-6849604CE85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300425643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8" name="Google Shape;2128;g5eab2fd98f_0_133:notes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9" name="Google Shape;2129;g5eab2fd98f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4413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D31C8B42-9145-405E-A80D-137BF7EFFBD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010263505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7" name="Google Shape;2147;g5eab2fd98f_0_152:notes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8" name="Google Shape;2148;g5eab2fd98f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4413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1963B35F-B747-431B-A1BA-B8063745D47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618342163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6" name="Google Shape;2166;g5eab2fd98f_0_171:notes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7" name="Google Shape;2167;g5eab2fd98f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4413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6525378C-CAB9-4889-9E25-DAAE40776A3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821141250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5eab2fd98f_0_185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2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</a:t>
            </a:r>
            <a:endParaRPr/>
          </a:p>
        </p:txBody>
      </p:sp>
      <p:sp>
        <p:nvSpPr>
          <p:cNvPr id="2182" name="Google Shape;2182;g5eab2fd98f_0_185:notes"/>
          <p:cNvSpPr txBox="1">
            <a:spLocks noGrp="1"/>
          </p:cNvSpPr>
          <p:nvPr>
            <p:ph type="sldNum" idx="12"/>
          </p:nvPr>
        </p:nvSpPr>
        <p:spPr>
          <a:xfrm>
            <a:off x="6308999" y="8747999"/>
            <a:ext cx="547500" cy="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76</a:t>
            </a:fld>
            <a:r>
              <a:rPr lang="en"/>
              <a:t>##</a:t>
            </a:r>
            <a:endParaRPr/>
          </a:p>
        </p:txBody>
      </p:sp>
      <p:sp>
        <p:nvSpPr>
          <p:cNvPr id="2183" name="Google Shape;2183;g5eab2fd98f_0_185:notes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4413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84" name="Google Shape;2184;g5eab2fd98f_0_185:notes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Footer Placeholder">
            <a:extLst>
              <a:ext uri="{FF2B5EF4-FFF2-40B4-BE49-F238E27FC236}">
                <a16:creationId xmlns:a16="http://schemas.microsoft.com/office/drawing/2014/main" id="{BE981CBB-BB87-486B-A62D-44B0B36A7E8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704879790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0" name="Google Shape;2190;g5eab2fd98f_0_288:notes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1" name="Google Shape;2191;g5eab2fd98f_0_2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4413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8EF0ED7B-21C5-40CF-A980-72B448EF29A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359991595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9" name="Google Shape;2229;g5eab2fd98f_0_5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0" name="Google Shape;2230;g5eab2fd98f_0_5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A4BD1C35-F785-4686-8D82-3E542E1EA25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801451184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9" name="Google Shape;2239;g5eab2fd98f_0_378:notes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0" name="Google Shape;2240;g5eab2fd98f_0_3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4413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AA09D09D-4145-42BB-9A8C-C132DCF6404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9540986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5e6f09e220_0_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5e6f09e220_0_2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686999ED-1FC6-4537-A8C3-B3F0B36E1D5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542624609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5" name="Google Shape;2245;g5eab2fd98f_0_384:notes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6" name="Google Shape;2246;g5eab2fd98f_0_3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4413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34BBB482-D3B6-40EF-80A2-87A7DDE2486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127231956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g5eab2fd98f_0_427:notes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9" name="Google Shape;2289;g5eab2fd98f_0_4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4413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C6800EE6-BE60-49AE-BFF6-CF7C1D83C74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324159272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4" name="Google Shape;2294;g5eab2fd98f_0_5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5" name="Google Shape;2295;g5eab2fd98f_0_5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F41190B0-CA08-450D-8A42-F725B75AA5A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376952085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5" name="Google Shape;2325;g5eab2fd98f_0_628:notes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6" name="Google Shape;2326;g5eab2fd98f_0_6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4413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3B186496-F037-40DB-AFBA-714F725D3B0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351463991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1" name="Google Shape;2331;g5eab2fd98f_0_6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2" name="Google Shape;2332;g5eab2fd98f_0_6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C926C72D-222B-4A93-BA07-7B00947B346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198358323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8" name="Google Shape;2338;g5e6f09e220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9" name="Google Shape;2339;g5e6f09e220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55B85443-361C-491A-8199-3D4CFF21282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25443395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86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9A55131E-7F6F-41D9-9166-9DA6FDE249D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0633292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5ea85f3607_2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5ea85f3607_2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CF7B3888-424C-4385-978C-3576DE1DB0E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5275564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7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esentation Title Slide">
  <p:cSld name="1_Presentation Title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4366413" y="314303"/>
            <a:ext cx="7382477" cy="20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6D18E"/>
              </a:buClr>
              <a:buSzPts val="4100"/>
              <a:buFont typeface="Calibri"/>
              <a:buNone/>
              <a:defRPr sz="5465">
                <a:solidFill>
                  <a:srgbClr val="F6D18E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4366413" y="2346299"/>
            <a:ext cx="7382477" cy="17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999" cap="none">
                <a:solidFill>
                  <a:schemeClr val="accent1"/>
                </a:solidFill>
              </a:defRPr>
            </a:lvl1pPr>
            <a:lvl2pPr lvl="1" algn="ctr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SzPts val="19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SzPts val="17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body" idx="2"/>
          </p:nvPr>
        </p:nvSpPr>
        <p:spPr>
          <a:xfrm>
            <a:off x="760412" y="4164084"/>
            <a:ext cx="3187570" cy="5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b" anchorCtr="0">
            <a:noAutofit/>
          </a:bodyPr>
          <a:lstStyle>
            <a:lvl1pPr marL="609448" lvl="0" indent="-304724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799" b="1">
                <a:solidFill>
                  <a:srgbClr val="EE792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218895" lvl="1" indent="-397834" algn="l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SzPts val="1100"/>
              <a:buChar char="▪"/>
              <a:defRPr/>
            </a:lvl2pPr>
            <a:lvl3pPr marL="1828343" lvl="2" indent="-397834" algn="l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SzPts val="1100"/>
              <a:buChar char="▪"/>
              <a:defRPr/>
            </a:lvl3pPr>
            <a:lvl4pPr marL="2437790" lvl="3" indent="-397834" algn="l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SzPts val="1100"/>
              <a:buChar char="▪"/>
              <a:defRPr/>
            </a:lvl4pPr>
            <a:lvl5pPr marL="3047238" lvl="4" indent="-397834" algn="l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SzPts val="1100"/>
              <a:buChar char="▪"/>
              <a:defRPr/>
            </a:lvl5pPr>
            <a:lvl6pPr marL="3656686" lvl="5" indent="-397834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Char char="•"/>
              <a:defRPr/>
            </a:lvl6pPr>
            <a:lvl7pPr marL="4266133" lvl="6" indent="-397834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Char char="•"/>
              <a:defRPr/>
            </a:lvl7pPr>
            <a:lvl8pPr marL="4875581" lvl="7" indent="-397834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Char char="•"/>
              <a:defRPr/>
            </a:lvl8pPr>
            <a:lvl9pPr marL="5485028" lvl="8" indent="-397834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Char char="•"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>
            <a:spLocks noGrp="1"/>
          </p:cNvSpPr>
          <p:nvPr>
            <p:ph type="pic" idx="3"/>
          </p:nvPr>
        </p:nvSpPr>
        <p:spPr>
          <a:xfrm>
            <a:off x="4366413" y="4191000"/>
            <a:ext cx="7382477" cy="19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27000" rIns="81025" bIns="27000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Clr>
                <a:srgbClr val="F2B254"/>
              </a:buClr>
              <a:buSzPts val="2600"/>
              <a:buFont typeface="Noto Sans Symbols"/>
              <a:buNone/>
              <a:defRPr sz="3466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Noto Sans Symbols"/>
              <a:buChar char="▪"/>
              <a:defRPr sz="3199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Clr>
                <a:srgbClr val="EF9A1D"/>
              </a:buClr>
              <a:buSzPts val="1800"/>
              <a:buFont typeface="Noto Sans Symbols"/>
              <a:buChar char="▪"/>
              <a:defRPr sz="3066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Clr>
                <a:srgbClr val="ED9411"/>
              </a:buClr>
              <a:buSzPts val="1700"/>
              <a:buFont typeface="Noto Sans Symbols"/>
              <a:buChar char="▪"/>
              <a:defRPr sz="2799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Clr>
                <a:srgbClr val="E28D10"/>
              </a:buClr>
              <a:buSzPts val="1600"/>
              <a:buFont typeface="Noto Sans Symbols"/>
              <a:buChar char="▪"/>
              <a:defRPr sz="2666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body" idx="4"/>
          </p:nvPr>
        </p:nvSpPr>
        <p:spPr>
          <a:xfrm>
            <a:off x="760412" y="4633983"/>
            <a:ext cx="3187570" cy="4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marL="609448" lvl="0" indent="-304724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6" b="1">
                <a:solidFill>
                  <a:srgbClr val="F4B36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218895" lvl="1" indent="-397834" algn="l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SzPts val="1100"/>
              <a:buChar char="▪"/>
              <a:defRPr/>
            </a:lvl2pPr>
            <a:lvl3pPr marL="1828343" lvl="2" indent="-397834" algn="l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SzPts val="1100"/>
              <a:buChar char="▪"/>
              <a:defRPr/>
            </a:lvl3pPr>
            <a:lvl4pPr marL="2437790" lvl="3" indent="-397834" algn="l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SzPts val="1100"/>
              <a:buChar char="▪"/>
              <a:defRPr/>
            </a:lvl4pPr>
            <a:lvl5pPr marL="3047238" lvl="4" indent="-397834" algn="l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SzPts val="1100"/>
              <a:buChar char="▪"/>
              <a:defRPr/>
            </a:lvl5pPr>
            <a:lvl6pPr marL="3656686" lvl="5" indent="-397834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Char char="•"/>
              <a:defRPr/>
            </a:lvl6pPr>
            <a:lvl7pPr marL="4266133" lvl="6" indent="-397834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Char char="•"/>
              <a:defRPr/>
            </a:lvl7pPr>
            <a:lvl8pPr marL="4875581" lvl="7" indent="-397834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Char char="•"/>
              <a:defRPr/>
            </a:lvl8pPr>
            <a:lvl9pPr marL="5485028" lvl="8" indent="-397834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Char char="•"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5"/>
          </p:nvPr>
        </p:nvSpPr>
        <p:spPr>
          <a:xfrm>
            <a:off x="760412" y="5011672"/>
            <a:ext cx="3187570" cy="3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marL="609448" lvl="0" indent="-304724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 b="1">
                <a:solidFill>
                  <a:srgbClr val="F9D9A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218895" lvl="1" indent="-397834" algn="l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SzPts val="1100"/>
              <a:buChar char="▪"/>
              <a:defRPr/>
            </a:lvl2pPr>
            <a:lvl3pPr marL="1828343" lvl="2" indent="-397834" algn="l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SzPts val="1100"/>
              <a:buChar char="▪"/>
              <a:defRPr/>
            </a:lvl3pPr>
            <a:lvl4pPr marL="2437790" lvl="3" indent="-397834" algn="l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SzPts val="1100"/>
              <a:buChar char="▪"/>
              <a:defRPr/>
            </a:lvl4pPr>
            <a:lvl5pPr marL="3047238" lvl="4" indent="-397834" algn="l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SzPts val="1100"/>
              <a:buChar char="▪"/>
              <a:defRPr/>
            </a:lvl5pPr>
            <a:lvl6pPr marL="3656686" lvl="5" indent="-397834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Char char="•"/>
              <a:defRPr/>
            </a:lvl6pPr>
            <a:lvl7pPr marL="4266133" lvl="6" indent="-397834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Char char="•"/>
              <a:defRPr/>
            </a:lvl7pPr>
            <a:lvl8pPr marL="4875581" lvl="7" indent="-397834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Char char="•"/>
              <a:defRPr/>
            </a:lvl8pPr>
            <a:lvl9pPr marL="5485028" lvl="8" indent="-397834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body" idx="6"/>
          </p:nvPr>
        </p:nvSpPr>
        <p:spPr>
          <a:xfrm>
            <a:off x="760412" y="5394605"/>
            <a:ext cx="318757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marL="609448" lvl="0" indent="-304724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6" b="1">
                <a:solidFill>
                  <a:srgbClr val="F27A4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218895" lvl="1" indent="-397834" algn="l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SzPts val="1100"/>
              <a:buChar char="▪"/>
              <a:defRPr/>
            </a:lvl2pPr>
            <a:lvl3pPr marL="1828343" lvl="2" indent="-397834" algn="l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SzPts val="1100"/>
              <a:buChar char="▪"/>
              <a:defRPr/>
            </a:lvl3pPr>
            <a:lvl4pPr marL="2437790" lvl="3" indent="-397834" algn="l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SzPts val="1100"/>
              <a:buChar char="▪"/>
              <a:defRPr/>
            </a:lvl4pPr>
            <a:lvl5pPr marL="3047238" lvl="4" indent="-397834" algn="l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SzPts val="1100"/>
              <a:buChar char="▪"/>
              <a:defRPr/>
            </a:lvl5pPr>
            <a:lvl6pPr marL="3656686" lvl="5" indent="-397834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Char char="•"/>
              <a:defRPr/>
            </a:lvl6pPr>
            <a:lvl7pPr marL="4266133" lvl="6" indent="-397834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Char char="•"/>
              <a:defRPr/>
            </a:lvl7pPr>
            <a:lvl8pPr marL="4875581" lvl="7" indent="-397834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Char char="•"/>
              <a:defRPr/>
            </a:lvl8pPr>
            <a:lvl9pPr marL="5485028" lvl="8" indent="-397834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Char char="•"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body" idx="7"/>
          </p:nvPr>
        </p:nvSpPr>
        <p:spPr>
          <a:xfrm>
            <a:off x="760412" y="5735767"/>
            <a:ext cx="3187570" cy="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marL="609448" lvl="0" indent="-304724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 b="1">
                <a:solidFill>
                  <a:srgbClr val="F27A4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218895" lvl="1" indent="-397834" algn="l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SzPts val="1100"/>
              <a:buChar char="▪"/>
              <a:defRPr/>
            </a:lvl2pPr>
            <a:lvl3pPr marL="1828343" lvl="2" indent="-397834" algn="l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SzPts val="1100"/>
              <a:buChar char="▪"/>
              <a:defRPr/>
            </a:lvl3pPr>
            <a:lvl4pPr marL="2437790" lvl="3" indent="-397834" algn="l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SzPts val="1100"/>
              <a:buChar char="▪"/>
              <a:defRPr/>
            </a:lvl4pPr>
            <a:lvl5pPr marL="3047238" lvl="4" indent="-397834" algn="l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SzPts val="1100"/>
              <a:buChar char="▪"/>
              <a:defRPr/>
            </a:lvl5pPr>
            <a:lvl6pPr marL="3656686" lvl="5" indent="-397834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Char char="•"/>
              <a:defRPr/>
            </a:lvl6pPr>
            <a:lvl7pPr marL="4266133" lvl="6" indent="-397834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Char char="•"/>
              <a:defRPr/>
            </a:lvl7pPr>
            <a:lvl8pPr marL="4875581" lvl="7" indent="-397834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Char char="•"/>
              <a:defRPr/>
            </a:lvl8pPr>
            <a:lvl9pPr marL="5485028" lvl="8" indent="-397834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93262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-tree" TargetMode="External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cs.usfca.edu/~galles/visualization/BTree.html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4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hyperlink" Target="https://creativecommons.org/licenses/by-nc-sa/4.0" TargetMode="External"/><Relationship Id="rId7" Type="http://schemas.openxmlformats.org/officeDocument/2006/relationships/hyperlink" Target="https://mon.bg/" TargetMode="External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hyperlink" Target="https://softuni.foundation/" TargetMode="External"/><Relationship Id="rId10" Type="http://schemas.openxmlformats.org/officeDocument/2006/relationships/image" Target="../media/image25.jpeg"/><Relationship Id="rId4" Type="http://schemas.openxmlformats.org/officeDocument/2006/relationships/image" Target="../media/image22.png"/><Relationship Id="rId9" Type="http://schemas.openxmlformats.org/officeDocument/2006/relationships/hyperlink" Target="https://it-kariera.mon.bg/e-learning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>
            <a:spLocks noGrp="1"/>
          </p:cNvSpPr>
          <p:nvPr>
            <p:ph type="ctrTitle"/>
          </p:nvPr>
        </p:nvSpPr>
        <p:spPr>
          <a:xfrm>
            <a:off x="760409" y="315111"/>
            <a:ext cx="10988338" cy="1999879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r>
              <a:rPr lang="en">
                <a:latin typeface="Cambria"/>
                <a:ea typeface="Cambria"/>
                <a:cs typeface="Cambria"/>
                <a:sym typeface="Cambria"/>
              </a:rPr>
              <a:t>Дървовидни структури от данни и алгоритми върху тях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44" name="Google Shape;144;p23"/>
          <p:cNvSpPr txBox="1">
            <a:spLocks noGrp="1"/>
          </p:cNvSpPr>
          <p:nvPr>
            <p:ph type="subTitle" idx="1"/>
          </p:nvPr>
        </p:nvSpPr>
        <p:spPr>
          <a:xfrm>
            <a:off x="4366413" y="2499874"/>
            <a:ext cx="7382477" cy="1752344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0" indent="0"/>
            <a:r>
              <a:rPr lang="en">
                <a:latin typeface="Cambria"/>
                <a:ea typeface="Cambria"/>
                <a:cs typeface="Cambria"/>
                <a:sym typeface="Cambria"/>
              </a:rPr>
              <a:t>ИТ Кариера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45" name="Google Shape;145;p23"/>
          <p:cNvSpPr>
            <a:spLocks noGrp="1"/>
          </p:cNvSpPr>
          <p:nvPr>
            <p:ph type="pic" idx="3"/>
          </p:nvPr>
        </p:nvSpPr>
        <p:spPr>
          <a:xfrm>
            <a:off x="4366413" y="4674595"/>
            <a:ext cx="7382477" cy="1573805"/>
          </a:xfrm>
          <a:prstGeom prst="rect">
            <a:avLst/>
          </a:prstGeom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marL="0" indent="0" algn="r"/>
            <a:r>
              <a:rPr lang="en" dirty="0">
                <a:solidFill>
                  <a:schemeClr val="lt2"/>
                </a:solidFill>
                <a:latin typeface="Cambria"/>
                <a:ea typeface="Cambria"/>
                <a:cs typeface="Cambria"/>
                <a:sym typeface="Cambria"/>
              </a:rPr>
              <a:t>У</a:t>
            </a:r>
            <a:r>
              <a:rPr lang="en" sz="2399" dirty="0">
                <a:solidFill>
                  <a:schemeClr val="lt2"/>
                </a:solidFill>
                <a:latin typeface="Cambria"/>
                <a:ea typeface="Cambria"/>
                <a:cs typeface="Cambria"/>
                <a:sym typeface="Cambria"/>
              </a:rPr>
              <a:t>чителски екип</a:t>
            </a:r>
            <a:br>
              <a:rPr lang="en" sz="2399" dirty="0">
                <a:solidFill>
                  <a:schemeClr val="lt2"/>
                </a:solidFill>
                <a:latin typeface="Cambria"/>
                <a:ea typeface="Cambria"/>
                <a:cs typeface="Cambria"/>
                <a:sym typeface="Cambria"/>
              </a:rPr>
            </a:br>
            <a:r>
              <a:rPr lang="en" sz="2399" dirty="0">
                <a:solidFill>
                  <a:schemeClr val="lt2"/>
                </a:solidFill>
                <a:latin typeface="Cambria"/>
                <a:ea typeface="Cambria"/>
                <a:cs typeface="Cambria"/>
                <a:sym typeface="Cambria"/>
              </a:rPr>
              <a:t>Обучение за ИТ кариера</a:t>
            </a:r>
            <a:endParaRPr sz="2399" dirty="0">
              <a:solidFill>
                <a:schemeClr val="lt2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indent="0" algn="r"/>
            <a:r>
              <a:rPr lang="en" sz="2399" dirty="0">
                <a:solidFill>
                  <a:schemeClr val="lt2"/>
                </a:solidFill>
                <a:latin typeface="Cambria"/>
                <a:ea typeface="Cambria"/>
                <a:cs typeface="Cambria"/>
                <a:sym typeface="Cambria"/>
                <a:hlinkClick r:id="rId3"/>
              </a:rPr>
              <a:t>https://it-kariera.mon.bg/e-learning</a:t>
            </a:r>
            <a:endParaRPr sz="2399" dirty="0">
              <a:solidFill>
                <a:schemeClr val="lt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46" name="Google Shape;14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9039" y="3430555"/>
            <a:ext cx="2676669" cy="29374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3" title="CC-BY-NC-SA Licens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848872" y="3329556"/>
            <a:ext cx="2900045" cy="1014536"/>
          </a:xfrm>
          <a:prstGeom prst="roundRect">
            <a:avLst>
              <a:gd name="adj" fmla="val 3940"/>
            </a:avLst>
          </a:prstGeom>
          <a:solidFill>
            <a:srgbClr val="231F20">
              <a:alpha val="49800"/>
            </a:srgbClr>
          </a:solidFill>
          <a:ln w="9525" cap="flat" cmpd="sng">
            <a:solidFill>
              <a:srgbClr val="C87D0E">
                <a:alpha val="49800"/>
              </a:srgbClr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48756496-3DB5-4A6F-9D32-DB51C21BA59D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36000" tIns="36000" rIns="36000" bIns="36000" rtlCol="0" anchor="ctr" anchorCtr="0">
            <a:noAutofit/>
          </a:bodyPr>
          <a:lstStyle>
            <a:lvl1pPr marL="609448" lvl="0" indent="-304724" algn="r" defTabSz="1218565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1700"/>
              <a:buFont typeface="Wingdings" charset="2"/>
              <a:buNone/>
              <a:defRPr sz="1000" b="1" kern="1200">
                <a:solidFill>
                  <a:schemeClr val="tx1">
                    <a:tint val="75000"/>
                  </a:schemeClr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218895" lvl="1" indent="-397834" algn="l" defTabSz="1218565" rtl="0" eaLnBrk="1" latinLnBrk="0" hangingPunct="1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Wingdings" charset="2"/>
              <a:buChar char="▪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343" lvl="2" indent="-397834" algn="l" defTabSz="1218565" rtl="0" eaLnBrk="1" latinLnBrk="0" hangingPunct="1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Clr>
                <a:srgbClr val="EF9A1D"/>
              </a:buClr>
              <a:buSzPts val="1100"/>
              <a:buFont typeface="Wingdings" charset="2"/>
              <a:buChar char="▪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7790" lvl="3" indent="-397834" algn="l" defTabSz="1218565" rtl="0" eaLnBrk="1" latinLnBrk="0" hangingPunct="1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Clr>
                <a:srgbClr val="ED9411"/>
              </a:buClr>
              <a:buSzPts val="1100"/>
              <a:buFont typeface="Wingdings" charset="2"/>
              <a:buChar char="▪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238" lvl="4" indent="-397834" algn="l" defTabSz="1218565" rtl="0" eaLnBrk="1" latinLnBrk="0" hangingPunct="1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Clr>
                <a:srgbClr val="E28D10"/>
              </a:buClr>
              <a:buSzPts val="1100"/>
              <a:buFont typeface="Wingdings" charset="2"/>
              <a:buChar char="▪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6686" lvl="5" indent="-397834" algn="l" defTabSz="1218565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6133" lvl="6" indent="-397834" algn="l" defTabSz="1218565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5581" lvl="7" indent="-397834" algn="l" defTabSz="1218565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5028" lvl="8" indent="-397834" algn="l" defTabSz="1218565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97218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1066"/>
              </a:spcBef>
              <a:buNone/>
            </a:pPr>
            <a:r>
              <a:rPr lang="en" sz="2666" dirty="0">
                <a:latin typeface="Cambria"/>
                <a:ea typeface="Cambria"/>
                <a:cs typeface="Cambria"/>
                <a:sym typeface="Cambria"/>
              </a:rPr>
              <a:t>Възлите на двоичните дървета имат по не повече от две разклонения</a:t>
            </a:r>
            <a:endParaRPr sz="2666" dirty="0">
              <a:latin typeface="Cambria"/>
              <a:ea typeface="Cambria"/>
              <a:cs typeface="Cambria"/>
              <a:sym typeface="Cambria"/>
            </a:endParaRPr>
          </a:p>
          <a:p>
            <a:pPr indent="-474015">
              <a:lnSpc>
                <a:spcPct val="115000"/>
              </a:lnSpc>
              <a:spcBef>
                <a:spcPts val="1066"/>
              </a:spcBef>
              <a:buSzPts val="2000"/>
              <a:buFont typeface="Cambria"/>
              <a:buChar char="▪"/>
            </a:pPr>
            <a:r>
              <a:rPr lang="en" sz="2666" dirty="0">
                <a:latin typeface="Cambria"/>
                <a:ea typeface="Cambria"/>
                <a:cs typeface="Cambria"/>
                <a:sym typeface="Cambria"/>
              </a:rPr>
              <a:t>Двоични дървета</a:t>
            </a:r>
            <a:endParaRPr sz="2666" dirty="0">
              <a:latin typeface="Cambria"/>
              <a:ea typeface="Cambria"/>
              <a:cs typeface="Cambria"/>
              <a:sym typeface="Cambria"/>
            </a:endParaRPr>
          </a:p>
          <a:p>
            <a:pPr lvl="1" indent="-474015">
              <a:lnSpc>
                <a:spcPct val="115000"/>
              </a:lnSpc>
              <a:spcBef>
                <a:spcPts val="0"/>
              </a:spcBef>
              <a:buSzPts val="2000"/>
              <a:buFont typeface="Cambria"/>
              <a:buChar char="▪"/>
            </a:pPr>
            <a:r>
              <a:rPr lang="en" sz="2666" dirty="0">
                <a:latin typeface="Cambria"/>
                <a:ea typeface="Cambria"/>
                <a:cs typeface="Cambria"/>
                <a:sym typeface="Cambria"/>
              </a:rPr>
              <a:t>Няма правила за подредба на елементите</a:t>
            </a:r>
            <a:endParaRPr sz="2666" dirty="0">
              <a:latin typeface="Cambria"/>
              <a:ea typeface="Cambria"/>
              <a:cs typeface="Cambria"/>
              <a:sym typeface="Cambria"/>
            </a:endParaRPr>
          </a:p>
          <a:p>
            <a:pPr indent="-474015">
              <a:lnSpc>
                <a:spcPct val="115000"/>
              </a:lnSpc>
              <a:spcBef>
                <a:spcPts val="0"/>
              </a:spcBef>
              <a:buSzPts val="2000"/>
              <a:buFont typeface="Cambria"/>
              <a:buChar char="▪"/>
            </a:pPr>
            <a:r>
              <a:rPr lang="en" sz="2666" dirty="0">
                <a:latin typeface="Cambria"/>
                <a:ea typeface="Cambria"/>
                <a:cs typeface="Cambria"/>
                <a:sym typeface="Cambria"/>
              </a:rPr>
              <a:t>Наредени (сортирани) двоични дървета (правила за подредба на възлите)</a:t>
            </a:r>
            <a:endParaRPr sz="2666" dirty="0">
              <a:latin typeface="Cambria"/>
              <a:ea typeface="Cambria"/>
              <a:cs typeface="Cambria"/>
              <a:sym typeface="Cambria"/>
            </a:endParaRPr>
          </a:p>
          <a:p>
            <a:pPr indent="-474015">
              <a:lnSpc>
                <a:spcPct val="115000"/>
              </a:lnSpc>
              <a:spcBef>
                <a:spcPts val="0"/>
              </a:spcBef>
              <a:buSzPts val="2000"/>
              <a:buFont typeface="Cambria"/>
              <a:buChar char="▪"/>
            </a:pPr>
            <a:r>
              <a:rPr lang="en" sz="2666" dirty="0">
                <a:latin typeface="Cambria"/>
                <a:ea typeface="Cambria"/>
                <a:cs typeface="Cambria"/>
                <a:sym typeface="Cambria"/>
              </a:rPr>
              <a:t>Двоични дървета за търсене (частен случай на сортирани дървета):</a:t>
            </a:r>
            <a:endParaRPr sz="2666" dirty="0">
              <a:latin typeface="Cambria"/>
              <a:ea typeface="Cambria"/>
              <a:cs typeface="Cambria"/>
              <a:sym typeface="Cambria"/>
            </a:endParaRPr>
          </a:p>
          <a:p>
            <a:pPr lvl="1" indent="-474015">
              <a:lnSpc>
                <a:spcPct val="115000"/>
              </a:lnSpc>
              <a:spcBef>
                <a:spcPts val="0"/>
              </a:spcBef>
              <a:buSzPts val="2000"/>
              <a:buFont typeface="Cambria"/>
              <a:buChar char="▪"/>
            </a:pPr>
            <a:r>
              <a:rPr lang="en" sz="2666" dirty="0">
                <a:latin typeface="Cambria"/>
                <a:ea typeface="Cambria"/>
                <a:cs typeface="Cambria"/>
                <a:sym typeface="Cambria"/>
              </a:rPr>
              <a:t>Лявото разклонение на всеки възел има по-малка стойност от стойността на възела</a:t>
            </a:r>
            <a:endParaRPr sz="2666" dirty="0">
              <a:latin typeface="Cambria"/>
              <a:ea typeface="Cambria"/>
              <a:cs typeface="Cambria"/>
              <a:sym typeface="Cambria"/>
            </a:endParaRPr>
          </a:p>
          <a:p>
            <a:pPr lvl="1" indent="-474015">
              <a:lnSpc>
                <a:spcPct val="115000"/>
              </a:lnSpc>
              <a:spcBef>
                <a:spcPts val="0"/>
              </a:spcBef>
              <a:buSzPts val="2000"/>
              <a:buFont typeface="Cambria"/>
              <a:buChar char="▪"/>
            </a:pPr>
            <a:r>
              <a:rPr lang="en" sz="2666" dirty="0">
                <a:latin typeface="Cambria"/>
                <a:ea typeface="Cambria"/>
                <a:cs typeface="Cambria"/>
                <a:sym typeface="Cambria"/>
              </a:rPr>
              <a:t>Дясното разклонение на всеки възел има по-голяма стойност от стойността на възела.</a:t>
            </a:r>
            <a:endParaRPr sz="2666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37" name="Google Shape;337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r>
              <a:rPr lang="en">
                <a:latin typeface="Cambria"/>
                <a:ea typeface="Cambria"/>
                <a:cs typeface="Cambria"/>
                <a:sym typeface="Cambria"/>
              </a:rPr>
              <a:t>Двоични дървета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" name="Slide Number Placeholder">
            <a:extLst>
              <a:ext uri="{FF2B5EF4-FFF2-40B4-BE49-F238E27FC236}">
                <a16:creationId xmlns:a16="http://schemas.microsoft.com/office/drawing/2014/main" id="{01621F6C-1433-4D98-9347-1815A82063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4813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3"/>
          <p:cNvSpPr txBox="1">
            <a:spLocks noGrp="1"/>
          </p:cNvSpPr>
          <p:nvPr>
            <p:ph type="title"/>
          </p:nvPr>
        </p:nvSpPr>
        <p:spPr>
          <a:xfrm>
            <a:off x="912812" y="4800600"/>
            <a:ext cx="10363301" cy="820586"/>
          </a:xfrm>
          <a:prstGeom prst="rect">
            <a:avLst/>
          </a:prstGeom>
        </p:spPr>
        <p:txBody>
          <a:bodyPr spcFirstLastPara="1" vert="horz" wrap="square" lIns="35991" tIns="35991" rIns="35991" bIns="35991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dirty="0"/>
              <a:t>Двоични дървета</a:t>
            </a:r>
            <a:endParaRPr dirty="0"/>
          </a:p>
        </p:txBody>
      </p:sp>
      <p:sp>
        <p:nvSpPr>
          <p:cNvPr id="344" name="Google Shape;344;p33"/>
          <p:cNvSpPr txBox="1">
            <a:spLocks noGrp="1"/>
          </p:cNvSpPr>
          <p:nvPr>
            <p:ph type="body" idx="1"/>
          </p:nvPr>
        </p:nvSpPr>
        <p:spPr>
          <a:xfrm>
            <a:off x="912812" y="5678162"/>
            <a:ext cx="10363301" cy="719013"/>
          </a:xfrm>
          <a:prstGeom prst="rect">
            <a:avLst/>
          </a:prstGeom>
        </p:spPr>
        <p:txBody>
          <a:bodyPr spcFirstLastPara="1" vert="horz" wrap="square" lIns="35991" tIns="35991" rIns="35991" bIns="35991" rtlCol="0" anchor="t" anchorCtr="0">
            <a:noAutofit/>
          </a:bodyPr>
          <a:lstStyle/>
          <a:p>
            <a:pPr>
              <a:spcAft>
                <a:spcPts val="0"/>
              </a:spcAft>
            </a:pPr>
            <a:r>
              <a:rPr lang="en"/>
              <a:t>Реализация</a:t>
            </a:r>
            <a:endParaRPr/>
          </a:p>
        </p:txBody>
      </p:sp>
      <p:pic>
        <p:nvPicPr>
          <p:cNvPr id="345" name="Google Shape;34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5612" y="1084811"/>
            <a:ext cx="3505200" cy="35052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9A30C2AC-E934-4252-9DCF-B388B3776E0C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96568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indent="-474015" algn="just">
              <a:lnSpc>
                <a:spcPct val="115000"/>
              </a:lnSpc>
              <a:spcBef>
                <a:spcPts val="1066"/>
              </a:spcBef>
              <a:buSzPts val="2000"/>
              <a:buFont typeface="Cambria"/>
              <a:buChar char="▪"/>
            </a:pPr>
            <a:r>
              <a:rPr lang="en" sz="2666">
                <a:latin typeface="Cambria"/>
                <a:ea typeface="Cambria"/>
                <a:cs typeface="Cambria"/>
                <a:sym typeface="Cambria"/>
              </a:rPr>
              <a:t>Рекурсивна дефиниция на дървета:</a:t>
            </a:r>
            <a:endParaRPr sz="2666">
              <a:latin typeface="Cambria"/>
              <a:ea typeface="Cambria"/>
              <a:cs typeface="Cambria"/>
              <a:sym typeface="Cambria"/>
            </a:endParaRPr>
          </a:p>
          <a:p>
            <a:pPr lvl="1" indent="-474015" algn="just">
              <a:lnSpc>
                <a:spcPct val="115000"/>
              </a:lnSpc>
              <a:spcBef>
                <a:spcPts val="0"/>
              </a:spcBef>
              <a:buSzPts val="2000"/>
              <a:buFont typeface="Cambria"/>
              <a:buChar char="▪"/>
            </a:pPr>
            <a:r>
              <a:rPr lang="en" sz="2666">
                <a:latin typeface="Cambria"/>
                <a:ea typeface="Cambria"/>
                <a:cs typeface="Cambria"/>
                <a:sym typeface="Cambria"/>
              </a:rPr>
              <a:t>Всеки възел е дърво</a:t>
            </a:r>
            <a:endParaRPr sz="2666">
              <a:latin typeface="Cambria"/>
              <a:ea typeface="Cambria"/>
              <a:cs typeface="Cambria"/>
              <a:sym typeface="Cambria"/>
            </a:endParaRPr>
          </a:p>
          <a:p>
            <a:pPr lvl="1" indent="-474015" algn="just">
              <a:lnSpc>
                <a:spcPct val="115000"/>
              </a:lnSpc>
              <a:spcBef>
                <a:spcPts val="0"/>
              </a:spcBef>
              <a:buSzPts val="2000"/>
              <a:buFont typeface="Cambria"/>
              <a:buChar char="▪"/>
            </a:pPr>
            <a:r>
              <a:rPr lang="en" sz="2666">
                <a:latin typeface="Cambria"/>
                <a:ea typeface="Cambria"/>
                <a:cs typeface="Cambria"/>
                <a:sym typeface="Cambria"/>
              </a:rPr>
              <a:t>Възлите имат 0 или много деца, които също са дървета</a:t>
            </a:r>
            <a:endParaRPr sz="2666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50" name="Google Shape;350;p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r>
              <a:rPr lang="en">
                <a:latin typeface="Cambria"/>
                <a:ea typeface="Cambria"/>
                <a:cs typeface="Cambria"/>
                <a:sym typeface="Cambria"/>
              </a:rPr>
              <a:t>Рекурсивна дефиниция на дървета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52" name="Google Shape;352;p34"/>
          <p:cNvSpPr/>
          <p:nvPr/>
        </p:nvSpPr>
        <p:spPr>
          <a:xfrm>
            <a:off x="720208" y="3124200"/>
            <a:ext cx="10788390" cy="3303140"/>
          </a:xfrm>
          <a:prstGeom prst="rect">
            <a:avLst/>
          </a:prstGeom>
          <a:solidFill>
            <a:srgbClr val="D9D4C6">
              <a:alpha val="20000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1950" tIns="143963" rIns="191950" bIns="143963" anchor="t" anchorCtr="0">
            <a:noAutofit/>
          </a:bodyPr>
          <a:lstStyle/>
          <a:p>
            <a:pPr>
              <a:buClr>
                <a:srgbClr val="F2B254"/>
              </a:buClr>
              <a:buSzPts val="3200"/>
            </a:pPr>
            <a:r>
              <a:rPr lang="en" sz="31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3199" b="1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Tree&lt;T&gt;</a:t>
            </a:r>
            <a:endParaRPr sz="3199"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rgbClr val="F2B254"/>
              </a:buClr>
              <a:buSzPts val="3200"/>
            </a:pPr>
            <a:r>
              <a:rPr lang="en" sz="31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3199"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rgbClr val="F2B254"/>
              </a:buClr>
              <a:buSzPts val="3200"/>
            </a:pPr>
            <a:r>
              <a:rPr lang="en" sz="31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private </a:t>
            </a:r>
            <a:r>
              <a:rPr lang="en" sz="3199" b="1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T value</a:t>
            </a:r>
            <a:r>
              <a:rPr lang="en" sz="31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3199"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rgbClr val="F2B254"/>
              </a:buClr>
              <a:buSzPts val="3200"/>
            </a:pPr>
            <a:r>
              <a:rPr lang="en" sz="31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private </a:t>
            </a:r>
            <a:r>
              <a:rPr lang="en" sz="3199" b="1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IList&lt;Tree&lt;T&gt;&gt; children</a:t>
            </a:r>
            <a:r>
              <a:rPr lang="en" sz="31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3199"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rgbClr val="F2B254"/>
              </a:buClr>
              <a:buSzPts val="3200"/>
            </a:pPr>
            <a:r>
              <a:rPr lang="en" sz="31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…</a:t>
            </a:r>
            <a:endParaRPr sz="3199"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rgbClr val="F2B254"/>
              </a:buClr>
              <a:buSzPts val="3200"/>
            </a:pPr>
            <a:r>
              <a:rPr lang="en" sz="31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3199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3" name="Google Shape;353;p34"/>
          <p:cNvSpPr/>
          <p:nvPr/>
        </p:nvSpPr>
        <p:spPr>
          <a:xfrm>
            <a:off x="5559004" y="3730025"/>
            <a:ext cx="2211807" cy="838582"/>
          </a:xfrm>
          <a:prstGeom prst="wedgeRoundRectCallout">
            <a:avLst>
              <a:gd name="adj1" fmla="val -66076"/>
              <a:gd name="adj2" fmla="val 48206"/>
              <a:gd name="adj3" fmla="val 16667"/>
            </a:avLst>
          </a:prstGeom>
          <a:solidFill>
            <a:srgbClr val="663606">
              <a:alpha val="94900"/>
            </a:srgbClr>
          </a:solidFill>
          <a:ln w="19050" cap="flat" cmpd="sng">
            <a:solidFill>
              <a:srgbClr val="F8D49E">
                <a:alpha val="8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868" tIns="60917" rIns="121868" bIns="60917" anchor="ctr" anchorCtr="0">
            <a:noAutofit/>
          </a:bodyPr>
          <a:lstStyle/>
          <a:p>
            <a:pPr algn="ctr"/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Стойността на възела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4" name="Google Shape;354;p34"/>
          <p:cNvSpPr/>
          <p:nvPr/>
        </p:nvSpPr>
        <p:spPr>
          <a:xfrm>
            <a:off x="8256055" y="5326952"/>
            <a:ext cx="3400958" cy="943665"/>
          </a:xfrm>
          <a:prstGeom prst="wedgeRoundRectCallout">
            <a:avLst>
              <a:gd name="adj1" fmla="val -62418"/>
              <a:gd name="adj2" fmla="val -53927"/>
              <a:gd name="adj3" fmla="val 16667"/>
            </a:avLst>
          </a:prstGeom>
          <a:solidFill>
            <a:srgbClr val="663606">
              <a:alpha val="94900"/>
            </a:srgbClr>
          </a:solidFill>
          <a:ln w="19050" cap="flat" cmpd="sng">
            <a:solidFill>
              <a:srgbClr val="F8D49E">
                <a:alpha val="8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868" tIns="60917" rIns="121868" bIns="60917" anchor="ctr" anchorCtr="0">
            <a:noAutofit/>
          </a:bodyPr>
          <a:lstStyle/>
          <a:p>
            <a:pPr algn="ctr"/>
            <a:r>
              <a:rPr lang="en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Списък с възли - деца (поддървета)</a:t>
            </a:r>
            <a:endParaRPr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6BE0CE96-9E4F-4D3A-8E36-58D6780D3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99181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r>
              <a:rPr lang="ru-RU">
                <a:latin typeface="Cambria"/>
                <a:ea typeface="Cambria"/>
                <a:cs typeface="Cambria"/>
                <a:sym typeface="Cambria"/>
              </a:rPr>
              <a:t>Структурата </a:t>
            </a:r>
            <a:r>
              <a:rPr lang="en-US">
                <a:latin typeface="Cambria"/>
                <a:ea typeface="Cambria"/>
                <a:cs typeface="Cambria"/>
                <a:sym typeface="Cambria"/>
              </a:rPr>
              <a:t>Tree&lt;T&gt; – </a:t>
            </a:r>
            <a:r>
              <a:rPr lang="ru-RU">
                <a:latin typeface="Cambria"/>
                <a:ea typeface="Cambria"/>
                <a:cs typeface="Cambria"/>
                <a:sym typeface="Cambria"/>
              </a:rPr>
              <a:t>Пример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60" name="Google Shape;360;p35"/>
          <p:cNvSpPr/>
          <p:nvPr/>
        </p:nvSpPr>
        <p:spPr>
          <a:xfrm>
            <a:off x="7693170" y="2465913"/>
            <a:ext cx="2473356" cy="583448"/>
          </a:xfrm>
          <a:prstGeom prst="wedgeRoundRectCallout">
            <a:avLst>
              <a:gd name="adj1" fmla="val -71648"/>
              <a:gd name="adj2" fmla="val -28648"/>
              <a:gd name="adj3" fmla="val 16667"/>
            </a:avLst>
          </a:prstGeom>
          <a:solidFill>
            <a:srgbClr val="663606">
              <a:alpha val="94900"/>
            </a:srgbClr>
          </a:solidFill>
          <a:ln w="19050" cap="flat" cmpd="sng">
            <a:solidFill>
              <a:srgbClr val="F8D49E">
                <a:alpha val="8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868" tIns="60917" rIns="121868" bIns="60917" anchor="ctr" anchorCtr="0">
            <a:noAutofit/>
          </a:bodyPr>
          <a:lstStyle/>
          <a:p>
            <a:pPr algn="ctr"/>
            <a:r>
              <a:rPr lang="en" sz="2399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Tree&lt;int&gt;</a:t>
            </a:r>
            <a:endParaRPr sz="2399"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361" name="Google Shape;361;p35"/>
          <p:cNvGrpSpPr/>
          <p:nvPr/>
        </p:nvGrpSpPr>
        <p:grpSpPr>
          <a:xfrm>
            <a:off x="313584" y="2162948"/>
            <a:ext cx="11486220" cy="3991854"/>
            <a:chOff x="582697" y="2359762"/>
            <a:chExt cx="10969967" cy="3812438"/>
          </a:xfrm>
        </p:grpSpPr>
        <p:grpSp>
          <p:nvGrpSpPr>
            <p:cNvPr id="362" name="Google Shape;362;p35"/>
            <p:cNvGrpSpPr/>
            <p:nvPr/>
          </p:nvGrpSpPr>
          <p:grpSpPr>
            <a:xfrm>
              <a:off x="4544065" y="2359762"/>
              <a:ext cx="2336216" cy="525285"/>
              <a:chOff x="3048000" y="1371600"/>
              <a:chExt cx="1752600" cy="381000"/>
            </a:xfrm>
          </p:grpSpPr>
          <p:sp>
            <p:nvSpPr>
              <p:cNvPr id="363" name="Google Shape;363;p35"/>
              <p:cNvSpPr/>
              <p:nvPr/>
            </p:nvSpPr>
            <p:spPr>
              <a:xfrm>
                <a:off x="3048000" y="1371600"/>
                <a:ext cx="457200" cy="381000"/>
              </a:xfrm>
              <a:prstGeom prst="rect">
                <a:avLst/>
              </a:prstGeom>
              <a:solidFill>
                <a:srgbClr val="EBC6A3">
                  <a:alpha val="29800"/>
                </a:srgbClr>
              </a:solidFill>
              <a:ln w="38100" cap="flat" cmpd="sng">
                <a:solidFill>
                  <a:srgbClr val="F0A22E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868" tIns="60917" rIns="121868" bIns="60917" anchor="ctr" anchorCtr="0">
                <a:noAutofit/>
              </a:bodyPr>
              <a:lstStyle/>
              <a:p>
                <a:pPr algn="ctr"/>
                <a:r>
                  <a:rPr lang="en" sz="2666" b="1">
                    <a:solidFill>
                      <a:srgbClr val="FFFFFF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7</a:t>
                </a:r>
                <a:endParaRPr sz="3199"/>
              </a:p>
            </p:txBody>
          </p:sp>
          <p:sp>
            <p:nvSpPr>
              <p:cNvPr id="364" name="Google Shape;364;p35"/>
              <p:cNvSpPr/>
              <p:nvPr/>
            </p:nvSpPr>
            <p:spPr>
              <a:xfrm>
                <a:off x="3505200" y="1371600"/>
                <a:ext cx="1295400" cy="381000"/>
              </a:xfrm>
              <a:prstGeom prst="rect">
                <a:avLst/>
              </a:prstGeom>
              <a:solidFill>
                <a:srgbClr val="EBC6A3">
                  <a:alpha val="29800"/>
                </a:srgbClr>
              </a:solidFill>
              <a:ln w="38100" cap="flat" cmpd="sng">
                <a:solidFill>
                  <a:srgbClr val="F0A22E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868" tIns="60917" rIns="121868" bIns="60917" anchor="ctr" anchorCtr="0">
                <a:noAutofit/>
              </a:bodyPr>
              <a:lstStyle/>
              <a:p>
                <a:pPr algn="ctr"/>
                <a:r>
                  <a:rPr lang="en" sz="2000" b="1">
                    <a:solidFill>
                      <a:srgbClr val="FFFFFF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children</a:t>
                </a:r>
                <a:endParaRPr sz="2000"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</p:grpSp>
        <p:grpSp>
          <p:nvGrpSpPr>
            <p:cNvPr id="365" name="Google Shape;365;p35"/>
            <p:cNvGrpSpPr/>
            <p:nvPr/>
          </p:nvGrpSpPr>
          <p:grpSpPr>
            <a:xfrm>
              <a:off x="1598432" y="3581400"/>
              <a:ext cx="2336216" cy="533400"/>
              <a:chOff x="3048000" y="1371600"/>
              <a:chExt cx="1752600" cy="381000"/>
            </a:xfrm>
          </p:grpSpPr>
          <p:sp>
            <p:nvSpPr>
              <p:cNvPr id="366" name="Google Shape;366;p35"/>
              <p:cNvSpPr/>
              <p:nvPr/>
            </p:nvSpPr>
            <p:spPr>
              <a:xfrm>
                <a:off x="3048000" y="1371600"/>
                <a:ext cx="457200" cy="381000"/>
              </a:xfrm>
              <a:prstGeom prst="rect">
                <a:avLst/>
              </a:prstGeom>
              <a:solidFill>
                <a:srgbClr val="EBC6A3">
                  <a:alpha val="29800"/>
                </a:srgbClr>
              </a:solidFill>
              <a:ln w="38100" cap="flat" cmpd="sng">
                <a:solidFill>
                  <a:srgbClr val="F0A22E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868" tIns="60917" rIns="121868" bIns="60917" anchor="ctr" anchorCtr="0">
                <a:noAutofit/>
              </a:bodyPr>
              <a:lstStyle/>
              <a:p>
                <a:pPr algn="ctr"/>
                <a:r>
                  <a:rPr lang="en" sz="2666" b="1">
                    <a:solidFill>
                      <a:srgbClr val="FFFFFF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19</a:t>
                </a:r>
                <a:endParaRPr sz="3199"/>
              </a:p>
            </p:txBody>
          </p:sp>
          <p:sp>
            <p:nvSpPr>
              <p:cNvPr id="367" name="Google Shape;367;p35"/>
              <p:cNvSpPr/>
              <p:nvPr/>
            </p:nvSpPr>
            <p:spPr>
              <a:xfrm>
                <a:off x="3505200" y="1371600"/>
                <a:ext cx="1295400" cy="381000"/>
              </a:xfrm>
              <a:prstGeom prst="rect">
                <a:avLst/>
              </a:prstGeom>
              <a:solidFill>
                <a:srgbClr val="EBC6A3">
                  <a:alpha val="29800"/>
                </a:srgbClr>
              </a:solidFill>
              <a:ln w="38100" cap="flat" cmpd="sng">
                <a:solidFill>
                  <a:srgbClr val="F0A22E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868" tIns="60917" rIns="121868" bIns="60917" anchor="ctr" anchorCtr="0">
                <a:noAutofit/>
              </a:bodyPr>
              <a:lstStyle/>
              <a:p>
                <a:pPr algn="ctr"/>
                <a:r>
                  <a:rPr lang="en" sz="2000" b="1">
                    <a:solidFill>
                      <a:srgbClr val="FFFFFF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children</a:t>
                </a:r>
                <a:endParaRPr sz="2000"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</p:grpSp>
        <p:grpSp>
          <p:nvGrpSpPr>
            <p:cNvPr id="368" name="Google Shape;368;p35"/>
            <p:cNvGrpSpPr/>
            <p:nvPr/>
          </p:nvGrpSpPr>
          <p:grpSpPr>
            <a:xfrm>
              <a:off x="4544065" y="3581400"/>
              <a:ext cx="2336216" cy="533400"/>
              <a:chOff x="3048000" y="1371600"/>
              <a:chExt cx="1752600" cy="381000"/>
            </a:xfrm>
          </p:grpSpPr>
          <p:sp>
            <p:nvSpPr>
              <p:cNvPr id="369" name="Google Shape;369;p35"/>
              <p:cNvSpPr/>
              <p:nvPr/>
            </p:nvSpPr>
            <p:spPr>
              <a:xfrm>
                <a:off x="3048000" y="1371600"/>
                <a:ext cx="457200" cy="381000"/>
              </a:xfrm>
              <a:prstGeom prst="rect">
                <a:avLst/>
              </a:prstGeom>
              <a:solidFill>
                <a:srgbClr val="EBC6A3">
                  <a:alpha val="29800"/>
                </a:srgbClr>
              </a:solidFill>
              <a:ln w="38100" cap="flat" cmpd="sng">
                <a:solidFill>
                  <a:srgbClr val="F0A22E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868" tIns="60917" rIns="121868" bIns="60917" anchor="ctr" anchorCtr="0">
                <a:noAutofit/>
              </a:bodyPr>
              <a:lstStyle/>
              <a:p>
                <a:pPr algn="ctr"/>
                <a:r>
                  <a:rPr lang="en" sz="2666" b="1">
                    <a:solidFill>
                      <a:srgbClr val="FFFFFF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21</a:t>
                </a:r>
                <a:endParaRPr sz="3199"/>
              </a:p>
            </p:txBody>
          </p:sp>
          <p:sp>
            <p:nvSpPr>
              <p:cNvPr id="370" name="Google Shape;370;p35"/>
              <p:cNvSpPr/>
              <p:nvPr/>
            </p:nvSpPr>
            <p:spPr>
              <a:xfrm>
                <a:off x="3505200" y="1371600"/>
                <a:ext cx="1295400" cy="381000"/>
              </a:xfrm>
              <a:prstGeom prst="rect">
                <a:avLst/>
              </a:prstGeom>
              <a:solidFill>
                <a:srgbClr val="EBC6A3">
                  <a:alpha val="29800"/>
                </a:srgbClr>
              </a:solidFill>
              <a:ln w="38100" cap="flat" cmpd="sng">
                <a:solidFill>
                  <a:srgbClr val="F0A22E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868" tIns="60917" rIns="121868" bIns="60917" anchor="ctr" anchorCtr="0">
                <a:noAutofit/>
              </a:bodyPr>
              <a:lstStyle/>
              <a:p>
                <a:pPr algn="ctr"/>
                <a:r>
                  <a:rPr lang="en" sz="2000" b="1">
                    <a:solidFill>
                      <a:srgbClr val="FFFFFF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children</a:t>
                </a:r>
                <a:endParaRPr sz="2000"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</p:grpSp>
        <p:grpSp>
          <p:nvGrpSpPr>
            <p:cNvPr id="371" name="Google Shape;371;p35"/>
            <p:cNvGrpSpPr/>
            <p:nvPr/>
          </p:nvGrpSpPr>
          <p:grpSpPr>
            <a:xfrm>
              <a:off x="7489698" y="3581400"/>
              <a:ext cx="2336216" cy="533400"/>
              <a:chOff x="3048000" y="1371600"/>
              <a:chExt cx="1752600" cy="381000"/>
            </a:xfrm>
          </p:grpSpPr>
          <p:sp>
            <p:nvSpPr>
              <p:cNvPr id="372" name="Google Shape;372;p35"/>
              <p:cNvSpPr/>
              <p:nvPr/>
            </p:nvSpPr>
            <p:spPr>
              <a:xfrm>
                <a:off x="3048000" y="1371600"/>
                <a:ext cx="457200" cy="381000"/>
              </a:xfrm>
              <a:prstGeom prst="rect">
                <a:avLst/>
              </a:prstGeom>
              <a:solidFill>
                <a:srgbClr val="EBC6A3">
                  <a:alpha val="29800"/>
                </a:srgbClr>
              </a:solidFill>
              <a:ln w="38100" cap="flat" cmpd="sng">
                <a:solidFill>
                  <a:srgbClr val="F0A22E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868" tIns="60917" rIns="121868" bIns="60917" anchor="ctr" anchorCtr="0">
                <a:noAutofit/>
              </a:bodyPr>
              <a:lstStyle/>
              <a:p>
                <a:pPr algn="ctr"/>
                <a:r>
                  <a:rPr lang="en" sz="2666" b="1">
                    <a:solidFill>
                      <a:srgbClr val="FFFFFF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14</a:t>
                </a:r>
                <a:endParaRPr sz="3199"/>
              </a:p>
            </p:txBody>
          </p:sp>
          <p:sp>
            <p:nvSpPr>
              <p:cNvPr id="373" name="Google Shape;373;p35"/>
              <p:cNvSpPr/>
              <p:nvPr/>
            </p:nvSpPr>
            <p:spPr>
              <a:xfrm>
                <a:off x="3505200" y="1371600"/>
                <a:ext cx="1295400" cy="381000"/>
              </a:xfrm>
              <a:prstGeom prst="rect">
                <a:avLst/>
              </a:prstGeom>
              <a:solidFill>
                <a:srgbClr val="EBC6A3">
                  <a:alpha val="29800"/>
                </a:srgbClr>
              </a:solidFill>
              <a:ln w="38100" cap="flat" cmpd="sng">
                <a:solidFill>
                  <a:srgbClr val="F0A22E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868" tIns="60917" rIns="121868" bIns="60917" anchor="ctr" anchorCtr="0">
                <a:noAutofit/>
              </a:bodyPr>
              <a:lstStyle/>
              <a:p>
                <a:pPr algn="ctr"/>
                <a:r>
                  <a:rPr lang="en" sz="2000" b="1">
                    <a:solidFill>
                      <a:srgbClr val="FFFFFF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children</a:t>
                </a:r>
                <a:endParaRPr sz="2000"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</p:grpSp>
        <p:cxnSp>
          <p:nvCxnSpPr>
            <p:cNvPr id="374" name="Google Shape;374;p35"/>
            <p:cNvCxnSpPr/>
            <p:nvPr/>
          </p:nvCxnSpPr>
          <p:spPr>
            <a:xfrm flipH="1">
              <a:off x="3934712" y="2885025"/>
              <a:ext cx="1626300" cy="813600"/>
            </a:xfrm>
            <a:prstGeom prst="straightConnector1">
              <a:avLst/>
            </a:prstGeom>
            <a:noFill/>
            <a:ln w="38100" cap="flat" cmpd="sng">
              <a:solidFill>
                <a:srgbClr val="F0A22E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375" name="Google Shape;375;p35"/>
            <p:cNvCxnSpPr>
              <a:stCxn id="364" idx="2"/>
            </p:cNvCxnSpPr>
            <p:nvPr/>
          </p:nvCxnSpPr>
          <p:spPr>
            <a:xfrm flipH="1">
              <a:off x="5940397" y="2885047"/>
              <a:ext cx="76500" cy="696300"/>
            </a:xfrm>
            <a:prstGeom prst="straightConnector1">
              <a:avLst/>
            </a:prstGeom>
            <a:noFill/>
            <a:ln w="38100" cap="flat" cmpd="sng">
              <a:solidFill>
                <a:srgbClr val="F0A22E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376" name="Google Shape;376;p35"/>
            <p:cNvCxnSpPr/>
            <p:nvPr/>
          </p:nvCxnSpPr>
          <p:spPr>
            <a:xfrm>
              <a:off x="6399212" y="2885025"/>
              <a:ext cx="1090500" cy="813600"/>
            </a:xfrm>
            <a:prstGeom prst="straightConnector1">
              <a:avLst/>
            </a:prstGeom>
            <a:noFill/>
            <a:ln w="38100" cap="flat" cmpd="sng">
              <a:solidFill>
                <a:srgbClr val="F0A22E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grpSp>
          <p:nvGrpSpPr>
            <p:cNvPr id="377" name="Google Shape;377;p35"/>
            <p:cNvGrpSpPr/>
            <p:nvPr/>
          </p:nvGrpSpPr>
          <p:grpSpPr>
            <a:xfrm>
              <a:off x="582697" y="4800600"/>
              <a:ext cx="2336216" cy="457200"/>
              <a:chOff x="3048000" y="1371600"/>
              <a:chExt cx="1752600" cy="381000"/>
            </a:xfrm>
          </p:grpSpPr>
          <p:sp>
            <p:nvSpPr>
              <p:cNvPr id="378" name="Google Shape;378;p35"/>
              <p:cNvSpPr/>
              <p:nvPr/>
            </p:nvSpPr>
            <p:spPr>
              <a:xfrm>
                <a:off x="3048000" y="1371600"/>
                <a:ext cx="457200" cy="381000"/>
              </a:xfrm>
              <a:prstGeom prst="rect">
                <a:avLst/>
              </a:prstGeom>
              <a:solidFill>
                <a:srgbClr val="EBC6A3">
                  <a:alpha val="29800"/>
                </a:srgbClr>
              </a:solidFill>
              <a:ln w="38100" cap="flat" cmpd="sng">
                <a:solidFill>
                  <a:srgbClr val="F0A22E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868" tIns="60917" rIns="121868" bIns="60917" anchor="ctr" anchorCtr="0">
                <a:noAutofit/>
              </a:bodyPr>
              <a:lstStyle/>
              <a:p>
                <a:pPr algn="ctr"/>
                <a:r>
                  <a:rPr lang="en" sz="2666" b="1">
                    <a:solidFill>
                      <a:srgbClr val="FFFFFF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1</a:t>
                </a:r>
                <a:endParaRPr sz="3199"/>
              </a:p>
            </p:txBody>
          </p:sp>
          <p:sp>
            <p:nvSpPr>
              <p:cNvPr id="379" name="Google Shape;379;p35"/>
              <p:cNvSpPr/>
              <p:nvPr/>
            </p:nvSpPr>
            <p:spPr>
              <a:xfrm>
                <a:off x="3505200" y="1371600"/>
                <a:ext cx="1295400" cy="381000"/>
              </a:xfrm>
              <a:prstGeom prst="rect">
                <a:avLst/>
              </a:prstGeom>
              <a:solidFill>
                <a:srgbClr val="EBC6A3">
                  <a:alpha val="29800"/>
                </a:srgbClr>
              </a:solidFill>
              <a:ln w="38100" cap="flat" cmpd="sng">
                <a:solidFill>
                  <a:srgbClr val="F0A22E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868" tIns="60917" rIns="121868" bIns="60917" anchor="ctr" anchorCtr="0">
                <a:noAutofit/>
              </a:bodyPr>
              <a:lstStyle/>
              <a:p>
                <a:pPr algn="ctr"/>
                <a:r>
                  <a:rPr lang="en" sz="2000" b="1">
                    <a:solidFill>
                      <a:srgbClr val="FFFFFF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children</a:t>
                </a:r>
                <a:endParaRPr sz="2000"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</p:grpSp>
        <p:grpSp>
          <p:nvGrpSpPr>
            <p:cNvPr id="380" name="Google Shape;380;p35"/>
            <p:cNvGrpSpPr/>
            <p:nvPr/>
          </p:nvGrpSpPr>
          <p:grpSpPr>
            <a:xfrm>
              <a:off x="2004726" y="5638800"/>
              <a:ext cx="2336216" cy="533400"/>
              <a:chOff x="3048000" y="1371600"/>
              <a:chExt cx="1752600" cy="381000"/>
            </a:xfrm>
          </p:grpSpPr>
          <p:sp>
            <p:nvSpPr>
              <p:cNvPr id="381" name="Google Shape;381;p35"/>
              <p:cNvSpPr/>
              <p:nvPr/>
            </p:nvSpPr>
            <p:spPr>
              <a:xfrm>
                <a:off x="3048000" y="1371600"/>
                <a:ext cx="457200" cy="381000"/>
              </a:xfrm>
              <a:prstGeom prst="rect">
                <a:avLst/>
              </a:prstGeom>
              <a:solidFill>
                <a:srgbClr val="EBC6A3">
                  <a:alpha val="29800"/>
                </a:srgbClr>
              </a:solidFill>
              <a:ln w="38100" cap="flat" cmpd="sng">
                <a:solidFill>
                  <a:srgbClr val="F0A22E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868" tIns="60917" rIns="121868" bIns="60917" anchor="ctr" anchorCtr="0">
                <a:noAutofit/>
              </a:bodyPr>
              <a:lstStyle/>
              <a:p>
                <a:pPr algn="ctr"/>
                <a:r>
                  <a:rPr lang="en" sz="2666" b="1">
                    <a:solidFill>
                      <a:srgbClr val="FFFFFF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12</a:t>
                </a:r>
                <a:endParaRPr sz="3199"/>
              </a:p>
            </p:txBody>
          </p:sp>
          <p:sp>
            <p:nvSpPr>
              <p:cNvPr id="382" name="Google Shape;382;p35"/>
              <p:cNvSpPr/>
              <p:nvPr/>
            </p:nvSpPr>
            <p:spPr>
              <a:xfrm>
                <a:off x="3505200" y="1371600"/>
                <a:ext cx="1295400" cy="381000"/>
              </a:xfrm>
              <a:prstGeom prst="rect">
                <a:avLst/>
              </a:prstGeom>
              <a:solidFill>
                <a:srgbClr val="EBC6A3">
                  <a:alpha val="29800"/>
                </a:srgbClr>
              </a:solidFill>
              <a:ln w="38100" cap="flat" cmpd="sng">
                <a:solidFill>
                  <a:srgbClr val="F0A22E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868" tIns="60917" rIns="121868" bIns="60917" anchor="ctr" anchorCtr="0">
                <a:noAutofit/>
              </a:bodyPr>
              <a:lstStyle/>
              <a:p>
                <a:pPr algn="ctr"/>
                <a:r>
                  <a:rPr lang="en" sz="2000" b="1">
                    <a:solidFill>
                      <a:srgbClr val="FFFFFF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children</a:t>
                </a:r>
                <a:endParaRPr sz="2000"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</p:grpSp>
        <p:grpSp>
          <p:nvGrpSpPr>
            <p:cNvPr id="383" name="Google Shape;383;p35"/>
            <p:cNvGrpSpPr/>
            <p:nvPr/>
          </p:nvGrpSpPr>
          <p:grpSpPr>
            <a:xfrm>
              <a:off x="3528329" y="4800600"/>
              <a:ext cx="2336216" cy="457200"/>
              <a:chOff x="3048000" y="1371600"/>
              <a:chExt cx="1752600" cy="381000"/>
            </a:xfrm>
          </p:grpSpPr>
          <p:sp>
            <p:nvSpPr>
              <p:cNvPr id="384" name="Google Shape;384;p35"/>
              <p:cNvSpPr/>
              <p:nvPr/>
            </p:nvSpPr>
            <p:spPr>
              <a:xfrm>
                <a:off x="3048000" y="1371600"/>
                <a:ext cx="457200" cy="381000"/>
              </a:xfrm>
              <a:prstGeom prst="rect">
                <a:avLst/>
              </a:prstGeom>
              <a:solidFill>
                <a:srgbClr val="EBC6A3">
                  <a:alpha val="29800"/>
                </a:srgbClr>
              </a:solidFill>
              <a:ln w="38100" cap="flat" cmpd="sng">
                <a:solidFill>
                  <a:srgbClr val="F0A22E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868" tIns="60917" rIns="121868" bIns="60917" anchor="ctr" anchorCtr="0">
                <a:noAutofit/>
              </a:bodyPr>
              <a:lstStyle/>
              <a:p>
                <a:pPr algn="ctr"/>
                <a:r>
                  <a:rPr lang="en" sz="2666" b="1">
                    <a:solidFill>
                      <a:srgbClr val="FFFFFF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31</a:t>
                </a:r>
                <a:endParaRPr sz="3199"/>
              </a:p>
            </p:txBody>
          </p:sp>
          <p:sp>
            <p:nvSpPr>
              <p:cNvPr id="385" name="Google Shape;385;p35"/>
              <p:cNvSpPr/>
              <p:nvPr/>
            </p:nvSpPr>
            <p:spPr>
              <a:xfrm>
                <a:off x="3505200" y="1371600"/>
                <a:ext cx="1295400" cy="381000"/>
              </a:xfrm>
              <a:prstGeom prst="rect">
                <a:avLst/>
              </a:prstGeom>
              <a:solidFill>
                <a:srgbClr val="EBC6A3">
                  <a:alpha val="29800"/>
                </a:srgbClr>
              </a:solidFill>
              <a:ln w="38100" cap="flat" cmpd="sng">
                <a:solidFill>
                  <a:srgbClr val="F0A22E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868" tIns="60917" rIns="121868" bIns="60917" anchor="ctr" anchorCtr="0">
                <a:noAutofit/>
              </a:bodyPr>
              <a:lstStyle/>
              <a:p>
                <a:pPr algn="ctr"/>
                <a:r>
                  <a:rPr lang="en" sz="2000" b="1">
                    <a:solidFill>
                      <a:srgbClr val="FFFFFF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children</a:t>
                </a:r>
                <a:endParaRPr sz="2000"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</p:grpSp>
        <p:grpSp>
          <p:nvGrpSpPr>
            <p:cNvPr id="386" name="Google Shape;386;p35"/>
            <p:cNvGrpSpPr/>
            <p:nvPr/>
          </p:nvGrpSpPr>
          <p:grpSpPr>
            <a:xfrm>
              <a:off x="6475455" y="4800600"/>
              <a:ext cx="2336216" cy="457200"/>
              <a:chOff x="3048000" y="1371600"/>
              <a:chExt cx="1752600" cy="381000"/>
            </a:xfrm>
          </p:grpSpPr>
          <p:sp>
            <p:nvSpPr>
              <p:cNvPr id="387" name="Google Shape;387;p35"/>
              <p:cNvSpPr/>
              <p:nvPr/>
            </p:nvSpPr>
            <p:spPr>
              <a:xfrm>
                <a:off x="3048000" y="1371600"/>
                <a:ext cx="457200" cy="381000"/>
              </a:xfrm>
              <a:prstGeom prst="rect">
                <a:avLst/>
              </a:prstGeom>
              <a:solidFill>
                <a:srgbClr val="EBC6A3">
                  <a:alpha val="29800"/>
                </a:srgbClr>
              </a:solidFill>
              <a:ln w="38100" cap="flat" cmpd="sng">
                <a:solidFill>
                  <a:srgbClr val="F0A22E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868" tIns="60917" rIns="121868" bIns="60917" anchor="ctr" anchorCtr="0">
                <a:noAutofit/>
              </a:bodyPr>
              <a:lstStyle/>
              <a:p>
                <a:pPr algn="ctr"/>
                <a:r>
                  <a:rPr lang="en" sz="2666" b="1">
                    <a:solidFill>
                      <a:srgbClr val="FFFFFF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23</a:t>
                </a:r>
                <a:endParaRPr sz="3199"/>
              </a:p>
            </p:txBody>
          </p:sp>
          <p:sp>
            <p:nvSpPr>
              <p:cNvPr id="388" name="Google Shape;388;p35"/>
              <p:cNvSpPr/>
              <p:nvPr/>
            </p:nvSpPr>
            <p:spPr>
              <a:xfrm>
                <a:off x="3505200" y="1371600"/>
                <a:ext cx="1295400" cy="381000"/>
              </a:xfrm>
              <a:prstGeom prst="rect">
                <a:avLst/>
              </a:prstGeom>
              <a:solidFill>
                <a:srgbClr val="EBC6A3">
                  <a:alpha val="29800"/>
                </a:srgbClr>
              </a:solidFill>
              <a:ln w="38100" cap="flat" cmpd="sng">
                <a:solidFill>
                  <a:srgbClr val="F0A22E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868" tIns="60917" rIns="121868" bIns="60917" anchor="ctr" anchorCtr="0">
                <a:noAutofit/>
              </a:bodyPr>
              <a:lstStyle/>
              <a:p>
                <a:pPr algn="ctr"/>
                <a:r>
                  <a:rPr lang="en" sz="2000" b="1">
                    <a:solidFill>
                      <a:srgbClr val="FFFFFF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children</a:t>
                </a:r>
                <a:endParaRPr sz="2000"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</p:grpSp>
        <p:grpSp>
          <p:nvGrpSpPr>
            <p:cNvPr id="389" name="Google Shape;389;p35"/>
            <p:cNvGrpSpPr/>
            <p:nvPr/>
          </p:nvGrpSpPr>
          <p:grpSpPr>
            <a:xfrm>
              <a:off x="9216448" y="4800600"/>
              <a:ext cx="2336216" cy="457200"/>
              <a:chOff x="3048000" y="1371600"/>
              <a:chExt cx="1752600" cy="381000"/>
            </a:xfrm>
          </p:grpSpPr>
          <p:sp>
            <p:nvSpPr>
              <p:cNvPr id="390" name="Google Shape;390;p35"/>
              <p:cNvSpPr/>
              <p:nvPr/>
            </p:nvSpPr>
            <p:spPr>
              <a:xfrm>
                <a:off x="3048000" y="1371600"/>
                <a:ext cx="457200" cy="381000"/>
              </a:xfrm>
              <a:prstGeom prst="rect">
                <a:avLst/>
              </a:prstGeom>
              <a:solidFill>
                <a:srgbClr val="EBC6A3">
                  <a:alpha val="29800"/>
                </a:srgbClr>
              </a:solidFill>
              <a:ln w="38100" cap="flat" cmpd="sng">
                <a:solidFill>
                  <a:srgbClr val="F0A22E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868" tIns="60917" rIns="121868" bIns="60917" anchor="ctr" anchorCtr="0">
                <a:noAutofit/>
              </a:bodyPr>
              <a:lstStyle/>
              <a:p>
                <a:pPr algn="ctr"/>
                <a:r>
                  <a:rPr lang="en" sz="2666" b="1">
                    <a:solidFill>
                      <a:srgbClr val="FFFFFF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6</a:t>
                </a:r>
                <a:endParaRPr sz="3199"/>
              </a:p>
            </p:txBody>
          </p:sp>
          <p:sp>
            <p:nvSpPr>
              <p:cNvPr id="391" name="Google Shape;391;p35"/>
              <p:cNvSpPr/>
              <p:nvPr/>
            </p:nvSpPr>
            <p:spPr>
              <a:xfrm>
                <a:off x="3505200" y="1371600"/>
                <a:ext cx="1295400" cy="381000"/>
              </a:xfrm>
              <a:prstGeom prst="rect">
                <a:avLst/>
              </a:prstGeom>
              <a:solidFill>
                <a:srgbClr val="EBC6A3">
                  <a:alpha val="29800"/>
                </a:srgbClr>
              </a:solidFill>
              <a:ln w="38100" cap="flat" cmpd="sng">
                <a:solidFill>
                  <a:srgbClr val="F0A22E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868" tIns="60917" rIns="121868" bIns="60917" anchor="ctr" anchorCtr="0">
                <a:noAutofit/>
              </a:bodyPr>
              <a:lstStyle/>
              <a:p>
                <a:pPr algn="ctr"/>
                <a:r>
                  <a:rPr lang="en" sz="2000" b="1">
                    <a:solidFill>
                      <a:srgbClr val="FFFFFF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children</a:t>
                </a:r>
                <a:endParaRPr sz="2000"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</p:grpSp>
        <p:cxnSp>
          <p:nvCxnSpPr>
            <p:cNvPr id="392" name="Google Shape;392;p35"/>
            <p:cNvCxnSpPr/>
            <p:nvPr/>
          </p:nvCxnSpPr>
          <p:spPr>
            <a:xfrm flipH="1">
              <a:off x="8380412" y="4114800"/>
              <a:ext cx="152400" cy="685800"/>
            </a:xfrm>
            <a:prstGeom prst="straightConnector1">
              <a:avLst/>
            </a:prstGeom>
            <a:noFill/>
            <a:ln w="38100" cap="flat" cmpd="sng">
              <a:solidFill>
                <a:srgbClr val="F0A22E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393" name="Google Shape;393;p35"/>
            <p:cNvCxnSpPr>
              <a:endCxn id="390" idx="0"/>
            </p:cNvCxnSpPr>
            <p:nvPr/>
          </p:nvCxnSpPr>
          <p:spPr>
            <a:xfrm>
              <a:off x="9371172" y="4114800"/>
              <a:ext cx="150000" cy="685800"/>
            </a:xfrm>
            <a:prstGeom prst="straightConnector1">
              <a:avLst/>
            </a:prstGeom>
            <a:noFill/>
            <a:ln w="38100" cap="flat" cmpd="sng">
              <a:solidFill>
                <a:srgbClr val="F0A22E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394" name="Google Shape;394;p35"/>
            <p:cNvCxnSpPr/>
            <p:nvPr/>
          </p:nvCxnSpPr>
          <p:spPr>
            <a:xfrm flipH="1">
              <a:off x="2513024" y="4114800"/>
              <a:ext cx="101100" cy="685800"/>
            </a:xfrm>
            <a:prstGeom prst="straightConnector1">
              <a:avLst/>
            </a:prstGeom>
            <a:noFill/>
            <a:ln w="38100" cap="flat" cmpd="sng">
              <a:solidFill>
                <a:srgbClr val="F0A22E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395" name="Google Shape;395;p35"/>
            <p:cNvCxnSpPr/>
            <p:nvPr/>
          </p:nvCxnSpPr>
          <p:spPr>
            <a:xfrm>
              <a:off x="3198812" y="4114800"/>
              <a:ext cx="76200" cy="1524000"/>
            </a:xfrm>
            <a:prstGeom prst="straightConnector1">
              <a:avLst/>
            </a:prstGeom>
            <a:noFill/>
            <a:ln w="38100" cap="flat" cmpd="sng">
              <a:solidFill>
                <a:srgbClr val="F0A22E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396" name="Google Shape;396;p35"/>
            <p:cNvCxnSpPr>
              <a:endCxn id="384" idx="0"/>
            </p:cNvCxnSpPr>
            <p:nvPr/>
          </p:nvCxnSpPr>
          <p:spPr>
            <a:xfrm>
              <a:off x="3655753" y="4114800"/>
              <a:ext cx="177300" cy="685800"/>
            </a:xfrm>
            <a:prstGeom prst="straightConnector1">
              <a:avLst/>
            </a:prstGeom>
            <a:noFill/>
            <a:ln w="38100" cap="flat" cmpd="sng">
              <a:solidFill>
                <a:srgbClr val="F0A22E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</p:grpSp>
      <p:sp>
        <p:nvSpPr>
          <p:cNvPr id="397" name="Google Shape;397;p35"/>
          <p:cNvSpPr/>
          <p:nvPr/>
        </p:nvSpPr>
        <p:spPr>
          <a:xfrm>
            <a:off x="1602401" y="1929397"/>
            <a:ext cx="2339791" cy="583448"/>
          </a:xfrm>
          <a:prstGeom prst="wedgeRoundRectCallout">
            <a:avLst>
              <a:gd name="adj1" fmla="val 77529"/>
              <a:gd name="adj2" fmla="val 35827"/>
              <a:gd name="adj3" fmla="val 16667"/>
            </a:avLst>
          </a:prstGeom>
          <a:solidFill>
            <a:srgbClr val="663606">
              <a:alpha val="94900"/>
            </a:srgbClr>
          </a:solidFill>
          <a:ln w="19050" cap="flat" cmpd="sng">
            <a:solidFill>
              <a:srgbClr val="F8D49E">
                <a:alpha val="8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868" tIns="60917" rIns="121868" bIns="60917" anchor="ctr" anchorCtr="0">
            <a:noAutofit/>
          </a:bodyPr>
          <a:lstStyle/>
          <a:p>
            <a:pPr algn="ctr"/>
            <a:r>
              <a:rPr lang="en" sz="2399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int value</a:t>
            </a:r>
            <a:endParaRPr sz="2399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8" name="Google Shape;398;p35"/>
          <p:cNvSpPr/>
          <p:nvPr/>
        </p:nvSpPr>
        <p:spPr>
          <a:xfrm>
            <a:off x="6274331" y="1524000"/>
            <a:ext cx="4773081" cy="583448"/>
          </a:xfrm>
          <a:prstGeom prst="wedgeRoundRectCallout">
            <a:avLst>
              <a:gd name="adj1" fmla="val -54493"/>
              <a:gd name="adj2" fmla="val 53488"/>
              <a:gd name="adj3" fmla="val 16667"/>
            </a:avLst>
          </a:prstGeom>
          <a:solidFill>
            <a:srgbClr val="663606">
              <a:alpha val="94900"/>
            </a:srgbClr>
          </a:solidFill>
          <a:ln w="19050" cap="flat" cmpd="sng">
            <a:solidFill>
              <a:srgbClr val="F8D49E">
                <a:alpha val="8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868" tIns="60917" rIns="121868" bIns="60917" anchor="ctr" anchorCtr="0">
            <a:noAutofit/>
          </a:bodyPr>
          <a:lstStyle/>
          <a:p>
            <a:pPr algn="ctr"/>
            <a:r>
              <a:rPr lang="en" sz="2399" b="1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IList&lt;Tree&lt;int&gt;&gt; children</a:t>
            </a:r>
            <a:endParaRPr sz="2399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" name="Slide Number Placeholder">
            <a:extLst>
              <a:ext uri="{FF2B5EF4-FFF2-40B4-BE49-F238E27FC236}">
                <a16:creationId xmlns:a16="http://schemas.microsoft.com/office/drawing/2014/main" id="{5293183B-DF39-4979-BCD8-B50F97B85C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93820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>
              <a:buFont typeface="Cambria"/>
              <a:buChar char="▪"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Създайте рекурсивно дефинирана структура описваща дърво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03" name="Google Shape;403;p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r>
              <a:rPr lang="en">
                <a:latin typeface="Cambria"/>
                <a:ea typeface="Cambria"/>
                <a:cs typeface="Cambria"/>
                <a:sym typeface="Cambria"/>
              </a:rPr>
              <a:t>Задача: Реализирайте възел на дърво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05" name="Google Shape;405;p36"/>
          <p:cNvSpPr/>
          <p:nvPr/>
        </p:nvSpPr>
        <p:spPr>
          <a:xfrm>
            <a:off x="415491" y="2590800"/>
            <a:ext cx="11626172" cy="3876990"/>
          </a:xfrm>
          <a:prstGeom prst="rect">
            <a:avLst/>
          </a:prstGeom>
          <a:solidFill>
            <a:srgbClr val="D9D4C6">
              <a:alpha val="14900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60917" rIns="121868" bIns="60917" anchor="t" anchorCtr="0">
            <a:noAutofit/>
          </a:bodyPr>
          <a:lstStyle/>
          <a:p>
            <a:r>
              <a:rPr lang="en" sz="2266" b="1" dirty="0">
                <a:solidFill>
                  <a:srgbClr val="FBEEC9"/>
                </a:solidFill>
                <a:latin typeface="Consolas"/>
                <a:ea typeface="Consolas"/>
                <a:cs typeface="Consolas"/>
                <a:sym typeface="Consolas"/>
              </a:rPr>
              <a:t>Tree&lt;int&gt; tree =</a:t>
            </a:r>
            <a:endParaRPr sz="2266" dirty="0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2266" b="1" dirty="0">
                <a:solidFill>
                  <a:srgbClr val="FBEEC9"/>
                </a:solidFill>
                <a:latin typeface="Consolas"/>
                <a:ea typeface="Consolas"/>
                <a:cs typeface="Consolas"/>
                <a:sym typeface="Consolas"/>
              </a:rPr>
              <a:t>   new Tree&lt;int&gt;(7,</a:t>
            </a:r>
            <a:endParaRPr sz="2266" dirty="0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2266" b="1" dirty="0">
                <a:solidFill>
                  <a:srgbClr val="FBEEC9"/>
                </a:solidFill>
                <a:latin typeface="Consolas"/>
                <a:ea typeface="Consolas"/>
                <a:cs typeface="Consolas"/>
                <a:sym typeface="Consolas"/>
              </a:rPr>
              <a:t>      new Tree&lt;int&gt;(19,</a:t>
            </a:r>
            <a:endParaRPr sz="2266" dirty="0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2266" b="1" dirty="0">
                <a:solidFill>
                  <a:srgbClr val="FBEEC9"/>
                </a:solidFill>
                <a:latin typeface="Consolas"/>
                <a:ea typeface="Consolas"/>
                <a:cs typeface="Consolas"/>
                <a:sym typeface="Consolas"/>
              </a:rPr>
              <a:t>         new Tree&lt;int&gt;(1),</a:t>
            </a:r>
            <a:endParaRPr sz="2266" dirty="0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2266" b="1" dirty="0">
                <a:solidFill>
                  <a:srgbClr val="FBEEC9"/>
                </a:solidFill>
                <a:latin typeface="Consolas"/>
                <a:ea typeface="Consolas"/>
                <a:cs typeface="Consolas"/>
                <a:sym typeface="Consolas"/>
              </a:rPr>
              <a:t>         new Tree&lt;int&gt;(12),</a:t>
            </a:r>
            <a:endParaRPr sz="2266" dirty="0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2266" b="1" dirty="0">
                <a:solidFill>
                  <a:srgbClr val="FBEEC9"/>
                </a:solidFill>
                <a:latin typeface="Consolas"/>
                <a:ea typeface="Consolas"/>
                <a:cs typeface="Consolas"/>
                <a:sym typeface="Consolas"/>
              </a:rPr>
              <a:t>         new Tree&lt;int&gt;(31)),</a:t>
            </a:r>
            <a:endParaRPr sz="2266" dirty="0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2266" b="1" dirty="0">
                <a:solidFill>
                  <a:srgbClr val="FBEEC9"/>
                </a:solidFill>
                <a:latin typeface="Consolas"/>
                <a:ea typeface="Consolas"/>
                <a:cs typeface="Consolas"/>
                <a:sym typeface="Consolas"/>
              </a:rPr>
              <a:t>      new Tree&lt;int&gt;(21),</a:t>
            </a:r>
            <a:endParaRPr sz="2266" dirty="0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2266" b="1" dirty="0">
                <a:solidFill>
                  <a:srgbClr val="FBEEC9"/>
                </a:solidFill>
                <a:latin typeface="Consolas"/>
                <a:ea typeface="Consolas"/>
                <a:cs typeface="Consolas"/>
                <a:sym typeface="Consolas"/>
              </a:rPr>
              <a:t>      new Tree&lt;int&gt;(14,</a:t>
            </a:r>
            <a:endParaRPr sz="2266" dirty="0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2266" b="1" dirty="0">
                <a:solidFill>
                  <a:srgbClr val="FBEEC9"/>
                </a:solidFill>
                <a:latin typeface="Consolas"/>
                <a:ea typeface="Consolas"/>
                <a:cs typeface="Consolas"/>
                <a:sym typeface="Consolas"/>
              </a:rPr>
              <a:t>         new Tree&lt;int&gt;(23),</a:t>
            </a:r>
            <a:endParaRPr sz="2266" dirty="0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2266" b="1" dirty="0">
                <a:solidFill>
                  <a:srgbClr val="FBEEC9"/>
                </a:solidFill>
                <a:latin typeface="Consolas"/>
                <a:ea typeface="Consolas"/>
                <a:cs typeface="Consolas"/>
                <a:sym typeface="Consolas"/>
              </a:rPr>
              <a:t>         new Tree&lt;int&gt;(6))</a:t>
            </a:r>
            <a:endParaRPr sz="2266" dirty="0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2266" b="1" dirty="0">
                <a:solidFill>
                  <a:srgbClr val="FBEEC9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2266" dirty="0"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406" name="Google Shape;406;p36"/>
          <p:cNvGrpSpPr/>
          <p:nvPr/>
        </p:nvGrpSpPr>
        <p:grpSpPr>
          <a:xfrm>
            <a:off x="6592865" y="2976079"/>
            <a:ext cx="5027192" cy="3153335"/>
            <a:chOff x="4114800" y="2007160"/>
            <a:chExt cx="3677598" cy="3044552"/>
          </a:xfrm>
        </p:grpSpPr>
        <p:sp>
          <p:nvSpPr>
            <p:cNvPr id="407" name="Google Shape;407;p36"/>
            <p:cNvSpPr/>
            <p:nvPr/>
          </p:nvSpPr>
          <p:spPr>
            <a:xfrm>
              <a:off x="5845709" y="2007160"/>
              <a:ext cx="576300" cy="565800"/>
            </a:xfrm>
            <a:prstGeom prst="ellipse">
              <a:avLst/>
            </a:prstGeom>
            <a:solidFill>
              <a:srgbClr val="EBC6A3">
                <a:alpha val="29800"/>
              </a:srgbClr>
            </a:solidFill>
            <a:ln w="38100" cap="flat" cmpd="sng">
              <a:solidFill>
                <a:srgbClr val="F0A22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868" tIns="60917" rIns="121868" bIns="60917" anchor="ctr" anchorCtr="0">
              <a:noAutofit/>
            </a:bodyPr>
            <a:lstStyle/>
            <a:p>
              <a:pPr algn="ctr"/>
              <a:r>
                <a:rPr lang="en" sz="2000" b="1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7</a:t>
              </a:r>
              <a:endParaRPr sz="20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408" name="Google Shape;408;p36"/>
            <p:cNvSpPr/>
            <p:nvPr/>
          </p:nvSpPr>
          <p:spPr>
            <a:xfrm>
              <a:off x="6840424" y="3264327"/>
              <a:ext cx="576300" cy="565800"/>
            </a:xfrm>
            <a:prstGeom prst="ellipse">
              <a:avLst/>
            </a:prstGeom>
            <a:solidFill>
              <a:srgbClr val="EBC6A3">
                <a:alpha val="29800"/>
              </a:srgbClr>
            </a:solidFill>
            <a:ln w="38100" cap="flat" cmpd="sng">
              <a:solidFill>
                <a:srgbClr val="F0A22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868" tIns="60917" rIns="121868" bIns="60917" anchor="ctr" anchorCtr="0">
              <a:noAutofit/>
            </a:bodyPr>
            <a:lstStyle/>
            <a:p>
              <a:pPr algn="ctr"/>
              <a:r>
                <a:rPr lang="en" sz="2000" b="1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14</a:t>
              </a:r>
              <a:endParaRPr sz="20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409" name="Google Shape;409;p36"/>
            <p:cNvSpPr/>
            <p:nvPr/>
          </p:nvSpPr>
          <p:spPr>
            <a:xfrm>
              <a:off x="4879405" y="3260848"/>
              <a:ext cx="575100" cy="565800"/>
            </a:xfrm>
            <a:prstGeom prst="ellipse">
              <a:avLst/>
            </a:prstGeom>
            <a:solidFill>
              <a:srgbClr val="EBC6A3">
                <a:alpha val="29800"/>
              </a:srgbClr>
            </a:solidFill>
            <a:ln w="38100" cap="flat" cmpd="sng">
              <a:solidFill>
                <a:srgbClr val="F0A22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868" tIns="60917" rIns="121868" bIns="60917" anchor="ctr" anchorCtr="0">
              <a:noAutofit/>
            </a:bodyPr>
            <a:lstStyle/>
            <a:p>
              <a:pPr algn="ctr"/>
              <a:r>
                <a:rPr lang="en" sz="2000" b="1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19</a:t>
              </a:r>
              <a:endParaRPr sz="20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410" name="Google Shape;410;p36"/>
            <p:cNvSpPr/>
            <p:nvPr/>
          </p:nvSpPr>
          <p:spPr>
            <a:xfrm>
              <a:off x="6454250" y="4464697"/>
              <a:ext cx="576300" cy="565800"/>
            </a:xfrm>
            <a:prstGeom prst="ellipse">
              <a:avLst/>
            </a:prstGeom>
            <a:solidFill>
              <a:srgbClr val="EBC6A3">
                <a:alpha val="29800"/>
              </a:srgbClr>
            </a:solidFill>
            <a:ln w="38100" cap="flat" cmpd="sng">
              <a:solidFill>
                <a:srgbClr val="F0A22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868" tIns="60917" rIns="121868" bIns="60917" anchor="ctr" anchorCtr="0">
              <a:noAutofit/>
            </a:bodyPr>
            <a:lstStyle/>
            <a:p>
              <a:pPr algn="ctr"/>
              <a:r>
                <a:rPr lang="en" sz="2000" b="1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23</a:t>
              </a:r>
              <a:endParaRPr sz="20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411" name="Google Shape;411;p36"/>
            <p:cNvSpPr/>
            <p:nvPr/>
          </p:nvSpPr>
          <p:spPr>
            <a:xfrm>
              <a:off x="7213998" y="4465656"/>
              <a:ext cx="578400" cy="565800"/>
            </a:xfrm>
            <a:prstGeom prst="ellipse">
              <a:avLst/>
            </a:prstGeom>
            <a:solidFill>
              <a:srgbClr val="EBC6A3">
                <a:alpha val="29800"/>
              </a:srgbClr>
            </a:solidFill>
            <a:ln w="38100" cap="flat" cmpd="sng">
              <a:solidFill>
                <a:srgbClr val="F0A22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868" tIns="60917" rIns="121868" bIns="60917" anchor="ctr" anchorCtr="0">
              <a:noAutofit/>
            </a:bodyPr>
            <a:lstStyle/>
            <a:p>
              <a:pPr algn="ctr"/>
              <a:r>
                <a:rPr lang="en" sz="2000" b="1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 sz="20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412" name="Google Shape;412;p36"/>
            <p:cNvCxnSpPr/>
            <p:nvPr/>
          </p:nvCxnSpPr>
          <p:spPr>
            <a:xfrm flipH="1">
              <a:off x="5315695" y="2528837"/>
              <a:ext cx="648000" cy="777000"/>
            </a:xfrm>
            <a:prstGeom prst="straightConnector1">
              <a:avLst/>
            </a:prstGeom>
            <a:solidFill>
              <a:srgbClr val="EBC6A3">
                <a:alpha val="29800"/>
              </a:srgbClr>
            </a:solidFill>
            <a:ln w="38100" cap="flat" cmpd="sng">
              <a:solidFill>
                <a:srgbClr val="F0A22E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13" name="Google Shape;413;p36"/>
            <p:cNvCxnSpPr/>
            <p:nvPr/>
          </p:nvCxnSpPr>
          <p:spPr>
            <a:xfrm flipH="1">
              <a:off x="6817696" y="3818374"/>
              <a:ext cx="206100" cy="649800"/>
            </a:xfrm>
            <a:prstGeom prst="straightConnector1">
              <a:avLst/>
            </a:prstGeom>
            <a:solidFill>
              <a:srgbClr val="EBC6A3">
                <a:alpha val="29800"/>
              </a:srgbClr>
            </a:solidFill>
            <a:ln w="38100" cap="flat" cmpd="sng">
              <a:solidFill>
                <a:srgbClr val="F0A22E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14" name="Google Shape;414;p36"/>
            <p:cNvCxnSpPr/>
            <p:nvPr/>
          </p:nvCxnSpPr>
          <p:spPr>
            <a:xfrm>
              <a:off x="7234812" y="3828422"/>
              <a:ext cx="226200" cy="629700"/>
            </a:xfrm>
            <a:prstGeom prst="straightConnector1">
              <a:avLst/>
            </a:prstGeom>
            <a:solidFill>
              <a:srgbClr val="EBC6A3">
                <a:alpha val="29800"/>
              </a:srgbClr>
            </a:solidFill>
            <a:ln w="38100" cap="flat" cmpd="sng">
              <a:solidFill>
                <a:srgbClr val="F0A22E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15" name="Google Shape;415;p36"/>
            <p:cNvCxnSpPr/>
            <p:nvPr/>
          </p:nvCxnSpPr>
          <p:spPr>
            <a:xfrm>
              <a:off x="6305340" y="2528837"/>
              <a:ext cx="658200" cy="777000"/>
            </a:xfrm>
            <a:prstGeom prst="straightConnector1">
              <a:avLst/>
            </a:prstGeom>
            <a:solidFill>
              <a:srgbClr val="EBC6A3">
                <a:alpha val="29800"/>
              </a:srgbClr>
            </a:solidFill>
            <a:ln w="38100" cap="flat" cmpd="sng">
              <a:solidFill>
                <a:srgbClr val="F0A22E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416" name="Google Shape;416;p36"/>
            <p:cNvSpPr/>
            <p:nvPr/>
          </p:nvSpPr>
          <p:spPr>
            <a:xfrm>
              <a:off x="5847304" y="3260688"/>
              <a:ext cx="576300" cy="565800"/>
            </a:xfrm>
            <a:prstGeom prst="ellipse">
              <a:avLst/>
            </a:prstGeom>
            <a:solidFill>
              <a:srgbClr val="EBC6A3">
                <a:alpha val="29800"/>
              </a:srgbClr>
            </a:solidFill>
            <a:ln w="38100" cap="flat" cmpd="sng">
              <a:solidFill>
                <a:srgbClr val="F0A22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868" tIns="60917" rIns="121868" bIns="60917" anchor="ctr" anchorCtr="0">
              <a:noAutofit/>
            </a:bodyPr>
            <a:lstStyle/>
            <a:p>
              <a:pPr algn="ctr"/>
              <a:r>
                <a:rPr lang="en" sz="2000" b="1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21</a:t>
              </a:r>
              <a:endParaRPr sz="20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417" name="Google Shape;417;p36"/>
            <p:cNvCxnSpPr/>
            <p:nvPr/>
          </p:nvCxnSpPr>
          <p:spPr>
            <a:xfrm flipH="1">
              <a:off x="6126117" y="2569031"/>
              <a:ext cx="8400" cy="671700"/>
            </a:xfrm>
            <a:prstGeom prst="straightConnector1">
              <a:avLst/>
            </a:prstGeom>
            <a:solidFill>
              <a:srgbClr val="EBC6A3">
                <a:alpha val="29800"/>
              </a:srgbClr>
            </a:solidFill>
            <a:ln w="38100" cap="flat" cmpd="sng">
              <a:solidFill>
                <a:srgbClr val="F0A22E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418" name="Google Shape;418;p36"/>
            <p:cNvSpPr/>
            <p:nvPr/>
          </p:nvSpPr>
          <p:spPr>
            <a:xfrm>
              <a:off x="5637674" y="4477946"/>
              <a:ext cx="576300" cy="565800"/>
            </a:xfrm>
            <a:prstGeom prst="ellipse">
              <a:avLst/>
            </a:prstGeom>
            <a:solidFill>
              <a:srgbClr val="EBC6A3">
                <a:alpha val="29800"/>
              </a:srgbClr>
            </a:solidFill>
            <a:ln w="38100" cap="flat" cmpd="sng">
              <a:solidFill>
                <a:srgbClr val="F0A22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868" tIns="60917" rIns="121868" bIns="60917" anchor="ctr" anchorCtr="0">
              <a:noAutofit/>
            </a:bodyPr>
            <a:lstStyle/>
            <a:p>
              <a:pPr algn="ctr"/>
              <a:r>
                <a:rPr lang="en" sz="2000" b="1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31</a:t>
              </a:r>
              <a:endParaRPr sz="20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419" name="Google Shape;419;p36"/>
            <p:cNvSpPr/>
            <p:nvPr/>
          </p:nvSpPr>
          <p:spPr>
            <a:xfrm>
              <a:off x="4114800" y="4485912"/>
              <a:ext cx="575100" cy="565800"/>
            </a:xfrm>
            <a:prstGeom prst="ellipse">
              <a:avLst/>
            </a:prstGeom>
            <a:solidFill>
              <a:srgbClr val="EBC6A3">
                <a:alpha val="29800"/>
              </a:srgbClr>
            </a:solidFill>
            <a:ln w="38100" cap="flat" cmpd="sng">
              <a:solidFill>
                <a:srgbClr val="F0A22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868" tIns="60917" rIns="121868" bIns="60917" anchor="ctr" anchorCtr="0">
              <a:noAutofit/>
            </a:bodyPr>
            <a:lstStyle/>
            <a:p>
              <a:pPr algn="ctr"/>
              <a:r>
                <a:rPr lang="en" sz="2000" b="1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sz="20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420" name="Google Shape;420;p36"/>
            <p:cNvCxnSpPr/>
            <p:nvPr/>
          </p:nvCxnSpPr>
          <p:spPr>
            <a:xfrm flipH="1">
              <a:off x="4516628" y="3763944"/>
              <a:ext cx="455100" cy="734400"/>
            </a:xfrm>
            <a:prstGeom prst="straightConnector1">
              <a:avLst/>
            </a:prstGeom>
            <a:solidFill>
              <a:srgbClr val="EBC6A3">
                <a:alpha val="29800"/>
              </a:srgbClr>
            </a:solidFill>
            <a:ln w="38100" cap="flat" cmpd="sng">
              <a:solidFill>
                <a:srgbClr val="F0A22E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21" name="Google Shape;421;p36"/>
            <p:cNvCxnSpPr/>
            <p:nvPr/>
          </p:nvCxnSpPr>
          <p:spPr>
            <a:xfrm>
              <a:off x="5340698" y="3774833"/>
              <a:ext cx="462300" cy="711000"/>
            </a:xfrm>
            <a:prstGeom prst="straightConnector1">
              <a:avLst/>
            </a:prstGeom>
            <a:solidFill>
              <a:srgbClr val="EBC6A3">
                <a:alpha val="29800"/>
              </a:srgbClr>
            </a:solidFill>
            <a:ln w="38100" cap="flat" cmpd="sng">
              <a:solidFill>
                <a:srgbClr val="F0A22E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422" name="Google Shape;422;p36"/>
            <p:cNvSpPr/>
            <p:nvPr/>
          </p:nvSpPr>
          <p:spPr>
            <a:xfrm>
              <a:off x="4878328" y="4485752"/>
              <a:ext cx="576300" cy="565800"/>
            </a:xfrm>
            <a:prstGeom prst="ellipse">
              <a:avLst/>
            </a:prstGeom>
            <a:solidFill>
              <a:srgbClr val="EBC6A3">
                <a:alpha val="29800"/>
              </a:srgbClr>
            </a:solidFill>
            <a:ln w="38100" cap="flat" cmpd="sng">
              <a:solidFill>
                <a:srgbClr val="F0A22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868" tIns="60917" rIns="121868" bIns="60917" anchor="ctr" anchorCtr="0">
              <a:noAutofit/>
            </a:bodyPr>
            <a:lstStyle/>
            <a:p>
              <a:pPr algn="ctr"/>
              <a:r>
                <a:rPr lang="en" sz="2000" b="1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12</a:t>
              </a:r>
              <a:endParaRPr sz="20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423" name="Google Shape;423;p36"/>
            <p:cNvCxnSpPr/>
            <p:nvPr/>
          </p:nvCxnSpPr>
          <p:spPr>
            <a:xfrm>
              <a:off x="5154656" y="3838469"/>
              <a:ext cx="5100" cy="629700"/>
            </a:xfrm>
            <a:prstGeom prst="straightConnector1">
              <a:avLst/>
            </a:prstGeom>
            <a:solidFill>
              <a:srgbClr val="EBC6A3">
                <a:alpha val="29800"/>
              </a:srgbClr>
            </a:solidFill>
            <a:ln w="38100" cap="flat" cmpd="sng">
              <a:solidFill>
                <a:srgbClr val="F0A22E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23" name="Slide Number Placeholder">
            <a:extLst>
              <a:ext uri="{FF2B5EF4-FFF2-40B4-BE49-F238E27FC236}">
                <a16:creationId xmlns:a16="http://schemas.microsoft.com/office/drawing/2014/main" id="{9C1CB976-DA9A-4CA2-B28A-F6BEB9BCC1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37475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37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>
              <a:buFont typeface="Cambria"/>
              <a:buChar char="▪"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Отпечатайте на конзолата елементите на дърво с 2 интервала отместване за всяко следващо ниво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28" name="Google Shape;428;p3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r>
              <a:rPr lang="en">
                <a:latin typeface="Cambria"/>
                <a:ea typeface="Cambria"/>
                <a:cs typeface="Cambria"/>
                <a:sym typeface="Cambria"/>
              </a:rPr>
              <a:t>Задача: Отпечатайте елементите на дърво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30" name="Google Shape;430;p37"/>
          <p:cNvSpPr/>
          <p:nvPr/>
        </p:nvSpPr>
        <p:spPr>
          <a:xfrm>
            <a:off x="804184" y="2590800"/>
            <a:ext cx="10624228" cy="3876990"/>
          </a:xfrm>
          <a:prstGeom prst="rect">
            <a:avLst/>
          </a:prstGeom>
          <a:solidFill>
            <a:srgbClr val="D9D4C6">
              <a:alpha val="14900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60917" rIns="121868" bIns="60917" anchor="t" anchorCtr="0">
            <a:noAutofit/>
          </a:bodyPr>
          <a:lstStyle/>
          <a:p>
            <a:r>
              <a:rPr lang="en" sz="2266" b="1">
                <a:solidFill>
                  <a:srgbClr val="FBEEC9"/>
                </a:solidFill>
                <a:latin typeface="Consolas"/>
                <a:ea typeface="Consolas"/>
                <a:cs typeface="Consolas"/>
                <a:sym typeface="Consolas"/>
              </a:rPr>
              <a:t>Tree&lt;int&gt; tree =</a:t>
            </a:r>
            <a:endParaRPr sz="2266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2266" b="1">
                <a:solidFill>
                  <a:srgbClr val="FBEEC9"/>
                </a:solidFill>
                <a:latin typeface="Consolas"/>
                <a:ea typeface="Consolas"/>
                <a:cs typeface="Consolas"/>
                <a:sym typeface="Consolas"/>
              </a:rPr>
              <a:t>   new Tree&lt;int&gt;(7,</a:t>
            </a:r>
            <a:endParaRPr sz="2266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2266" b="1">
                <a:solidFill>
                  <a:srgbClr val="FBEEC9"/>
                </a:solidFill>
                <a:latin typeface="Consolas"/>
                <a:ea typeface="Consolas"/>
                <a:cs typeface="Consolas"/>
                <a:sym typeface="Consolas"/>
              </a:rPr>
              <a:t>      new Tree&lt;int&gt;(19,</a:t>
            </a:r>
            <a:endParaRPr sz="2266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2266" b="1">
                <a:solidFill>
                  <a:srgbClr val="FBEEC9"/>
                </a:solidFill>
                <a:latin typeface="Consolas"/>
                <a:ea typeface="Consolas"/>
                <a:cs typeface="Consolas"/>
                <a:sym typeface="Consolas"/>
              </a:rPr>
              <a:t>         new Tree&lt;int&gt;(1),</a:t>
            </a:r>
            <a:endParaRPr sz="2266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2266" b="1">
                <a:solidFill>
                  <a:srgbClr val="FBEEC9"/>
                </a:solidFill>
                <a:latin typeface="Consolas"/>
                <a:ea typeface="Consolas"/>
                <a:cs typeface="Consolas"/>
                <a:sym typeface="Consolas"/>
              </a:rPr>
              <a:t>         new Tree&lt;int&gt;(12),</a:t>
            </a:r>
            <a:endParaRPr sz="2266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2266" b="1">
                <a:solidFill>
                  <a:srgbClr val="FBEEC9"/>
                </a:solidFill>
                <a:latin typeface="Consolas"/>
                <a:ea typeface="Consolas"/>
                <a:cs typeface="Consolas"/>
                <a:sym typeface="Consolas"/>
              </a:rPr>
              <a:t>         new Tree&lt;int&gt;(31)),</a:t>
            </a:r>
            <a:endParaRPr sz="2266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2266" b="1">
                <a:solidFill>
                  <a:srgbClr val="FBEEC9"/>
                </a:solidFill>
                <a:latin typeface="Consolas"/>
                <a:ea typeface="Consolas"/>
                <a:cs typeface="Consolas"/>
                <a:sym typeface="Consolas"/>
              </a:rPr>
              <a:t>      new Tree&lt;int&gt;(21),</a:t>
            </a:r>
            <a:endParaRPr sz="2266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2266" b="1">
                <a:solidFill>
                  <a:srgbClr val="FBEEC9"/>
                </a:solidFill>
                <a:latin typeface="Consolas"/>
                <a:ea typeface="Consolas"/>
                <a:cs typeface="Consolas"/>
                <a:sym typeface="Consolas"/>
              </a:rPr>
              <a:t>      new Tree&lt;int&gt;(14,</a:t>
            </a:r>
            <a:endParaRPr sz="2266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2266" b="1">
                <a:solidFill>
                  <a:srgbClr val="FBEEC9"/>
                </a:solidFill>
                <a:latin typeface="Consolas"/>
                <a:ea typeface="Consolas"/>
                <a:cs typeface="Consolas"/>
                <a:sym typeface="Consolas"/>
              </a:rPr>
              <a:t>         new Tree&lt;int&gt;(23),</a:t>
            </a:r>
            <a:endParaRPr sz="2266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2266" b="1">
                <a:solidFill>
                  <a:srgbClr val="FBEEC9"/>
                </a:solidFill>
                <a:latin typeface="Consolas"/>
                <a:ea typeface="Consolas"/>
                <a:cs typeface="Consolas"/>
                <a:sym typeface="Consolas"/>
              </a:rPr>
              <a:t>         new Tree&lt;int&gt;(6))</a:t>
            </a:r>
            <a:endParaRPr sz="2266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2266" b="1">
                <a:solidFill>
                  <a:srgbClr val="FBEEC9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2266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431" name="Google Shape;431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17287" y="2590800"/>
            <a:ext cx="1620423" cy="3876990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E020B6DB-16FA-49B1-8370-C6303AF9CA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6673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38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>
              <a:buFont typeface="Cambria"/>
              <a:buChar char="▪"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Рекурсивен алгоритъм за обхождане на елементите на дърво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36" name="Google Shape;436;p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r>
              <a:rPr lang="en">
                <a:latin typeface="Cambria"/>
                <a:ea typeface="Cambria"/>
                <a:cs typeface="Cambria"/>
                <a:sym typeface="Cambria"/>
              </a:rPr>
              <a:t>Решение: Отпечатайте елементите на дърво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38" name="Google Shape;438;p38"/>
          <p:cNvSpPr/>
          <p:nvPr/>
        </p:nvSpPr>
        <p:spPr>
          <a:xfrm>
            <a:off x="547668" y="2590800"/>
            <a:ext cx="10956944" cy="3876990"/>
          </a:xfrm>
          <a:prstGeom prst="rect">
            <a:avLst/>
          </a:prstGeom>
          <a:solidFill>
            <a:srgbClr val="D9D4C6">
              <a:alpha val="14900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60917" rIns="121868" bIns="60917" anchor="t" anchorCtr="0">
            <a:noAutofit/>
          </a:bodyPr>
          <a:lstStyle/>
          <a:p>
            <a:pPr>
              <a:buClr>
                <a:schemeClr val="dk1"/>
              </a:buClr>
            </a:pPr>
            <a:r>
              <a:rPr lang="en" sz="2266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public class Tree&lt;T&gt;</a:t>
            </a:r>
            <a:endParaRPr sz="2266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</a:pPr>
            <a:r>
              <a:rPr lang="en" sz="2266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2266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</a:pPr>
            <a:r>
              <a:rPr lang="en" sz="2266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…</a:t>
            </a:r>
            <a:endParaRPr sz="2266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</a:pPr>
            <a:r>
              <a:rPr lang="en" sz="2266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public void </a:t>
            </a:r>
            <a:r>
              <a:rPr lang="en" sz="2266" b="1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2266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(int indent = 0)</a:t>
            </a:r>
            <a:endParaRPr sz="2266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</a:pPr>
            <a:r>
              <a:rPr lang="en" sz="2266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{</a:t>
            </a:r>
            <a:endParaRPr sz="2266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</a:pPr>
            <a:r>
              <a:rPr lang="en" sz="2266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  Console.Write(new string(' ', 2 * indent));</a:t>
            </a:r>
            <a:endParaRPr sz="2266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</a:pPr>
            <a:r>
              <a:rPr lang="en" sz="2266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  Console.WriteLine(this.Value);</a:t>
            </a:r>
            <a:endParaRPr sz="2266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</a:pPr>
            <a:r>
              <a:rPr lang="en" sz="2266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  foreach (var child in this.Children)</a:t>
            </a:r>
            <a:endParaRPr sz="2266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</a:pPr>
            <a:r>
              <a:rPr lang="en" sz="2266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2266" b="1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child.Print</a:t>
            </a:r>
            <a:r>
              <a:rPr lang="en" sz="2266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(indent + 1);</a:t>
            </a:r>
            <a:endParaRPr sz="2266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</a:pPr>
            <a:r>
              <a:rPr lang="en" sz="2266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2266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2266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266" b="1">
              <a:solidFill>
                <a:srgbClr val="FBEEC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439" name="Google Shape;439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84189" y="2590800"/>
            <a:ext cx="1620423" cy="3876990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3F1A4D9D-7024-474A-A722-00D4BB3A41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64569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39"/>
          <p:cNvSpPr txBox="1">
            <a:spLocks noGrp="1"/>
          </p:cNvSpPr>
          <p:nvPr>
            <p:ph type="title"/>
          </p:nvPr>
        </p:nvSpPr>
        <p:spPr>
          <a:xfrm>
            <a:off x="134436" y="4876800"/>
            <a:ext cx="11937878" cy="820586"/>
          </a:xfrm>
          <a:prstGeom prst="rect">
            <a:avLst/>
          </a:prstGeom>
        </p:spPr>
        <p:txBody>
          <a:bodyPr spcFirstLastPara="1" vert="horz" wrap="square" lIns="35991" tIns="35991" rIns="35991" bIns="35991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sz="4666" dirty="0"/>
              <a:t>Обхождане на дървовидни структури</a:t>
            </a:r>
            <a:endParaRPr sz="4666" dirty="0"/>
          </a:p>
        </p:txBody>
      </p:sp>
      <p:sp>
        <p:nvSpPr>
          <p:cNvPr id="445" name="Google Shape;445;p39"/>
          <p:cNvSpPr txBox="1">
            <a:spLocks noGrp="1"/>
          </p:cNvSpPr>
          <p:nvPr>
            <p:ph type="body" idx="1"/>
          </p:nvPr>
        </p:nvSpPr>
        <p:spPr>
          <a:xfrm>
            <a:off x="912812" y="5754362"/>
            <a:ext cx="10363301" cy="719013"/>
          </a:xfrm>
          <a:prstGeom prst="rect">
            <a:avLst/>
          </a:prstGeom>
        </p:spPr>
        <p:txBody>
          <a:bodyPr spcFirstLastPara="1" vert="horz" wrap="square" lIns="35991" tIns="35991" rIns="35991" bIns="35991" rtlCol="0" anchor="t" anchorCtr="0">
            <a:noAutofit/>
          </a:bodyPr>
          <a:lstStyle/>
          <a:p>
            <a:pPr>
              <a:spcAft>
                <a:spcPts val="0"/>
              </a:spcAft>
            </a:pPr>
            <a:r>
              <a:rPr lang="en" sz="3732"/>
              <a:t>Обхождане в ширина (BFS) и дълбочина (DFS)</a:t>
            </a:r>
            <a:endParaRPr sz="3732"/>
          </a:p>
        </p:txBody>
      </p:sp>
      <p:pic>
        <p:nvPicPr>
          <p:cNvPr id="446" name="Google Shape;446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51733" y="1609502"/>
            <a:ext cx="3679519" cy="2894761"/>
          </a:xfrm>
          <a:prstGeom prst="rect">
            <a:avLst/>
          </a:prstGeom>
          <a:noFill/>
          <a:ln>
            <a:noFill/>
          </a:ln>
        </p:spPr>
      </p:pic>
      <p:pic>
        <p:nvPicPr>
          <p:cNvPr id="447" name="Google Shape;447;p3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7574" y="1585677"/>
            <a:ext cx="3556456" cy="28695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48" name="Google Shape;448;p3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-439332">
            <a:off x="3779636" y="1238256"/>
            <a:ext cx="4095493" cy="3268507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ECD29B3C-3591-4DEB-9675-E2E9B3DE6FBB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21091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4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indent="-474015" algn="just">
              <a:lnSpc>
                <a:spcPct val="115000"/>
              </a:lnSpc>
              <a:spcBef>
                <a:spcPts val="1066"/>
              </a:spcBef>
              <a:buSzPts val="2000"/>
              <a:buFont typeface="Cambria"/>
              <a:buChar char="▪"/>
            </a:pPr>
            <a:r>
              <a:rPr lang="en" sz="2666">
                <a:solidFill>
                  <a:srgbClr val="F3CC5F"/>
                </a:solidFill>
                <a:latin typeface="Cambria"/>
                <a:ea typeface="Cambria"/>
                <a:cs typeface="Cambria"/>
                <a:sym typeface="Cambria"/>
              </a:rPr>
              <a:t>Обхождане на дърво</a:t>
            </a:r>
            <a:r>
              <a:rPr lang="en" sz="2666">
                <a:latin typeface="Cambria"/>
                <a:ea typeface="Cambria"/>
                <a:cs typeface="Cambria"/>
                <a:sym typeface="Cambria"/>
              </a:rPr>
              <a:t> представлява посещаването на всеки негов възел точно по веднъж</a:t>
            </a:r>
            <a:endParaRPr sz="2666">
              <a:latin typeface="Cambria"/>
              <a:ea typeface="Cambria"/>
              <a:cs typeface="Cambria"/>
              <a:sym typeface="Cambria"/>
            </a:endParaRPr>
          </a:p>
          <a:p>
            <a:pPr indent="-474015" algn="just">
              <a:lnSpc>
                <a:spcPct val="115000"/>
              </a:lnSpc>
              <a:spcBef>
                <a:spcPts val="0"/>
              </a:spcBef>
              <a:buSzPts val="2000"/>
              <a:buFont typeface="Cambria"/>
              <a:buChar char="▪"/>
            </a:pPr>
            <a:r>
              <a:rPr lang="en" sz="2666">
                <a:solidFill>
                  <a:srgbClr val="F3CC5F"/>
                </a:solidFill>
                <a:latin typeface="Cambria"/>
                <a:ea typeface="Cambria"/>
                <a:cs typeface="Cambria"/>
                <a:sym typeface="Cambria"/>
              </a:rPr>
              <a:t>Последователността на обхождането</a:t>
            </a:r>
            <a:r>
              <a:rPr lang="en" sz="2666">
                <a:latin typeface="Cambria"/>
                <a:ea typeface="Cambria"/>
                <a:cs typeface="Cambria"/>
                <a:sym typeface="Cambria"/>
              </a:rPr>
              <a:t> може да варира, в зависимост от алгоритъма за обхождане:</a:t>
            </a:r>
            <a:endParaRPr sz="2666">
              <a:latin typeface="Cambria"/>
              <a:ea typeface="Cambria"/>
              <a:cs typeface="Cambria"/>
              <a:sym typeface="Cambria"/>
            </a:endParaRPr>
          </a:p>
          <a:p>
            <a:pPr lvl="1" indent="-474015" algn="just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ts val="2000"/>
              <a:buFont typeface="Cambria"/>
              <a:buChar char="▪"/>
            </a:pPr>
            <a:r>
              <a:rPr lang="en" sz="2666">
                <a:solidFill>
                  <a:srgbClr val="F3CC5F"/>
                </a:solidFill>
                <a:latin typeface="Cambria"/>
                <a:ea typeface="Cambria"/>
                <a:cs typeface="Cambria"/>
                <a:sym typeface="Cambria"/>
              </a:rPr>
              <a:t>Обхождане в дълбочина</a:t>
            </a:r>
            <a:r>
              <a:rPr lang="en" sz="2666">
                <a:latin typeface="Cambria"/>
                <a:ea typeface="Cambria"/>
                <a:cs typeface="Cambria"/>
                <a:sym typeface="Cambria"/>
              </a:rPr>
              <a:t> (DFS):</a:t>
            </a:r>
            <a:endParaRPr sz="2666">
              <a:latin typeface="Cambria"/>
              <a:ea typeface="Cambria"/>
              <a:cs typeface="Cambria"/>
              <a:sym typeface="Cambria"/>
            </a:endParaRPr>
          </a:p>
          <a:p>
            <a:pPr lvl="2" indent="-474015" algn="just">
              <a:lnSpc>
                <a:spcPct val="115000"/>
              </a:lnSpc>
              <a:spcBef>
                <a:spcPts val="0"/>
              </a:spcBef>
              <a:buSzPts val="2000"/>
              <a:buFont typeface="Cambria"/>
              <a:buChar char="▪"/>
            </a:pPr>
            <a:r>
              <a:rPr lang="en" sz="2666">
                <a:latin typeface="Cambria"/>
                <a:ea typeface="Cambria"/>
                <a:cs typeface="Cambria"/>
                <a:sym typeface="Cambria"/>
              </a:rPr>
              <a:t>Първо се посещават наследниците на възела</a:t>
            </a:r>
            <a:endParaRPr sz="2666">
              <a:latin typeface="Cambria"/>
              <a:ea typeface="Cambria"/>
              <a:cs typeface="Cambria"/>
              <a:sym typeface="Cambria"/>
            </a:endParaRPr>
          </a:p>
          <a:p>
            <a:pPr lvl="2" indent="-474015" algn="just">
              <a:lnSpc>
                <a:spcPct val="115000"/>
              </a:lnSpc>
              <a:spcBef>
                <a:spcPts val="0"/>
              </a:spcBef>
              <a:buSzPts val="2000"/>
              <a:buFont typeface="Cambria"/>
              <a:buChar char="▪"/>
            </a:pPr>
            <a:r>
              <a:rPr lang="en" sz="2666">
                <a:latin typeface="Cambria"/>
                <a:ea typeface="Cambria"/>
                <a:cs typeface="Cambria"/>
                <a:sym typeface="Cambria"/>
              </a:rPr>
              <a:t>Стандартна реализация - чрез рекурсия</a:t>
            </a:r>
            <a:endParaRPr sz="2666">
              <a:latin typeface="Cambria"/>
              <a:ea typeface="Cambria"/>
              <a:cs typeface="Cambria"/>
              <a:sym typeface="Cambria"/>
            </a:endParaRPr>
          </a:p>
          <a:p>
            <a:pPr lvl="1" indent="-474015" algn="just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ts val="2000"/>
              <a:buFont typeface="Cambria"/>
              <a:buChar char="▪"/>
            </a:pPr>
            <a:r>
              <a:rPr lang="en" sz="2666">
                <a:solidFill>
                  <a:srgbClr val="F3CC5F"/>
                </a:solidFill>
                <a:latin typeface="Cambria"/>
                <a:ea typeface="Cambria"/>
                <a:cs typeface="Cambria"/>
                <a:sym typeface="Cambria"/>
              </a:rPr>
              <a:t>Обхождане в ширина</a:t>
            </a:r>
            <a:r>
              <a:rPr lang="en" sz="2666">
                <a:latin typeface="Cambria"/>
                <a:ea typeface="Cambria"/>
                <a:cs typeface="Cambria"/>
                <a:sym typeface="Cambria"/>
              </a:rPr>
              <a:t> (BFS):</a:t>
            </a:r>
            <a:endParaRPr sz="2666">
              <a:latin typeface="Cambria"/>
              <a:ea typeface="Cambria"/>
              <a:cs typeface="Cambria"/>
              <a:sym typeface="Cambria"/>
            </a:endParaRPr>
          </a:p>
          <a:p>
            <a:pPr lvl="2" indent="-474015" algn="just">
              <a:lnSpc>
                <a:spcPct val="115000"/>
              </a:lnSpc>
              <a:spcBef>
                <a:spcPts val="0"/>
              </a:spcBef>
              <a:buSzPts val="2000"/>
              <a:buFont typeface="Cambria"/>
              <a:buChar char="▪"/>
            </a:pPr>
            <a:r>
              <a:rPr lang="en" sz="2666">
                <a:latin typeface="Cambria"/>
                <a:ea typeface="Cambria"/>
                <a:cs typeface="Cambria"/>
                <a:sym typeface="Cambria"/>
              </a:rPr>
              <a:t>Първо се посещава най-близкия възел</a:t>
            </a:r>
            <a:endParaRPr sz="2666">
              <a:latin typeface="Cambria"/>
              <a:ea typeface="Cambria"/>
              <a:cs typeface="Cambria"/>
              <a:sym typeface="Cambria"/>
            </a:endParaRPr>
          </a:p>
          <a:p>
            <a:pPr lvl="2" indent="-474015" algn="just">
              <a:lnSpc>
                <a:spcPct val="115000"/>
              </a:lnSpc>
              <a:spcBef>
                <a:spcPts val="0"/>
              </a:spcBef>
              <a:buSzPts val="2000"/>
              <a:buFont typeface="Cambria"/>
              <a:buChar char="▪"/>
            </a:pPr>
            <a:r>
              <a:rPr lang="en" sz="2666">
                <a:latin typeface="Cambria"/>
                <a:ea typeface="Cambria"/>
                <a:cs typeface="Cambria"/>
                <a:sym typeface="Cambria"/>
              </a:rPr>
              <a:t>Стандартна реализация - чрез опашка</a:t>
            </a:r>
            <a:endParaRPr sz="2666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53" name="Google Shape;453;p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r>
              <a:rPr lang="en">
                <a:latin typeface="Cambria"/>
                <a:ea typeface="Cambria"/>
                <a:cs typeface="Cambria"/>
                <a:sym typeface="Cambria"/>
              </a:rPr>
              <a:t>Обхождане на дървовидни структури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" name="Slide Number Placeholder">
            <a:extLst>
              <a:ext uri="{FF2B5EF4-FFF2-40B4-BE49-F238E27FC236}">
                <a16:creationId xmlns:a16="http://schemas.microsoft.com/office/drawing/2014/main" id="{32C40BE2-437B-4F8B-9A4C-EA2927E8E6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24657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41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indent="-474015" algn="just">
              <a:lnSpc>
                <a:spcPct val="115000"/>
              </a:lnSpc>
              <a:spcBef>
                <a:spcPts val="1066"/>
              </a:spcBef>
              <a:buSzPts val="2000"/>
              <a:buFont typeface="Cambria"/>
              <a:buChar char="▪"/>
            </a:pPr>
            <a:r>
              <a:rPr lang="en" sz="2666">
                <a:solidFill>
                  <a:srgbClr val="F3CC5F"/>
                </a:solidFill>
                <a:latin typeface="Cambria"/>
                <a:ea typeface="Cambria"/>
                <a:cs typeface="Cambria"/>
                <a:sym typeface="Cambria"/>
              </a:rPr>
              <a:t>Обхождане в дълбочина </a:t>
            </a:r>
            <a:r>
              <a:rPr lang="en" sz="2666">
                <a:latin typeface="Cambria"/>
                <a:ea typeface="Cambria"/>
                <a:cs typeface="Cambria"/>
                <a:sym typeface="Cambria"/>
              </a:rPr>
              <a:t>(</a:t>
            </a:r>
            <a:r>
              <a:rPr lang="en" sz="2666">
                <a:solidFill>
                  <a:srgbClr val="F3CC5F"/>
                </a:solidFill>
                <a:latin typeface="Cambria"/>
                <a:ea typeface="Cambria"/>
                <a:cs typeface="Cambria"/>
                <a:sym typeface="Cambria"/>
              </a:rPr>
              <a:t>DFS</a:t>
            </a:r>
            <a:r>
              <a:rPr lang="en" sz="2666">
                <a:latin typeface="Cambria"/>
                <a:ea typeface="Cambria"/>
                <a:cs typeface="Cambria"/>
                <a:sym typeface="Cambria"/>
              </a:rPr>
              <a:t>) - за всеки възел:</a:t>
            </a:r>
            <a:endParaRPr sz="2666">
              <a:latin typeface="Cambria"/>
              <a:ea typeface="Cambria"/>
              <a:cs typeface="Cambria"/>
              <a:sym typeface="Cambria"/>
            </a:endParaRPr>
          </a:p>
          <a:p>
            <a:pPr lvl="1" indent="-474015" algn="just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ts val="2000"/>
              <a:buFont typeface="Cambria"/>
              <a:buChar char="▪"/>
            </a:pPr>
            <a:r>
              <a:rPr lang="en" sz="2666">
                <a:latin typeface="Cambria"/>
                <a:ea typeface="Cambria"/>
                <a:cs typeface="Cambria"/>
                <a:sym typeface="Cambria"/>
              </a:rPr>
              <a:t>Посещават се всички негови деца</a:t>
            </a:r>
            <a:endParaRPr sz="2666">
              <a:latin typeface="Cambria"/>
              <a:ea typeface="Cambria"/>
              <a:cs typeface="Cambria"/>
              <a:sym typeface="Cambria"/>
            </a:endParaRPr>
          </a:p>
          <a:p>
            <a:pPr lvl="1" indent="-474015" algn="just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ts val="2000"/>
              <a:buFont typeface="Cambria"/>
              <a:buChar char="▪"/>
            </a:pPr>
            <a:r>
              <a:rPr lang="en" sz="2666">
                <a:latin typeface="Cambria"/>
                <a:ea typeface="Cambria"/>
                <a:cs typeface="Cambria"/>
                <a:sym typeface="Cambria"/>
              </a:rPr>
              <a:t>Ако възела няма деца или всички негови деца са вече обходени се обработва стойността му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59" name="Google Shape;459;p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r>
              <a:rPr lang="en">
                <a:latin typeface="Cambria"/>
                <a:ea typeface="Cambria"/>
                <a:cs typeface="Cambria"/>
                <a:sym typeface="Cambria"/>
              </a:rPr>
              <a:t>Обхождане в дълбочина (DFS)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61" name="Google Shape;461;p41"/>
          <p:cNvSpPr/>
          <p:nvPr/>
        </p:nvSpPr>
        <p:spPr>
          <a:xfrm>
            <a:off x="447218" y="4082444"/>
            <a:ext cx="5642930" cy="2322195"/>
          </a:xfrm>
          <a:prstGeom prst="rect">
            <a:avLst/>
          </a:prstGeom>
          <a:solidFill>
            <a:srgbClr val="D9D4C6">
              <a:alpha val="14900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60917" rIns="121868" bIns="60917" anchor="t" anchorCtr="0">
            <a:noAutofit/>
          </a:bodyPr>
          <a:lstStyle/>
          <a:p>
            <a:r>
              <a:rPr lang="en" sz="2399" b="1">
                <a:solidFill>
                  <a:srgbClr val="FCECD3"/>
                </a:solidFill>
                <a:latin typeface="Consolas"/>
                <a:ea typeface="Consolas"/>
                <a:cs typeface="Consolas"/>
                <a:sym typeface="Consolas"/>
              </a:rPr>
              <a:t>DFS (</a:t>
            </a:r>
            <a:r>
              <a:rPr lang="en" sz="2399" b="1" i="1">
                <a:solidFill>
                  <a:srgbClr val="FCECD3"/>
                </a:solidFill>
                <a:latin typeface="Consolas"/>
                <a:ea typeface="Consolas"/>
                <a:cs typeface="Consolas"/>
                <a:sym typeface="Consolas"/>
              </a:rPr>
              <a:t>node</a:t>
            </a:r>
            <a:r>
              <a:rPr lang="en" sz="2399" b="1">
                <a:solidFill>
                  <a:srgbClr val="FCECD3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399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2399" b="1">
                <a:solidFill>
                  <a:srgbClr val="FCECD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2399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2399" b="1">
                <a:solidFill>
                  <a:srgbClr val="FCECD3"/>
                </a:solidFill>
                <a:latin typeface="Consolas"/>
                <a:ea typeface="Consolas"/>
                <a:cs typeface="Consolas"/>
                <a:sym typeface="Consolas"/>
              </a:rPr>
              <a:t>  for each child </a:t>
            </a:r>
            <a:r>
              <a:rPr lang="en" sz="2399" b="1" i="1">
                <a:solidFill>
                  <a:srgbClr val="FCECD3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n" sz="2399" b="1">
                <a:solidFill>
                  <a:srgbClr val="FCECD3"/>
                </a:solidFill>
                <a:latin typeface="Consolas"/>
                <a:ea typeface="Consolas"/>
                <a:cs typeface="Consolas"/>
                <a:sym typeface="Consolas"/>
              </a:rPr>
              <a:t> of </a:t>
            </a:r>
            <a:r>
              <a:rPr lang="en" sz="2399" b="1" i="1">
                <a:solidFill>
                  <a:srgbClr val="FCECD3"/>
                </a:solidFill>
                <a:latin typeface="Consolas"/>
                <a:ea typeface="Consolas"/>
                <a:cs typeface="Consolas"/>
                <a:sym typeface="Consolas"/>
              </a:rPr>
              <a:t>node</a:t>
            </a:r>
            <a:endParaRPr sz="2399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2399" b="1">
                <a:solidFill>
                  <a:srgbClr val="FCECD3"/>
                </a:solidFill>
                <a:latin typeface="Consolas"/>
                <a:ea typeface="Consolas"/>
                <a:cs typeface="Consolas"/>
                <a:sym typeface="Consolas"/>
              </a:rPr>
              <a:t>    DFS(</a:t>
            </a:r>
            <a:r>
              <a:rPr lang="en" sz="2399" b="1" i="1">
                <a:solidFill>
                  <a:srgbClr val="FCECD3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n" sz="2399" b="1">
                <a:solidFill>
                  <a:srgbClr val="FCECD3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2399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2399" b="1">
                <a:solidFill>
                  <a:srgbClr val="FCECD3"/>
                </a:solidFill>
                <a:latin typeface="Consolas"/>
                <a:ea typeface="Consolas"/>
                <a:cs typeface="Consolas"/>
                <a:sym typeface="Consolas"/>
              </a:rPr>
              <a:t>  print </a:t>
            </a:r>
            <a:r>
              <a:rPr lang="en" sz="2399" b="1" i="1">
                <a:solidFill>
                  <a:srgbClr val="FCECD3"/>
                </a:solidFill>
                <a:latin typeface="Consolas"/>
                <a:ea typeface="Consolas"/>
                <a:cs typeface="Consolas"/>
                <a:sym typeface="Consolas"/>
              </a:rPr>
              <a:t>node</a:t>
            </a:r>
            <a:r>
              <a:rPr lang="en" sz="2399" b="1">
                <a:solidFill>
                  <a:srgbClr val="FCECD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2399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2399" b="1">
                <a:solidFill>
                  <a:srgbClr val="FCECD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399"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462" name="Google Shape;462;p41"/>
          <p:cNvGrpSpPr/>
          <p:nvPr/>
        </p:nvGrpSpPr>
        <p:grpSpPr>
          <a:xfrm>
            <a:off x="6545736" y="3086268"/>
            <a:ext cx="5390164" cy="3642572"/>
            <a:chOff x="6462723" y="2389496"/>
            <a:chExt cx="4889572" cy="3782725"/>
          </a:xfrm>
        </p:grpSpPr>
        <p:sp>
          <p:nvSpPr>
            <p:cNvPr id="463" name="Google Shape;463;p41"/>
            <p:cNvSpPr/>
            <p:nvPr/>
          </p:nvSpPr>
          <p:spPr>
            <a:xfrm>
              <a:off x="8890142" y="2590800"/>
              <a:ext cx="728700" cy="664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868" tIns="60917" rIns="121868" bIns="60917" anchor="ctr" anchorCtr="0">
              <a:noAutofit/>
            </a:bodyPr>
            <a:lstStyle/>
            <a:p>
              <a:pPr algn="ctr"/>
              <a:r>
                <a:rPr lang="en" sz="2000" b="1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7</a:t>
              </a:r>
              <a:endParaRPr sz="20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464" name="Google Shape;464;p41"/>
            <p:cNvSpPr/>
            <p:nvPr/>
          </p:nvSpPr>
          <p:spPr>
            <a:xfrm>
              <a:off x="10148142" y="4067971"/>
              <a:ext cx="728700" cy="664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868" tIns="60917" rIns="121868" bIns="60917" anchor="ctr" anchorCtr="0">
              <a:noAutofit/>
            </a:bodyPr>
            <a:lstStyle/>
            <a:p>
              <a:pPr algn="ctr"/>
              <a:r>
                <a:rPr lang="en" sz="2000" b="1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14</a:t>
              </a:r>
              <a:endParaRPr sz="20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465" name="Google Shape;465;p41"/>
            <p:cNvSpPr/>
            <p:nvPr/>
          </p:nvSpPr>
          <p:spPr>
            <a:xfrm>
              <a:off x="7668073" y="4063883"/>
              <a:ext cx="727200" cy="664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868" tIns="60917" rIns="121868" bIns="60917" anchor="ctr" anchorCtr="0">
              <a:noAutofit/>
            </a:bodyPr>
            <a:lstStyle/>
            <a:p>
              <a:pPr algn="ctr"/>
              <a:r>
                <a:rPr lang="en" sz="2000" b="1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19</a:t>
              </a:r>
              <a:endParaRPr sz="20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466" name="Google Shape;466;p41"/>
            <p:cNvSpPr/>
            <p:nvPr/>
          </p:nvSpPr>
          <p:spPr>
            <a:xfrm>
              <a:off x="9659754" y="5478406"/>
              <a:ext cx="728700" cy="664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868" tIns="60917" rIns="121868" bIns="60917" anchor="ctr" anchorCtr="0">
              <a:noAutofit/>
            </a:bodyPr>
            <a:lstStyle/>
            <a:p>
              <a:pPr algn="ctr"/>
              <a:r>
                <a:rPr lang="en" sz="2000" b="1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23</a:t>
              </a:r>
              <a:endParaRPr sz="20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467" name="Google Shape;467;p41"/>
            <p:cNvSpPr/>
            <p:nvPr/>
          </p:nvSpPr>
          <p:spPr>
            <a:xfrm>
              <a:off x="10620595" y="5479533"/>
              <a:ext cx="731700" cy="664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868" tIns="60917" rIns="121868" bIns="60917" anchor="ctr" anchorCtr="0">
              <a:noAutofit/>
            </a:bodyPr>
            <a:lstStyle/>
            <a:p>
              <a:pPr algn="ctr"/>
              <a:r>
                <a:rPr lang="en" sz="2000" b="1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 sz="20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468" name="Google Shape;468;p41"/>
            <p:cNvCxnSpPr/>
            <p:nvPr/>
          </p:nvCxnSpPr>
          <p:spPr>
            <a:xfrm flipH="1">
              <a:off x="8219758" y="3203770"/>
              <a:ext cx="819600" cy="9132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69" name="Google Shape;469;p41"/>
            <p:cNvCxnSpPr/>
            <p:nvPr/>
          </p:nvCxnSpPr>
          <p:spPr>
            <a:xfrm flipH="1">
              <a:off x="10119649" y="4718976"/>
              <a:ext cx="260400" cy="7635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70" name="Google Shape;470;p41"/>
            <p:cNvCxnSpPr/>
            <p:nvPr/>
          </p:nvCxnSpPr>
          <p:spPr>
            <a:xfrm>
              <a:off x="10646918" y="4730783"/>
              <a:ext cx="285900" cy="7398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71" name="Google Shape;471;p41"/>
            <p:cNvCxnSpPr/>
            <p:nvPr/>
          </p:nvCxnSpPr>
          <p:spPr>
            <a:xfrm>
              <a:off x="9471430" y="3203770"/>
              <a:ext cx="832500" cy="9132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472" name="Google Shape;472;p41"/>
            <p:cNvSpPr/>
            <p:nvPr/>
          </p:nvSpPr>
          <p:spPr>
            <a:xfrm>
              <a:off x="8892159" y="4063695"/>
              <a:ext cx="728700" cy="664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868" tIns="60917" rIns="121868" bIns="60917" anchor="ctr" anchorCtr="0">
              <a:noAutofit/>
            </a:bodyPr>
            <a:lstStyle/>
            <a:p>
              <a:pPr algn="ctr"/>
              <a:r>
                <a:rPr lang="en" sz="2000" b="1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21</a:t>
              </a:r>
              <a:endParaRPr sz="20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473" name="Google Shape;473;p41"/>
            <p:cNvCxnSpPr/>
            <p:nvPr/>
          </p:nvCxnSpPr>
          <p:spPr>
            <a:xfrm flipH="1">
              <a:off x="9244893" y="3250998"/>
              <a:ext cx="10500" cy="7890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474" name="Google Shape;474;p41"/>
            <p:cNvSpPr/>
            <p:nvPr/>
          </p:nvSpPr>
          <p:spPr>
            <a:xfrm>
              <a:off x="8627044" y="5507421"/>
              <a:ext cx="728700" cy="664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868" tIns="60917" rIns="121868" bIns="60917" anchor="ctr" anchorCtr="0">
              <a:noAutofit/>
            </a:bodyPr>
            <a:lstStyle/>
            <a:p>
              <a:pPr algn="ctr"/>
              <a:r>
                <a:rPr lang="en" sz="2000" b="1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31</a:t>
              </a:r>
              <a:endParaRPr sz="20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475" name="Google Shape;475;p41"/>
            <p:cNvSpPr/>
            <p:nvPr/>
          </p:nvSpPr>
          <p:spPr>
            <a:xfrm>
              <a:off x="6701090" y="5503334"/>
              <a:ext cx="727200" cy="664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868" tIns="60917" rIns="121868" bIns="60917" anchor="ctr" anchorCtr="0">
              <a:noAutofit/>
            </a:bodyPr>
            <a:lstStyle/>
            <a:p>
              <a:pPr algn="ctr"/>
              <a:r>
                <a:rPr lang="en" sz="2000" b="1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sz="20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476" name="Google Shape;476;p41"/>
            <p:cNvCxnSpPr/>
            <p:nvPr/>
          </p:nvCxnSpPr>
          <p:spPr>
            <a:xfrm flipH="1">
              <a:off x="7209433" y="4655021"/>
              <a:ext cx="575400" cy="8628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77" name="Google Shape;477;p41"/>
            <p:cNvCxnSpPr/>
            <p:nvPr/>
          </p:nvCxnSpPr>
          <p:spPr>
            <a:xfrm>
              <a:off x="8251463" y="4667816"/>
              <a:ext cx="597300" cy="8265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478" name="Google Shape;478;p41"/>
            <p:cNvSpPr/>
            <p:nvPr/>
          </p:nvSpPr>
          <p:spPr>
            <a:xfrm>
              <a:off x="7666711" y="5503146"/>
              <a:ext cx="728700" cy="664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868" tIns="60917" rIns="121868" bIns="60917" anchor="ctr" anchorCtr="0">
              <a:noAutofit/>
            </a:bodyPr>
            <a:lstStyle/>
            <a:p>
              <a:pPr algn="ctr"/>
              <a:r>
                <a:rPr lang="en" sz="2000" b="1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12</a:t>
              </a:r>
              <a:endParaRPr sz="20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479" name="Google Shape;479;p41"/>
            <p:cNvCxnSpPr/>
            <p:nvPr/>
          </p:nvCxnSpPr>
          <p:spPr>
            <a:xfrm>
              <a:off x="8016179" y="4742588"/>
              <a:ext cx="6600" cy="7398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480" name="Google Shape;480;p41"/>
            <p:cNvSpPr txBox="1"/>
            <p:nvPr/>
          </p:nvSpPr>
          <p:spPr>
            <a:xfrm>
              <a:off x="6462723" y="5338828"/>
              <a:ext cx="3129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868" tIns="60917" rIns="121868" bIns="60917" anchor="t" anchorCtr="0">
              <a:noAutofit/>
            </a:bodyPr>
            <a:lstStyle/>
            <a:p>
              <a:r>
                <a:rPr lang="en" sz="1733" b="1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sz="1733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481" name="Google Shape;481;p41"/>
            <p:cNvSpPr txBox="1"/>
            <p:nvPr/>
          </p:nvSpPr>
          <p:spPr>
            <a:xfrm>
              <a:off x="7434442" y="5334000"/>
              <a:ext cx="3117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868" tIns="60917" rIns="121868" bIns="60917" anchor="t" anchorCtr="0">
              <a:noAutofit/>
            </a:bodyPr>
            <a:lstStyle/>
            <a:p>
              <a:r>
                <a:rPr lang="en" sz="1733" b="1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2</a:t>
              </a:r>
              <a:endParaRPr sz="1733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482" name="Google Shape;482;p41"/>
            <p:cNvSpPr txBox="1"/>
            <p:nvPr/>
          </p:nvSpPr>
          <p:spPr>
            <a:xfrm>
              <a:off x="8422537" y="5338244"/>
              <a:ext cx="3117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868" tIns="60917" rIns="121868" bIns="60917" anchor="t" anchorCtr="0">
              <a:noAutofit/>
            </a:bodyPr>
            <a:lstStyle/>
            <a:p>
              <a:r>
                <a:rPr lang="en" sz="1733" b="1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3</a:t>
              </a:r>
              <a:endParaRPr sz="1733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483" name="Google Shape;483;p41"/>
            <p:cNvSpPr txBox="1"/>
            <p:nvPr/>
          </p:nvSpPr>
          <p:spPr>
            <a:xfrm>
              <a:off x="7389812" y="3974068"/>
              <a:ext cx="3117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868" tIns="60917" rIns="121868" bIns="60917" anchor="t" anchorCtr="0">
              <a:noAutofit/>
            </a:bodyPr>
            <a:lstStyle/>
            <a:p>
              <a:r>
                <a:rPr lang="en" sz="1733" b="1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4</a:t>
              </a:r>
              <a:endParaRPr sz="1733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484" name="Google Shape;484;p41"/>
            <p:cNvSpPr txBox="1"/>
            <p:nvPr/>
          </p:nvSpPr>
          <p:spPr>
            <a:xfrm>
              <a:off x="8651137" y="3974068"/>
              <a:ext cx="3117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868" tIns="60917" rIns="121868" bIns="60917" anchor="t" anchorCtr="0">
              <a:noAutofit/>
            </a:bodyPr>
            <a:lstStyle/>
            <a:p>
              <a:r>
                <a:rPr lang="en" sz="1733" b="1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5</a:t>
              </a:r>
              <a:endParaRPr sz="1733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485" name="Google Shape;485;p41"/>
            <p:cNvSpPr txBox="1"/>
            <p:nvPr/>
          </p:nvSpPr>
          <p:spPr>
            <a:xfrm>
              <a:off x="9877116" y="3974068"/>
              <a:ext cx="3129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868" tIns="60917" rIns="121868" bIns="60917" anchor="t" anchorCtr="0">
              <a:noAutofit/>
            </a:bodyPr>
            <a:lstStyle/>
            <a:p>
              <a:r>
                <a:rPr lang="en" sz="1733" b="1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8</a:t>
              </a:r>
              <a:endParaRPr sz="1733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486" name="Google Shape;486;p41"/>
            <p:cNvSpPr txBox="1"/>
            <p:nvPr/>
          </p:nvSpPr>
          <p:spPr>
            <a:xfrm>
              <a:off x="9446339" y="5338244"/>
              <a:ext cx="3129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868" tIns="60917" rIns="121868" bIns="60917" anchor="t" anchorCtr="0">
              <a:noAutofit/>
            </a:bodyPr>
            <a:lstStyle/>
            <a:p>
              <a:r>
                <a:rPr lang="en" sz="1733" b="1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 sz="1733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487" name="Google Shape;487;p41"/>
            <p:cNvSpPr txBox="1"/>
            <p:nvPr/>
          </p:nvSpPr>
          <p:spPr>
            <a:xfrm>
              <a:off x="10437812" y="5332020"/>
              <a:ext cx="3117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868" tIns="60917" rIns="121868" bIns="60917" anchor="t" anchorCtr="0">
              <a:noAutofit/>
            </a:bodyPr>
            <a:lstStyle/>
            <a:p>
              <a:r>
                <a:rPr lang="en" sz="1733" b="1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7</a:t>
              </a:r>
              <a:endParaRPr sz="1733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488" name="Google Shape;488;p41"/>
            <p:cNvSpPr txBox="1"/>
            <p:nvPr/>
          </p:nvSpPr>
          <p:spPr>
            <a:xfrm>
              <a:off x="8714114" y="2389496"/>
              <a:ext cx="3129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868" tIns="60917" rIns="121868" bIns="60917" anchor="t" anchorCtr="0">
              <a:noAutofit/>
            </a:bodyPr>
            <a:lstStyle/>
            <a:p>
              <a:r>
                <a:rPr lang="en" sz="1733" b="1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9</a:t>
              </a:r>
              <a:endParaRPr sz="1733"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32" name="Slide Number Placeholder">
            <a:extLst>
              <a:ext uri="{FF2B5EF4-FFF2-40B4-BE49-F238E27FC236}">
                <a16:creationId xmlns:a16="http://schemas.microsoft.com/office/drawing/2014/main" id="{D039D7FE-A6A8-42B0-A089-E9B154CE82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0075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indent="-474015">
              <a:buSzPts val="2000"/>
              <a:buFont typeface="Cambria"/>
              <a:buChar char="▪"/>
            </a:pPr>
            <a:r>
              <a:rPr lang="en" sz="3200" dirty="0"/>
              <a:t>Дървета и дървовидни структури</a:t>
            </a:r>
            <a:endParaRPr sz="3200" dirty="0"/>
          </a:p>
          <a:p>
            <a:pPr indent="-474015">
              <a:spcBef>
                <a:spcPts val="0"/>
              </a:spcBef>
              <a:buSzPts val="2000"/>
              <a:buFont typeface="Cambria"/>
              <a:buChar char="▪"/>
            </a:pPr>
            <a:r>
              <a:rPr lang="en" sz="3200" dirty="0"/>
              <a:t>Подредени двоични дървета, балансирани дървета, В-дървета</a:t>
            </a:r>
            <a:endParaRPr sz="3200" dirty="0"/>
          </a:p>
          <a:p>
            <a:pPr indent="-474015">
              <a:spcBef>
                <a:spcPts val="0"/>
              </a:spcBef>
              <a:buSzPts val="2000"/>
            </a:pPr>
            <a:r>
              <a:rPr lang="en" sz="3200" dirty="0"/>
              <a:t>Упражнения: структура от данни “дърво”, използване на класове и библиотеки за дървовидни структури</a:t>
            </a:r>
            <a:endParaRPr sz="3200" dirty="0"/>
          </a:p>
          <a:p>
            <a:pPr indent="-474015">
              <a:spcBef>
                <a:spcPts val="0"/>
              </a:spcBef>
              <a:buSzPts val="2000"/>
            </a:pPr>
            <a:r>
              <a:rPr lang="en" sz="3200" dirty="0"/>
              <a:t>Обхождания в дълбочина и ширина (DFS и BFS)</a:t>
            </a:r>
            <a:endParaRPr sz="3200" dirty="0"/>
          </a:p>
          <a:p>
            <a:pPr indent="-474015">
              <a:spcBef>
                <a:spcPts val="0"/>
              </a:spcBef>
              <a:buSzPts val="2000"/>
            </a:pPr>
            <a:r>
              <a:rPr lang="en" sz="3200" dirty="0"/>
              <a:t>Упражнения: обхождане в дълбочина (DFS)</a:t>
            </a:r>
            <a:endParaRPr sz="3200" dirty="0"/>
          </a:p>
          <a:p>
            <a:pPr indent="-474015">
              <a:spcBef>
                <a:spcPts val="0"/>
              </a:spcBef>
              <a:buSzPts val="2000"/>
            </a:pPr>
            <a:r>
              <a:rPr lang="en" sz="3200" dirty="0"/>
              <a:t>Упражнения: обхождане в ширина (BFS)</a:t>
            </a:r>
            <a:endParaRPr sz="3200" dirty="0"/>
          </a:p>
          <a:p>
            <a:pPr indent="0" algn="just">
              <a:buNone/>
            </a:pPr>
            <a:endParaRPr sz="3200" dirty="0"/>
          </a:p>
        </p:txBody>
      </p:sp>
      <p:sp>
        <p:nvSpPr>
          <p:cNvPr id="152" name="Google Shape;152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r>
              <a:rPr lang="en">
                <a:latin typeface="Cambria"/>
                <a:ea typeface="Cambria"/>
                <a:cs typeface="Cambria"/>
                <a:sym typeface="Cambria"/>
              </a:rPr>
              <a:t>Съдържание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54" name="Google Shape;15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69366" y="3823697"/>
            <a:ext cx="2211457" cy="270130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93B2F54D-0318-4B90-86DE-EC60B4FCFD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6919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42"/>
          <p:cNvSpPr txBox="1">
            <a:spLocks noGrp="1"/>
          </p:cNvSpPr>
          <p:nvPr>
            <p:ph type="body" idx="4294967295"/>
          </p:nvPr>
        </p:nvSpPr>
        <p:spPr>
          <a:xfrm>
            <a:off x="190413" y="1151715"/>
            <a:ext cx="11804525" cy="556894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marL="304724" indent="-304724"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en"/>
              <a:t>Стек: 7</a:t>
            </a:r>
            <a:endParaRPr/>
          </a:p>
          <a:p>
            <a:pPr marL="304724" indent="-304724">
              <a:spcBef>
                <a:spcPts val="1200"/>
              </a:spcBef>
              <a:spcAft>
                <a:spcPts val="0"/>
              </a:spcAft>
              <a:buSzPts val="2600"/>
              <a:buChar char="▪"/>
            </a:pPr>
            <a:r>
              <a:rPr lang="en"/>
              <a:t>Изход: (празен)</a:t>
            </a:r>
            <a:endParaRPr/>
          </a:p>
        </p:txBody>
      </p:sp>
      <p:sp>
        <p:nvSpPr>
          <p:cNvPr id="494" name="Google Shape;494;p42"/>
          <p:cNvSpPr txBox="1">
            <a:spLocks noGrp="1"/>
          </p:cNvSpPr>
          <p:nvPr>
            <p:ph type="title" idx="4294967295"/>
          </p:nvPr>
        </p:nvSpPr>
        <p:spPr>
          <a:xfrm>
            <a:off x="188814" y="41224"/>
            <a:ext cx="9577505" cy="111051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F3BE60"/>
              </a:buClr>
              <a:buSzPts val="3000"/>
            </a:pPr>
            <a:r>
              <a:rPr lang="en"/>
              <a:t>DFS в действие (стъпка 1)</a:t>
            </a:r>
            <a:endParaRPr/>
          </a:p>
        </p:txBody>
      </p:sp>
      <p:grpSp>
        <p:nvGrpSpPr>
          <p:cNvPr id="495" name="Google Shape;495;p42"/>
          <p:cNvGrpSpPr/>
          <p:nvPr/>
        </p:nvGrpSpPr>
        <p:grpSpPr>
          <a:xfrm>
            <a:off x="3453499" y="1905263"/>
            <a:ext cx="4902187" cy="4037386"/>
            <a:chOff x="4114800" y="2007160"/>
            <a:chExt cx="3677598" cy="3048031"/>
          </a:xfrm>
        </p:grpSpPr>
        <p:sp>
          <p:nvSpPr>
            <p:cNvPr id="496" name="Google Shape;496;p42"/>
            <p:cNvSpPr/>
            <p:nvPr/>
          </p:nvSpPr>
          <p:spPr>
            <a:xfrm>
              <a:off x="5845709" y="2007160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7</a:t>
              </a:r>
              <a:endParaRPr sz="1466"/>
            </a:p>
          </p:txBody>
        </p:sp>
        <p:sp>
          <p:nvSpPr>
            <p:cNvPr id="497" name="Google Shape;497;p42"/>
            <p:cNvSpPr/>
            <p:nvPr/>
          </p:nvSpPr>
          <p:spPr>
            <a:xfrm>
              <a:off x="6840424" y="3264327"/>
              <a:ext cx="576300" cy="565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14</a:t>
              </a:r>
              <a:endParaRPr sz="1466"/>
            </a:p>
          </p:txBody>
        </p:sp>
        <p:sp>
          <p:nvSpPr>
            <p:cNvPr id="498" name="Google Shape;498;p42"/>
            <p:cNvSpPr/>
            <p:nvPr/>
          </p:nvSpPr>
          <p:spPr>
            <a:xfrm>
              <a:off x="4879405" y="3260848"/>
              <a:ext cx="575100" cy="565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19</a:t>
              </a:r>
              <a:endParaRPr sz="1466"/>
            </a:p>
          </p:txBody>
        </p:sp>
        <p:sp>
          <p:nvSpPr>
            <p:cNvPr id="499" name="Google Shape;499;p42"/>
            <p:cNvSpPr/>
            <p:nvPr/>
          </p:nvSpPr>
          <p:spPr>
            <a:xfrm>
              <a:off x="6454250" y="4464697"/>
              <a:ext cx="576300" cy="565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23</a:t>
              </a:r>
              <a:endParaRPr sz="1466"/>
            </a:p>
          </p:txBody>
        </p:sp>
        <p:sp>
          <p:nvSpPr>
            <p:cNvPr id="500" name="Google Shape;500;p42"/>
            <p:cNvSpPr/>
            <p:nvPr/>
          </p:nvSpPr>
          <p:spPr>
            <a:xfrm>
              <a:off x="7213998" y="4465656"/>
              <a:ext cx="578400" cy="565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 sz="1466"/>
            </a:p>
          </p:txBody>
        </p:sp>
        <p:cxnSp>
          <p:nvCxnSpPr>
            <p:cNvPr id="501" name="Google Shape;501;p42"/>
            <p:cNvCxnSpPr/>
            <p:nvPr/>
          </p:nvCxnSpPr>
          <p:spPr>
            <a:xfrm flipH="1">
              <a:off x="5315695" y="2528837"/>
              <a:ext cx="648000" cy="7770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02" name="Google Shape;502;p42"/>
            <p:cNvCxnSpPr/>
            <p:nvPr/>
          </p:nvCxnSpPr>
          <p:spPr>
            <a:xfrm flipH="1">
              <a:off x="6817696" y="3818374"/>
              <a:ext cx="206100" cy="6498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03" name="Google Shape;503;p42"/>
            <p:cNvCxnSpPr/>
            <p:nvPr/>
          </p:nvCxnSpPr>
          <p:spPr>
            <a:xfrm>
              <a:off x="7234812" y="3828422"/>
              <a:ext cx="226200" cy="6297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04" name="Google Shape;504;p42"/>
            <p:cNvCxnSpPr/>
            <p:nvPr/>
          </p:nvCxnSpPr>
          <p:spPr>
            <a:xfrm>
              <a:off x="6305340" y="2528837"/>
              <a:ext cx="658200" cy="7770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505" name="Google Shape;505;p42"/>
            <p:cNvSpPr/>
            <p:nvPr/>
          </p:nvSpPr>
          <p:spPr>
            <a:xfrm>
              <a:off x="5847304" y="3260688"/>
              <a:ext cx="576300" cy="565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21</a:t>
              </a:r>
              <a:endParaRPr sz="1466"/>
            </a:p>
          </p:txBody>
        </p:sp>
        <p:cxnSp>
          <p:nvCxnSpPr>
            <p:cNvPr id="506" name="Google Shape;506;p42"/>
            <p:cNvCxnSpPr/>
            <p:nvPr/>
          </p:nvCxnSpPr>
          <p:spPr>
            <a:xfrm flipH="1">
              <a:off x="6126117" y="2569031"/>
              <a:ext cx="8400" cy="6717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507" name="Google Shape;507;p42"/>
            <p:cNvSpPr/>
            <p:nvPr/>
          </p:nvSpPr>
          <p:spPr>
            <a:xfrm>
              <a:off x="5637674" y="4489391"/>
              <a:ext cx="576300" cy="565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31</a:t>
              </a:r>
              <a:endParaRPr sz="1466"/>
            </a:p>
          </p:txBody>
        </p:sp>
        <p:sp>
          <p:nvSpPr>
            <p:cNvPr id="508" name="Google Shape;508;p42"/>
            <p:cNvSpPr/>
            <p:nvPr/>
          </p:nvSpPr>
          <p:spPr>
            <a:xfrm>
              <a:off x="4114800" y="4485912"/>
              <a:ext cx="575100" cy="565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sz="1466"/>
            </a:p>
          </p:txBody>
        </p:sp>
        <p:cxnSp>
          <p:nvCxnSpPr>
            <p:cNvPr id="509" name="Google Shape;509;p42"/>
            <p:cNvCxnSpPr/>
            <p:nvPr/>
          </p:nvCxnSpPr>
          <p:spPr>
            <a:xfrm flipH="1">
              <a:off x="4516628" y="3763944"/>
              <a:ext cx="455100" cy="7344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10" name="Google Shape;510;p42"/>
            <p:cNvCxnSpPr/>
            <p:nvPr/>
          </p:nvCxnSpPr>
          <p:spPr>
            <a:xfrm>
              <a:off x="5340698" y="3774833"/>
              <a:ext cx="472200" cy="7035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511" name="Google Shape;511;p42"/>
            <p:cNvSpPr/>
            <p:nvPr/>
          </p:nvSpPr>
          <p:spPr>
            <a:xfrm>
              <a:off x="4878328" y="4485752"/>
              <a:ext cx="576300" cy="565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12</a:t>
              </a:r>
              <a:endParaRPr sz="1466"/>
            </a:p>
          </p:txBody>
        </p:sp>
        <p:cxnSp>
          <p:nvCxnSpPr>
            <p:cNvPr id="512" name="Google Shape;512;p42"/>
            <p:cNvCxnSpPr/>
            <p:nvPr/>
          </p:nvCxnSpPr>
          <p:spPr>
            <a:xfrm>
              <a:off x="5154656" y="3838469"/>
              <a:ext cx="5100" cy="6297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513" name="Google Shape;513;p42"/>
          <p:cNvSpPr/>
          <p:nvPr/>
        </p:nvSpPr>
        <p:spPr>
          <a:xfrm>
            <a:off x="5092070" y="2162958"/>
            <a:ext cx="507868" cy="25193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6BEAB">
              <a:alpha val="49800"/>
            </a:srgbClr>
          </a:solidFill>
          <a:ln w="12700" cap="flat" cmpd="sng">
            <a:solidFill>
              <a:srgbClr val="ECE9E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10" tIns="45688" rIns="91410" bIns="45688" anchor="ctr" anchorCtr="0">
            <a:noAutofit/>
          </a:bodyPr>
          <a:lstStyle/>
          <a:p>
            <a:pPr algn="ctr"/>
            <a:endParaRPr sz="2399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4" name="Google Shape;514;p42"/>
          <p:cNvSpPr/>
          <p:nvPr/>
        </p:nvSpPr>
        <p:spPr>
          <a:xfrm>
            <a:off x="7549403" y="1055142"/>
            <a:ext cx="3425108" cy="1033731"/>
          </a:xfrm>
          <a:prstGeom prst="wedgeRoundRectCallout">
            <a:avLst>
              <a:gd name="adj1" fmla="val -72910"/>
              <a:gd name="adj2" fmla="val 51506"/>
              <a:gd name="adj3" fmla="val 16667"/>
            </a:avLst>
          </a:prstGeom>
          <a:solidFill>
            <a:srgbClr val="663606">
              <a:alpha val="94900"/>
            </a:srgbClr>
          </a:solidFill>
          <a:ln w="19050" cap="flat" cmpd="sng">
            <a:solidFill>
              <a:srgbClr val="F8D49E">
                <a:alpha val="8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10" tIns="45688" rIns="91410" bIns="45688" anchor="ctr" anchorCtr="0">
            <a:noAutofit/>
          </a:bodyPr>
          <a:lstStyle/>
          <a:p>
            <a:pPr algn="ctr"/>
            <a:r>
              <a:rPr lang="en" sz="2666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Стартираме DFS от корена на дървото</a:t>
            </a:r>
            <a:endParaRPr sz="2666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4" name="Slide Number Placeholder">
            <a:extLst>
              <a:ext uri="{FF2B5EF4-FFF2-40B4-BE49-F238E27FC236}">
                <a16:creationId xmlns:a16="http://schemas.microsoft.com/office/drawing/2014/main" id="{F6A9F4B6-DF81-4D00-AE17-BB903CEFFE8A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41062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43"/>
          <p:cNvSpPr txBox="1">
            <a:spLocks noGrp="1"/>
          </p:cNvSpPr>
          <p:nvPr>
            <p:ph type="body" idx="4294967295"/>
          </p:nvPr>
        </p:nvSpPr>
        <p:spPr>
          <a:xfrm>
            <a:off x="190413" y="1151715"/>
            <a:ext cx="11804525" cy="556894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marL="304724" indent="-304724"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en"/>
              <a:t>Стек: 7, 19</a:t>
            </a:r>
            <a:endParaRPr/>
          </a:p>
          <a:p>
            <a:pPr marL="304724" indent="-304724">
              <a:spcBef>
                <a:spcPts val="1200"/>
              </a:spcBef>
              <a:spcAft>
                <a:spcPts val="0"/>
              </a:spcAft>
              <a:buSzPts val="2600"/>
              <a:buChar char="▪"/>
            </a:pPr>
            <a:r>
              <a:rPr lang="en"/>
              <a:t>Изход: (празен)</a:t>
            </a:r>
            <a:endParaRPr/>
          </a:p>
        </p:txBody>
      </p:sp>
      <p:sp>
        <p:nvSpPr>
          <p:cNvPr id="520" name="Google Shape;520;p43"/>
          <p:cNvSpPr txBox="1">
            <a:spLocks noGrp="1"/>
          </p:cNvSpPr>
          <p:nvPr>
            <p:ph type="title" idx="4294967295"/>
          </p:nvPr>
        </p:nvSpPr>
        <p:spPr>
          <a:xfrm>
            <a:off x="188814" y="41224"/>
            <a:ext cx="9577505" cy="111051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F3BE60"/>
              </a:buClr>
              <a:buSzPts val="3000"/>
            </a:pPr>
            <a:r>
              <a:rPr lang="en"/>
              <a:t>DFS в действие (стъпка 2)</a:t>
            </a:r>
            <a:endParaRPr/>
          </a:p>
        </p:txBody>
      </p:sp>
      <p:grpSp>
        <p:nvGrpSpPr>
          <p:cNvPr id="521" name="Google Shape;521;p43"/>
          <p:cNvGrpSpPr/>
          <p:nvPr/>
        </p:nvGrpSpPr>
        <p:grpSpPr>
          <a:xfrm>
            <a:off x="3453499" y="1905263"/>
            <a:ext cx="4902187" cy="4037386"/>
            <a:chOff x="4114800" y="2007160"/>
            <a:chExt cx="3677598" cy="3048031"/>
          </a:xfrm>
        </p:grpSpPr>
        <p:cxnSp>
          <p:nvCxnSpPr>
            <p:cNvPr id="522" name="Google Shape;522;p43"/>
            <p:cNvCxnSpPr/>
            <p:nvPr/>
          </p:nvCxnSpPr>
          <p:spPr>
            <a:xfrm flipH="1">
              <a:off x="5315624" y="2540560"/>
              <a:ext cx="637500" cy="765300"/>
            </a:xfrm>
            <a:prstGeom prst="straightConnector1">
              <a:avLst/>
            </a:prstGeom>
            <a:noFill/>
            <a:ln w="69850" cap="sq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50800" dist="50800" dir="5400000" algn="ctr" rotWithShape="0">
                <a:srgbClr val="0C0C0C"/>
              </a:outerShdw>
            </a:effectLst>
          </p:spPr>
        </p:cxnSp>
        <p:sp>
          <p:nvSpPr>
            <p:cNvPr id="523" name="Google Shape;523;p43"/>
            <p:cNvSpPr/>
            <p:nvPr/>
          </p:nvSpPr>
          <p:spPr>
            <a:xfrm>
              <a:off x="5845709" y="2007160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7</a:t>
              </a:r>
              <a:endParaRPr sz="1466"/>
            </a:p>
          </p:txBody>
        </p:sp>
        <p:sp>
          <p:nvSpPr>
            <p:cNvPr id="524" name="Google Shape;524;p43"/>
            <p:cNvSpPr/>
            <p:nvPr/>
          </p:nvSpPr>
          <p:spPr>
            <a:xfrm>
              <a:off x="6840424" y="3264327"/>
              <a:ext cx="576300" cy="565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14</a:t>
              </a:r>
              <a:endParaRPr sz="1466"/>
            </a:p>
          </p:txBody>
        </p:sp>
        <p:sp>
          <p:nvSpPr>
            <p:cNvPr id="525" name="Google Shape;525;p43"/>
            <p:cNvSpPr/>
            <p:nvPr/>
          </p:nvSpPr>
          <p:spPr>
            <a:xfrm>
              <a:off x="4879405" y="3260848"/>
              <a:ext cx="5751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19</a:t>
              </a:r>
              <a:endParaRPr sz="1466"/>
            </a:p>
          </p:txBody>
        </p:sp>
        <p:sp>
          <p:nvSpPr>
            <p:cNvPr id="526" name="Google Shape;526;p43"/>
            <p:cNvSpPr/>
            <p:nvPr/>
          </p:nvSpPr>
          <p:spPr>
            <a:xfrm>
              <a:off x="6454250" y="4464697"/>
              <a:ext cx="576300" cy="565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23</a:t>
              </a:r>
              <a:endParaRPr sz="1466"/>
            </a:p>
          </p:txBody>
        </p:sp>
        <p:sp>
          <p:nvSpPr>
            <p:cNvPr id="527" name="Google Shape;527;p43"/>
            <p:cNvSpPr/>
            <p:nvPr/>
          </p:nvSpPr>
          <p:spPr>
            <a:xfrm>
              <a:off x="7213998" y="4465656"/>
              <a:ext cx="578400" cy="565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 sz="1466"/>
            </a:p>
          </p:txBody>
        </p:sp>
        <p:cxnSp>
          <p:nvCxnSpPr>
            <p:cNvPr id="528" name="Google Shape;528;p43"/>
            <p:cNvCxnSpPr/>
            <p:nvPr/>
          </p:nvCxnSpPr>
          <p:spPr>
            <a:xfrm flipH="1">
              <a:off x="6817696" y="3818374"/>
              <a:ext cx="206100" cy="6498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29" name="Google Shape;529;p43"/>
            <p:cNvCxnSpPr/>
            <p:nvPr/>
          </p:nvCxnSpPr>
          <p:spPr>
            <a:xfrm>
              <a:off x="7234812" y="3828422"/>
              <a:ext cx="226200" cy="6297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30" name="Google Shape;530;p43"/>
            <p:cNvCxnSpPr/>
            <p:nvPr/>
          </p:nvCxnSpPr>
          <p:spPr>
            <a:xfrm>
              <a:off x="6305340" y="2528837"/>
              <a:ext cx="658200" cy="7770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531" name="Google Shape;531;p43"/>
            <p:cNvSpPr/>
            <p:nvPr/>
          </p:nvSpPr>
          <p:spPr>
            <a:xfrm>
              <a:off x="5847304" y="3260688"/>
              <a:ext cx="576300" cy="565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21</a:t>
              </a:r>
              <a:endParaRPr sz="1466"/>
            </a:p>
          </p:txBody>
        </p:sp>
        <p:cxnSp>
          <p:nvCxnSpPr>
            <p:cNvPr id="532" name="Google Shape;532;p43"/>
            <p:cNvCxnSpPr/>
            <p:nvPr/>
          </p:nvCxnSpPr>
          <p:spPr>
            <a:xfrm flipH="1">
              <a:off x="6126117" y="2569031"/>
              <a:ext cx="8400" cy="6717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533" name="Google Shape;533;p43"/>
            <p:cNvSpPr/>
            <p:nvPr/>
          </p:nvSpPr>
          <p:spPr>
            <a:xfrm>
              <a:off x="5637674" y="4489391"/>
              <a:ext cx="576300" cy="565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31</a:t>
              </a:r>
              <a:endParaRPr sz="1466"/>
            </a:p>
          </p:txBody>
        </p:sp>
        <p:sp>
          <p:nvSpPr>
            <p:cNvPr id="534" name="Google Shape;534;p43"/>
            <p:cNvSpPr/>
            <p:nvPr/>
          </p:nvSpPr>
          <p:spPr>
            <a:xfrm>
              <a:off x="4114800" y="4485912"/>
              <a:ext cx="575100" cy="565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sz="1466"/>
            </a:p>
          </p:txBody>
        </p:sp>
        <p:cxnSp>
          <p:nvCxnSpPr>
            <p:cNvPr id="535" name="Google Shape;535;p43"/>
            <p:cNvCxnSpPr/>
            <p:nvPr/>
          </p:nvCxnSpPr>
          <p:spPr>
            <a:xfrm flipH="1">
              <a:off x="4516628" y="3763944"/>
              <a:ext cx="455100" cy="7344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36" name="Google Shape;536;p43"/>
            <p:cNvCxnSpPr/>
            <p:nvPr/>
          </p:nvCxnSpPr>
          <p:spPr>
            <a:xfrm>
              <a:off x="5340698" y="3774833"/>
              <a:ext cx="472200" cy="7035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537" name="Google Shape;537;p43"/>
            <p:cNvSpPr/>
            <p:nvPr/>
          </p:nvSpPr>
          <p:spPr>
            <a:xfrm>
              <a:off x="4878328" y="4485752"/>
              <a:ext cx="576300" cy="565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12</a:t>
              </a:r>
              <a:endParaRPr sz="1466"/>
            </a:p>
          </p:txBody>
        </p:sp>
        <p:cxnSp>
          <p:nvCxnSpPr>
            <p:cNvPr id="538" name="Google Shape;538;p43"/>
            <p:cNvCxnSpPr/>
            <p:nvPr/>
          </p:nvCxnSpPr>
          <p:spPr>
            <a:xfrm>
              <a:off x="5154656" y="3838469"/>
              <a:ext cx="5100" cy="6297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539" name="Google Shape;539;p43"/>
          <p:cNvSpPr/>
          <p:nvPr/>
        </p:nvSpPr>
        <p:spPr>
          <a:xfrm>
            <a:off x="3806000" y="3804956"/>
            <a:ext cx="507868" cy="25193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6BEAB">
              <a:alpha val="49800"/>
            </a:srgbClr>
          </a:solidFill>
          <a:ln w="12700" cap="flat" cmpd="sng">
            <a:solidFill>
              <a:srgbClr val="ECE9E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10" tIns="45688" rIns="91410" bIns="45688" anchor="ctr" anchorCtr="0">
            <a:noAutofit/>
          </a:bodyPr>
          <a:lstStyle/>
          <a:p>
            <a:pPr algn="ctr"/>
            <a:endParaRPr sz="2399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0" name="Google Shape;540;p43"/>
          <p:cNvSpPr/>
          <p:nvPr/>
        </p:nvSpPr>
        <p:spPr>
          <a:xfrm>
            <a:off x="8016942" y="1562819"/>
            <a:ext cx="3581467" cy="1033731"/>
          </a:xfrm>
          <a:prstGeom prst="wedgeRoundRectCallout">
            <a:avLst>
              <a:gd name="adj1" fmla="val -124286"/>
              <a:gd name="adj2" fmla="val 156783"/>
              <a:gd name="adj3" fmla="val 16667"/>
            </a:avLst>
          </a:prstGeom>
          <a:solidFill>
            <a:srgbClr val="663606">
              <a:alpha val="94900"/>
            </a:srgbClr>
          </a:solidFill>
          <a:ln w="19050" cap="flat" cmpd="sng">
            <a:solidFill>
              <a:srgbClr val="F8D49E">
                <a:alpha val="8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10" tIns="45688" rIns="91410" bIns="45688" anchor="ctr" anchorCtr="0">
            <a:noAutofit/>
          </a:bodyPr>
          <a:lstStyle/>
          <a:p>
            <a:pPr algn="ctr"/>
            <a:r>
              <a:rPr lang="en" sz="2799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Влизаме рекурсивно в първия наследник</a:t>
            </a:r>
            <a:endParaRPr sz="1466"/>
          </a:p>
        </p:txBody>
      </p:sp>
      <p:sp>
        <p:nvSpPr>
          <p:cNvPr id="24" name="Slide Number Placeholder">
            <a:extLst>
              <a:ext uri="{FF2B5EF4-FFF2-40B4-BE49-F238E27FC236}">
                <a16:creationId xmlns:a16="http://schemas.microsoft.com/office/drawing/2014/main" id="{77C7FFC1-4593-414C-A312-F6BD2A439604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10408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44"/>
          <p:cNvSpPr txBox="1">
            <a:spLocks noGrp="1"/>
          </p:cNvSpPr>
          <p:nvPr>
            <p:ph type="body" idx="4294967295"/>
          </p:nvPr>
        </p:nvSpPr>
        <p:spPr>
          <a:xfrm>
            <a:off x="190413" y="1151715"/>
            <a:ext cx="11804525" cy="556894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marL="304724" indent="-304724"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en"/>
              <a:t>Стек: 7, 19, 1</a:t>
            </a:r>
            <a:endParaRPr/>
          </a:p>
          <a:p>
            <a:pPr marL="304724" indent="-304724">
              <a:spcBef>
                <a:spcPts val="1200"/>
              </a:spcBef>
              <a:spcAft>
                <a:spcPts val="0"/>
              </a:spcAft>
              <a:buSzPts val="2600"/>
              <a:buChar char="▪"/>
            </a:pPr>
            <a:r>
              <a:rPr lang="en"/>
              <a:t>Изход: (празен)</a:t>
            </a:r>
            <a:endParaRPr/>
          </a:p>
        </p:txBody>
      </p:sp>
      <p:sp>
        <p:nvSpPr>
          <p:cNvPr id="546" name="Google Shape;546;p44"/>
          <p:cNvSpPr txBox="1">
            <a:spLocks noGrp="1"/>
          </p:cNvSpPr>
          <p:nvPr>
            <p:ph type="title" idx="4294967295"/>
          </p:nvPr>
        </p:nvSpPr>
        <p:spPr>
          <a:xfrm>
            <a:off x="188814" y="41224"/>
            <a:ext cx="9577505" cy="111051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F3BE60"/>
              </a:buClr>
              <a:buSzPts val="3000"/>
            </a:pPr>
            <a:r>
              <a:rPr lang="en"/>
              <a:t>DFS в действие (стъпка 3)</a:t>
            </a:r>
            <a:endParaRPr/>
          </a:p>
        </p:txBody>
      </p:sp>
      <p:grpSp>
        <p:nvGrpSpPr>
          <p:cNvPr id="547" name="Google Shape;547;p44"/>
          <p:cNvGrpSpPr/>
          <p:nvPr/>
        </p:nvGrpSpPr>
        <p:grpSpPr>
          <a:xfrm>
            <a:off x="3453499" y="1905263"/>
            <a:ext cx="4902187" cy="4037386"/>
            <a:chOff x="4114800" y="2007160"/>
            <a:chExt cx="3677598" cy="3048031"/>
          </a:xfrm>
        </p:grpSpPr>
        <p:cxnSp>
          <p:nvCxnSpPr>
            <p:cNvPr id="548" name="Google Shape;548;p44"/>
            <p:cNvCxnSpPr/>
            <p:nvPr/>
          </p:nvCxnSpPr>
          <p:spPr>
            <a:xfrm flipH="1">
              <a:off x="5315695" y="2528837"/>
              <a:ext cx="648000" cy="777000"/>
            </a:xfrm>
            <a:prstGeom prst="straightConnector1">
              <a:avLst/>
            </a:prstGeom>
            <a:noFill/>
            <a:ln w="6985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50800" dist="50800" dir="5400000" algn="ctr" rotWithShape="0">
                <a:srgbClr val="0C0C0C"/>
              </a:outerShdw>
            </a:effectLst>
          </p:spPr>
        </p:cxnSp>
        <p:cxnSp>
          <p:nvCxnSpPr>
            <p:cNvPr id="549" name="Google Shape;549;p44"/>
            <p:cNvCxnSpPr/>
            <p:nvPr/>
          </p:nvCxnSpPr>
          <p:spPr>
            <a:xfrm flipH="1">
              <a:off x="4516628" y="3763944"/>
              <a:ext cx="455100" cy="734400"/>
            </a:xfrm>
            <a:prstGeom prst="straightConnector1">
              <a:avLst/>
            </a:prstGeom>
            <a:noFill/>
            <a:ln w="6985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50800" dist="50800" dir="5400000" algn="ctr" rotWithShape="0">
                <a:srgbClr val="0C0C0C"/>
              </a:outerShdw>
            </a:effectLst>
          </p:spPr>
        </p:cxnSp>
        <p:sp>
          <p:nvSpPr>
            <p:cNvPr id="550" name="Google Shape;550;p44"/>
            <p:cNvSpPr/>
            <p:nvPr/>
          </p:nvSpPr>
          <p:spPr>
            <a:xfrm>
              <a:off x="5845709" y="2007160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7</a:t>
              </a:r>
              <a:endParaRPr sz="1466"/>
            </a:p>
          </p:txBody>
        </p:sp>
        <p:sp>
          <p:nvSpPr>
            <p:cNvPr id="551" name="Google Shape;551;p44"/>
            <p:cNvSpPr/>
            <p:nvPr/>
          </p:nvSpPr>
          <p:spPr>
            <a:xfrm>
              <a:off x="6840424" y="3264327"/>
              <a:ext cx="576300" cy="565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14</a:t>
              </a:r>
              <a:endParaRPr sz="1466"/>
            </a:p>
          </p:txBody>
        </p:sp>
        <p:sp>
          <p:nvSpPr>
            <p:cNvPr id="552" name="Google Shape;552;p44"/>
            <p:cNvSpPr/>
            <p:nvPr/>
          </p:nvSpPr>
          <p:spPr>
            <a:xfrm>
              <a:off x="4879405" y="3260848"/>
              <a:ext cx="5751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19</a:t>
              </a:r>
              <a:endParaRPr sz="1466"/>
            </a:p>
          </p:txBody>
        </p:sp>
        <p:sp>
          <p:nvSpPr>
            <p:cNvPr id="553" name="Google Shape;553;p44"/>
            <p:cNvSpPr/>
            <p:nvPr/>
          </p:nvSpPr>
          <p:spPr>
            <a:xfrm>
              <a:off x="6454250" y="4464697"/>
              <a:ext cx="576300" cy="565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23</a:t>
              </a:r>
              <a:endParaRPr sz="1466"/>
            </a:p>
          </p:txBody>
        </p:sp>
        <p:sp>
          <p:nvSpPr>
            <p:cNvPr id="554" name="Google Shape;554;p44"/>
            <p:cNvSpPr/>
            <p:nvPr/>
          </p:nvSpPr>
          <p:spPr>
            <a:xfrm>
              <a:off x="7213998" y="4465656"/>
              <a:ext cx="578400" cy="565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 sz="1466"/>
            </a:p>
          </p:txBody>
        </p:sp>
        <p:cxnSp>
          <p:nvCxnSpPr>
            <p:cNvPr id="555" name="Google Shape;555;p44"/>
            <p:cNvCxnSpPr/>
            <p:nvPr/>
          </p:nvCxnSpPr>
          <p:spPr>
            <a:xfrm flipH="1">
              <a:off x="6817696" y="3818374"/>
              <a:ext cx="206100" cy="6498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56" name="Google Shape;556;p44"/>
            <p:cNvCxnSpPr/>
            <p:nvPr/>
          </p:nvCxnSpPr>
          <p:spPr>
            <a:xfrm>
              <a:off x="7234812" y="3828422"/>
              <a:ext cx="226200" cy="6297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57" name="Google Shape;557;p44"/>
            <p:cNvCxnSpPr/>
            <p:nvPr/>
          </p:nvCxnSpPr>
          <p:spPr>
            <a:xfrm>
              <a:off x="6305340" y="2528837"/>
              <a:ext cx="658200" cy="7770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558" name="Google Shape;558;p44"/>
            <p:cNvSpPr/>
            <p:nvPr/>
          </p:nvSpPr>
          <p:spPr>
            <a:xfrm>
              <a:off x="5847304" y="3260688"/>
              <a:ext cx="576300" cy="565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21</a:t>
              </a:r>
              <a:endParaRPr sz="1466"/>
            </a:p>
          </p:txBody>
        </p:sp>
        <p:cxnSp>
          <p:nvCxnSpPr>
            <p:cNvPr id="559" name="Google Shape;559;p44"/>
            <p:cNvCxnSpPr/>
            <p:nvPr/>
          </p:nvCxnSpPr>
          <p:spPr>
            <a:xfrm flipH="1">
              <a:off x="6126117" y="2569031"/>
              <a:ext cx="8400" cy="6717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560" name="Google Shape;560;p44"/>
            <p:cNvSpPr/>
            <p:nvPr/>
          </p:nvSpPr>
          <p:spPr>
            <a:xfrm>
              <a:off x="5637674" y="4489391"/>
              <a:ext cx="576300" cy="565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31</a:t>
              </a:r>
              <a:endParaRPr sz="1466"/>
            </a:p>
          </p:txBody>
        </p:sp>
        <p:sp>
          <p:nvSpPr>
            <p:cNvPr id="561" name="Google Shape;561;p44"/>
            <p:cNvSpPr/>
            <p:nvPr/>
          </p:nvSpPr>
          <p:spPr>
            <a:xfrm>
              <a:off x="4114800" y="4485912"/>
              <a:ext cx="5751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sz="1466"/>
            </a:p>
          </p:txBody>
        </p:sp>
        <p:cxnSp>
          <p:nvCxnSpPr>
            <p:cNvPr id="562" name="Google Shape;562;p44"/>
            <p:cNvCxnSpPr/>
            <p:nvPr/>
          </p:nvCxnSpPr>
          <p:spPr>
            <a:xfrm>
              <a:off x="5340698" y="3774833"/>
              <a:ext cx="472200" cy="7035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563" name="Google Shape;563;p44"/>
            <p:cNvSpPr/>
            <p:nvPr/>
          </p:nvSpPr>
          <p:spPr>
            <a:xfrm>
              <a:off x="4878328" y="4485752"/>
              <a:ext cx="576300" cy="565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12</a:t>
              </a:r>
              <a:endParaRPr sz="1466"/>
            </a:p>
          </p:txBody>
        </p:sp>
        <p:cxnSp>
          <p:nvCxnSpPr>
            <p:cNvPr id="564" name="Google Shape;564;p44"/>
            <p:cNvCxnSpPr/>
            <p:nvPr/>
          </p:nvCxnSpPr>
          <p:spPr>
            <a:xfrm>
              <a:off x="5154656" y="3838469"/>
              <a:ext cx="5100" cy="6297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565" name="Google Shape;565;p44"/>
          <p:cNvSpPr/>
          <p:nvPr/>
        </p:nvSpPr>
        <p:spPr>
          <a:xfrm>
            <a:off x="2723944" y="5437433"/>
            <a:ext cx="507868" cy="25193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6BEAB">
              <a:alpha val="49800"/>
            </a:srgbClr>
          </a:solidFill>
          <a:ln w="12700" cap="flat" cmpd="sng">
            <a:solidFill>
              <a:srgbClr val="ECE9E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10" tIns="45688" rIns="91410" bIns="45688" anchor="ctr" anchorCtr="0">
            <a:noAutofit/>
          </a:bodyPr>
          <a:lstStyle/>
          <a:p>
            <a:pPr algn="ctr"/>
            <a:endParaRPr sz="2399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6" name="Google Shape;566;p44"/>
          <p:cNvSpPr/>
          <p:nvPr/>
        </p:nvSpPr>
        <p:spPr>
          <a:xfrm>
            <a:off x="8016943" y="1562819"/>
            <a:ext cx="3534279" cy="1033731"/>
          </a:xfrm>
          <a:prstGeom prst="wedgeRoundRectCallout">
            <a:avLst>
              <a:gd name="adj1" fmla="val -158418"/>
              <a:gd name="adj2" fmla="val 303250"/>
              <a:gd name="adj3" fmla="val 16667"/>
            </a:avLst>
          </a:prstGeom>
          <a:solidFill>
            <a:srgbClr val="663606">
              <a:alpha val="94900"/>
            </a:srgbClr>
          </a:solidFill>
          <a:ln w="19050" cap="flat" cmpd="sng">
            <a:solidFill>
              <a:srgbClr val="F8D49E">
                <a:alpha val="8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10" tIns="45688" rIns="91410" bIns="45688" anchor="ctr" anchorCtr="0">
            <a:noAutofit/>
          </a:bodyPr>
          <a:lstStyle/>
          <a:p>
            <a:pPr algn="ctr"/>
            <a:r>
              <a:rPr lang="en" sz="279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Влизаме рекурсивно в първия наследник</a:t>
            </a:r>
            <a:endParaRPr sz="2799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Slide Number Placeholder">
            <a:extLst>
              <a:ext uri="{FF2B5EF4-FFF2-40B4-BE49-F238E27FC236}">
                <a16:creationId xmlns:a16="http://schemas.microsoft.com/office/drawing/2014/main" id="{EBBA4F18-17DB-4578-8E95-42B022934BC0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62995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45"/>
          <p:cNvSpPr txBox="1">
            <a:spLocks noGrp="1"/>
          </p:cNvSpPr>
          <p:nvPr>
            <p:ph type="body" idx="4294967295"/>
          </p:nvPr>
        </p:nvSpPr>
        <p:spPr>
          <a:xfrm>
            <a:off x="190413" y="1151715"/>
            <a:ext cx="11804525" cy="556894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marL="304724" indent="-304724"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en"/>
              <a:t>Стек: 7, 19</a:t>
            </a:r>
            <a:endParaRPr/>
          </a:p>
          <a:p>
            <a:pPr marL="304724" indent="-304724">
              <a:spcBef>
                <a:spcPts val="1200"/>
              </a:spcBef>
              <a:spcAft>
                <a:spcPts val="0"/>
              </a:spcAft>
              <a:buSzPts val="2600"/>
              <a:buChar char="▪"/>
            </a:pPr>
            <a:r>
              <a:rPr lang="en"/>
              <a:t>Изход: 1</a:t>
            </a:r>
            <a:endParaRPr/>
          </a:p>
        </p:txBody>
      </p:sp>
      <p:sp>
        <p:nvSpPr>
          <p:cNvPr id="572" name="Google Shape;572;p45"/>
          <p:cNvSpPr txBox="1">
            <a:spLocks noGrp="1"/>
          </p:cNvSpPr>
          <p:nvPr>
            <p:ph type="title" idx="4294967295"/>
          </p:nvPr>
        </p:nvSpPr>
        <p:spPr>
          <a:xfrm>
            <a:off x="188814" y="41224"/>
            <a:ext cx="9577505" cy="111051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F3BE60"/>
              </a:buClr>
              <a:buSzPts val="3000"/>
            </a:pPr>
            <a:r>
              <a:rPr lang="en"/>
              <a:t>DFS в действие (стъпка 4)</a:t>
            </a:r>
            <a:endParaRPr/>
          </a:p>
        </p:txBody>
      </p:sp>
      <p:grpSp>
        <p:nvGrpSpPr>
          <p:cNvPr id="573" name="Google Shape;573;p45"/>
          <p:cNvGrpSpPr/>
          <p:nvPr/>
        </p:nvGrpSpPr>
        <p:grpSpPr>
          <a:xfrm>
            <a:off x="3453499" y="1905263"/>
            <a:ext cx="4902187" cy="4037386"/>
            <a:chOff x="4114800" y="2007160"/>
            <a:chExt cx="3677598" cy="3048031"/>
          </a:xfrm>
        </p:grpSpPr>
        <p:cxnSp>
          <p:nvCxnSpPr>
            <p:cNvPr id="574" name="Google Shape;574;p45"/>
            <p:cNvCxnSpPr/>
            <p:nvPr/>
          </p:nvCxnSpPr>
          <p:spPr>
            <a:xfrm flipH="1">
              <a:off x="5315695" y="2528837"/>
              <a:ext cx="648000" cy="777000"/>
            </a:xfrm>
            <a:prstGeom prst="straightConnector1">
              <a:avLst/>
            </a:prstGeom>
            <a:noFill/>
            <a:ln w="6985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50800" dist="50800" dir="5400000" algn="ctr" rotWithShape="0">
                <a:srgbClr val="0C0C0C"/>
              </a:outerShdw>
            </a:effectLst>
          </p:spPr>
        </p:cxnSp>
        <p:cxnSp>
          <p:nvCxnSpPr>
            <p:cNvPr id="575" name="Google Shape;575;p45"/>
            <p:cNvCxnSpPr/>
            <p:nvPr/>
          </p:nvCxnSpPr>
          <p:spPr>
            <a:xfrm flipH="1">
              <a:off x="4516628" y="3763944"/>
              <a:ext cx="455100" cy="7344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  <a:effectLst>
              <a:outerShdw blurRad="50800" dist="50800" dir="5400000" algn="ctr" rotWithShape="0">
                <a:srgbClr val="0C0C0C"/>
              </a:outerShdw>
            </a:effectLst>
          </p:spPr>
        </p:cxnSp>
        <p:sp>
          <p:nvSpPr>
            <p:cNvPr id="576" name="Google Shape;576;p45"/>
            <p:cNvSpPr/>
            <p:nvPr/>
          </p:nvSpPr>
          <p:spPr>
            <a:xfrm>
              <a:off x="5845709" y="2007160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7</a:t>
              </a:r>
              <a:endParaRPr sz="1466"/>
            </a:p>
          </p:txBody>
        </p:sp>
        <p:sp>
          <p:nvSpPr>
            <p:cNvPr id="577" name="Google Shape;577;p45"/>
            <p:cNvSpPr/>
            <p:nvPr/>
          </p:nvSpPr>
          <p:spPr>
            <a:xfrm>
              <a:off x="6840424" y="3264327"/>
              <a:ext cx="576300" cy="565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14</a:t>
              </a:r>
              <a:endParaRPr sz="1466"/>
            </a:p>
          </p:txBody>
        </p:sp>
        <p:sp>
          <p:nvSpPr>
            <p:cNvPr id="578" name="Google Shape;578;p45"/>
            <p:cNvSpPr/>
            <p:nvPr/>
          </p:nvSpPr>
          <p:spPr>
            <a:xfrm>
              <a:off x="4879405" y="3260848"/>
              <a:ext cx="5751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19</a:t>
              </a:r>
              <a:endParaRPr sz="1466"/>
            </a:p>
          </p:txBody>
        </p:sp>
        <p:sp>
          <p:nvSpPr>
            <p:cNvPr id="579" name="Google Shape;579;p45"/>
            <p:cNvSpPr/>
            <p:nvPr/>
          </p:nvSpPr>
          <p:spPr>
            <a:xfrm>
              <a:off x="6454250" y="4464697"/>
              <a:ext cx="576300" cy="565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23</a:t>
              </a:r>
              <a:endParaRPr sz="1466"/>
            </a:p>
          </p:txBody>
        </p:sp>
        <p:sp>
          <p:nvSpPr>
            <p:cNvPr id="580" name="Google Shape;580;p45"/>
            <p:cNvSpPr/>
            <p:nvPr/>
          </p:nvSpPr>
          <p:spPr>
            <a:xfrm>
              <a:off x="7213998" y="4465656"/>
              <a:ext cx="578400" cy="565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 sz="1466"/>
            </a:p>
          </p:txBody>
        </p:sp>
        <p:cxnSp>
          <p:nvCxnSpPr>
            <p:cNvPr id="581" name="Google Shape;581;p45"/>
            <p:cNvCxnSpPr/>
            <p:nvPr/>
          </p:nvCxnSpPr>
          <p:spPr>
            <a:xfrm flipH="1">
              <a:off x="6817696" y="3818374"/>
              <a:ext cx="206100" cy="6498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82" name="Google Shape;582;p45"/>
            <p:cNvCxnSpPr/>
            <p:nvPr/>
          </p:nvCxnSpPr>
          <p:spPr>
            <a:xfrm>
              <a:off x="7234812" y="3828422"/>
              <a:ext cx="226200" cy="6297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83" name="Google Shape;583;p45"/>
            <p:cNvCxnSpPr/>
            <p:nvPr/>
          </p:nvCxnSpPr>
          <p:spPr>
            <a:xfrm>
              <a:off x="6305340" y="2528837"/>
              <a:ext cx="658200" cy="7770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584" name="Google Shape;584;p45"/>
            <p:cNvSpPr/>
            <p:nvPr/>
          </p:nvSpPr>
          <p:spPr>
            <a:xfrm>
              <a:off x="5847304" y="3260688"/>
              <a:ext cx="576300" cy="565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21</a:t>
              </a:r>
              <a:endParaRPr sz="1466"/>
            </a:p>
          </p:txBody>
        </p:sp>
        <p:cxnSp>
          <p:nvCxnSpPr>
            <p:cNvPr id="585" name="Google Shape;585;p45"/>
            <p:cNvCxnSpPr/>
            <p:nvPr/>
          </p:nvCxnSpPr>
          <p:spPr>
            <a:xfrm flipH="1">
              <a:off x="6126117" y="2569031"/>
              <a:ext cx="8400" cy="6717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586" name="Google Shape;586;p45"/>
            <p:cNvSpPr/>
            <p:nvPr/>
          </p:nvSpPr>
          <p:spPr>
            <a:xfrm>
              <a:off x="5637674" y="4489391"/>
              <a:ext cx="576300" cy="565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31</a:t>
              </a:r>
              <a:endParaRPr sz="1466"/>
            </a:p>
          </p:txBody>
        </p:sp>
        <p:sp>
          <p:nvSpPr>
            <p:cNvPr id="587" name="Google Shape;587;p45"/>
            <p:cNvSpPr/>
            <p:nvPr/>
          </p:nvSpPr>
          <p:spPr>
            <a:xfrm>
              <a:off x="4114800" y="4485912"/>
              <a:ext cx="5751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sz="1466"/>
            </a:p>
          </p:txBody>
        </p:sp>
        <p:cxnSp>
          <p:nvCxnSpPr>
            <p:cNvPr id="588" name="Google Shape;588;p45"/>
            <p:cNvCxnSpPr/>
            <p:nvPr/>
          </p:nvCxnSpPr>
          <p:spPr>
            <a:xfrm>
              <a:off x="5340698" y="3774833"/>
              <a:ext cx="472200" cy="7035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589" name="Google Shape;589;p45"/>
            <p:cNvSpPr/>
            <p:nvPr/>
          </p:nvSpPr>
          <p:spPr>
            <a:xfrm>
              <a:off x="4878328" y="4485752"/>
              <a:ext cx="576300" cy="565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12</a:t>
              </a:r>
              <a:endParaRPr sz="1466"/>
            </a:p>
          </p:txBody>
        </p:sp>
        <p:cxnSp>
          <p:nvCxnSpPr>
            <p:cNvPr id="590" name="Google Shape;590;p45"/>
            <p:cNvCxnSpPr/>
            <p:nvPr/>
          </p:nvCxnSpPr>
          <p:spPr>
            <a:xfrm>
              <a:off x="5154656" y="3838469"/>
              <a:ext cx="5100" cy="6297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591" name="Google Shape;591;p45"/>
          <p:cNvSpPr/>
          <p:nvPr/>
        </p:nvSpPr>
        <p:spPr>
          <a:xfrm>
            <a:off x="3806000" y="3804956"/>
            <a:ext cx="507868" cy="25193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6BEAB">
              <a:alpha val="49800"/>
            </a:srgbClr>
          </a:solidFill>
          <a:ln w="12700" cap="flat" cmpd="sng">
            <a:solidFill>
              <a:srgbClr val="ECE9E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10" tIns="45688" rIns="91410" bIns="45688" anchor="ctr" anchorCtr="0">
            <a:noAutofit/>
          </a:bodyPr>
          <a:lstStyle/>
          <a:p>
            <a:pPr algn="ctr"/>
            <a:endParaRPr sz="2399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2" name="Google Shape;592;p45"/>
          <p:cNvSpPr/>
          <p:nvPr/>
        </p:nvSpPr>
        <p:spPr>
          <a:xfrm>
            <a:off x="7543268" y="1186550"/>
            <a:ext cx="4452040" cy="1110511"/>
          </a:xfrm>
          <a:prstGeom prst="wedgeRoundRectCallout">
            <a:avLst>
              <a:gd name="adj1" fmla="val -98367"/>
              <a:gd name="adj2" fmla="val 182810"/>
              <a:gd name="adj3" fmla="val 16667"/>
            </a:avLst>
          </a:prstGeom>
          <a:solidFill>
            <a:srgbClr val="663606">
              <a:alpha val="94900"/>
            </a:srgbClr>
          </a:solidFill>
          <a:ln w="19050" cap="flat" cmpd="sng">
            <a:solidFill>
              <a:srgbClr val="F8D49E">
                <a:alpha val="8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10" tIns="45688" rIns="91410" bIns="45688" anchor="ctr" anchorCtr="0">
            <a:noAutofit/>
          </a:bodyPr>
          <a:lstStyle/>
          <a:p>
            <a:pPr algn="ctr"/>
            <a:r>
              <a:rPr lang="en" sz="2799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Връщаме се обратно от рекурсивното извикване</a:t>
            </a:r>
            <a:endParaRPr sz="1466"/>
          </a:p>
        </p:txBody>
      </p:sp>
      <p:sp>
        <p:nvSpPr>
          <p:cNvPr id="24" name="Slide Number Placeholder">
            <a:extLst>
              <a:ext uri="{FF2B5EF4-FFF2-40B4-BE49-F238E27FC236}">
                <a16:creationId xmlns:a16="http://schemas.microsoft.com/office/drawing/2014/main" id="{EE2BE035-9055-4319-90C9-94C438786ECA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8417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46"/>
          <p:cNvSpPr txBox="1">
            <a:spLocks noGrp="1"/>
          </p:cNvSpPr>
          <p:nvPr>
            <p:ph type="body" idx="4294967295"/>
          </p:nvPr>
        </p:nvSpPr>
        <p:spPr>
          <a:xfrm>
            <a:off x="190413" y="1151715"/>
            <a:ext cx="11804525" cy="556894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marL="304724" indent="-304724"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en"/>
              <a:t>Стек: 7, 19, 12</a:t>
            </a:r>
            <a:endParaRPr/>
          </a:p>
          <a:p>
            <a:pPr marL="304724" indent="-304724">
              <a:spcBef>
                <a:spcPts val="1200"/>
              </a:spcBef>
              <a:spcAft>
                <a:spcPts val="0"/>
              </a:spcAft>
              <a:buSzPts val="2600"/>
              <a:buChar char="▪"/>
            </a:pPr>
            <a:r>
              <a:rPr lang="en"/>
              <a:t>Изход: 1</a:t>
            </a:r>
            <a:endParaRPr/>
          </a:p>
        </p:txBody>
      </p:sp>
      <p:sp>
        <p:nvSpPr>
          <p:cNvPr id="598" name="Google Shape;598;p46"/>
          <p:cNvSpPr txBox="1">
            <a:spLocks noGrp="1"/>
          </p:cNvSpPr>
          <p:nvPr>
            <p:ph type="title" idx="4294967295"/>
          </p:nvPr>
        </p:nvSpPr>
        <p:spPr>
          <a:xfrm>
            <a:off x="188814" y="41224"/>
            <a:ext cx="9577505" cy="111051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F3BE60"/>
              </a:buClr>
              <a:buSzPts val="3000"/>
            </a:pPr>
            <a:r>
              <a:rPr lang="en"/>
              <a:t>DFS в действие (стъпка 5)</a:t>
            </a:r>
            <a:endParaRPr/>
          </a:p>
        </p:txBody>
      </p:sp>
      <p:grpSp>
        <p:nvGrpSpPr>
          <p:cNvPr id="599" name="Google Shape;599;p46"/>
          <p:cNvGrpSpPr/>
          <p:nvPr/>
        </p:nvGrpSpPr>
        <p:grpSpPr>
          <a:xfrm>
            <a:off x="3453499" y="1905263"/>
            <a:ext cx="4902187" cy="4037386"/>
            <a:chOff x="4114800" y="2007160"/>
            <a:chExt cx="3677598" cy="3048031"/>
          </a:xfrm>
        </p:grpSpPr>
        <p:cxnSp>
          <p:nvCxnSpPr>
            <p:cNvPr id="600" name="Google Shape;600;p46"/>
            <p:cNvCxnSpPr/>
            <p:nvPr/>
          </p:nvCxnSpPr>
          <p:spPr>
            <a:xfrm flipH="1">
              <a:off x="5315695" y="2528837"/>
              <a:ext cx="648000" cy="777000"/>
            </a:xfrm>
            <a:prstGeom prst="straightConnector1">
              <a:avLst/>
            </a:prstGeom>
            <a:noFill/>
            <a:ln w="6985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50800" dist="50800" dir="5400000" algn="ctr" rotWithShape="0">
                <a:srgbClr val="0C0C0C"/>
              </a:outerShdw>
            </a:effectLst>
          </p:spPr>
        </p:cxnSp>
        <p:cxnSp>
          <p:nvCxnSpPr>
            <p:cNvPr id="601" name="Google Shape;601;p46"/>
            <p:cNvCxnSpPr/>
            <p:nvPr/>
          </p:nvCxnSpPr>
          <p:spPr>
            <a:xfrm>
              <a:off x="5154656" y="3838469"/>
              <a:ext cx="5100" cy="629700"/>
            </a:xfrm>
            <a:prstGeom prst="straightConnector1">
              <a:avLst/>
            </a:prstGeom>
            <a:noFill/>
            <a:ln w="6985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50800" dist="50800" dir="5400000" algn="ctr" rotWithShape="0">
                <a:srgbClr val="0C0C0C"/>
              </a:outerShdw>
            </a:effectLst>
          </p:spPr>
        </p:cxnSp>
        <p:sp>
          <p:nvSpPr>
            <p:cNvPr id="602" name="Google Shape;602;p46"/>
            <p:cNvSpPr/>
            <p:nvPr/>
          </p:nvSpPr>
          <p:spPr>
            <a:xfrm>
              <a:off x="5845709" y="2007160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7</a:t>
              </a:r>
              <a:endParaRPr sz="1466"/>
            </a:p>
          </p:txBody>
        </p:sp>
        <p:sp>
          <p:nvSpPr>
            <p:cNvPr id="603" name="Google Shape;603;p46"/>
            <p:cNvSpPr/>
            <p:nvPr/>
          </p:nvSpPr>
          <p:spPr>
            <a:xfrm>
              <a:off x="6840424" y="3264327"/>
              <a:ext cx="576300" cy="565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14</a:t>
              </a:r>
              <a:endParaRPr sz="1466"/>
            </a:p>
          </p:txBody>
        </p:sp>
        <p:sp>
          <p:nvSpPr>
            <p:cNvPr id="604" name="Google Shape;604;p46"/>
            <p:cNvSpPr/>
            <p:nvPr/>
          </p:nvSpPr>
          <p:spPr>
            <a:xfrm>
              <a:off x="4879405" y="3260848"/>
              <a:ext cx="5751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19</a:t>
              </a:r>
              <a:endParaRPr sz="1466"/>
            </a:p>
          </p:txBody>
        </p:sp>
        <p:sp>
          <p:nvSpPr>
            <p:cNvPr id="605" name="Google Shape;605;p46"/>
            <p:cNvSpPr/>
            <p:nvPr/>
          </p:nvSpPr>
          <p:spPr>
            <a:xfrm>
              <a:off x="6454250" y="4464697"/>
              <a:ext cx="576300" cy="565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23</a:t>
              </a:r>
              <a:endParaRPr sz="1466"/>
            </a:p>
          </p:txBody>
        </p:sp>
        <p:sp>
          <p:nvSpPr>
            <p:cNvPr id="606" name="Google Shape;606;p46"/>
            <p:cNvSpPr/>
            <p:nvPr/>
          </p:nvSpPr>
          <p:spPr>
            <a:xfrm>
              <a:off x="7213998" y="4465656"/>
              <a:ext cx="578400" cy="565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 sz="1466"/>
            </a:p>
          </p:txBody>
        </p:sp>
        <p:cxnSp>
          <p:nvCxnSpPr>
            <p:cNvPr id="607" name="Google Shape;607;p46"/>
            <p:cNvCxnSpPr/>
            <p:nvPr/>
          </p:nvCxnSpPr>
          <p:spPr>
            <a:xfrm flipH="1">
              <a:off x="6817696" y="3818374"/>
              <a:ext cx="206100" cy="6498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08" name="Google Shape;608;p46"/>
            <p:cNvCxnSpPr/>
            <p:nvPr/>
          </p:nvCxnSpPr>
          <p:spPr>
            <a:xfrm>
              <a:off x="7234812" y="3828422"/>
              <a:ext cx="226200" cy="6297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09" name="Google Shape;609;p46"/>
            <p:cNvCxnSpPr/>
            <p:nvPr/>
          </p:nvCxnSpPr>
          <p:spPr>
            <a:xfrm>
              <a:off x="6305340" y="2528837"/>
              <a:ext cx="658200" cy="7770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610" name="Google Shape;610;p46"/>
            <p:cNvSpPr/>
            <p:nvPr/>
          </p:nvSpPr>
          <p:spPr>
            <a:xfrm>
              <a:off x="5847304" y="3260688"/>
              <a:ext cx="576300" cy="565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21</a:t>
              </a:r>
              <a:endParaRPr sz="1466"/>
            </a:p>
          </p:txBody>
        </p:sp>
        <p:cxnSp>
          <p:nvCxnSpPr>
            <p:cNvPr id="611" name="Google Shape;611;p46"/>
            <p:cNvCxnSpPr/>
            <p:nvPr/>
          </p:nvCxnSpPr>
          <p:spPr>
            <a:xfrm flipH="1">
              <a:off x="6126117" y="2569031"/>
              <a:ext cx="8400" cy="6717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612" name="Google Shape;612;p46"/>
            <p:cNvSpPr/>
            <p:nvPr/>
          </p:nvSpPr>
          <p:spPr>
            <a:xfrm>
              <a:off x="5637674" y="4489391"/>
              <a:ext cx="576300" cy="565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31</a:t>
              </a:r>
              <a:endParaRPr sz="1466"/>
            </a:p>
          </p:txBody>
        </p:sp>
        <p:sp>
          <p:nvSpPr>
            <p:cNvPr id="613" name="Google Shape;613;p46"/>
            <p:cNvSpPr/>
            <p:nvPr/>
          </p:nvSpPr>
          <p:spPr>
            <a:xfrm>
              <a:off x="4114800" y="4485912"/>
              <a:ext cx="5751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sz="1466"/>
            </a:p>
          </p:txBody>
        </p:sp>
        <p:cxnSp>
          <p:nvCxnSpPr>
            <p:cNvPr id="614" name="Google Shape;614;p46"/>
            <p:cNvCxnSpPr/>
            <p:nvPr/>
          </p:nvCxnSpPr>
          <p:spPr>
            <a:xfrm flipH="1">
              <a:off x="4516628" y="3763944"/>
              <a:ext cx="455100" cy="7344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615" name="Google Shape;615;p46"/>
            <p:cNvCxnSpPr/>
            <p:nvPr/>
          </p:nvCxnSpPr>
          <p:spPr>
            <a:xfrm>
              <a:off x="5340698" y="3774833"/>
              <a:ext cx="472200" cy="7035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616" name="Google Shape;616;p46"/>
            <p:cNvSpPr/>
            <p:nvPr/>
          </p:nvSpPr>
          <p:spPr>
            <a:xfrm>
              <a:off x="4878328" y="4485752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12</a:t>
              </a:r>
              <a:endParaRPr sz="1466"/>
            </a:p>
          </p:txBody>
        </p:sp>
      </p:grpSp>
      <p:sp>
        <p:nvSpPr>
          <p:cNvPr id="617" name="Google Shape;617;p46"/>
          <p:cNvSpPr/>
          <p:nvPr/>
        </p:nvSpPr>
        <p:spPr>
          <a:xfrm rot="-5400000">
            <a:off x="4675171" y="6105863"/>
            <a:ext cx="350709" cy="24913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6BEAB">
              <a:alpha val="49800"/>
            </a:srgbClr>
          </a:solidFill>
          <a:ln w="12700" cap="flat" cmpd="sng">
            <a:solidFill>
              <a:srgbClr val="ECE9E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10" tIns="45688" rIns="91410" bIns="45688" anchor="ctr" anchorCtr="0">
            <a:noAutofit/>
          </a:bodyPr>
          <a:lstStyle/>
          <a:p>
            <a:pPr algn="ctr"/>
            <a:endParaRPr sz="2399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8" name="Google Shape;618;p46"/>
          <p:cNvSpPr/>
          <p:nvPr/>
        </p:nvSpPr>
        <p:spPr>
          <a:xfrm>
            <a:off x="8016943" y="1562819"/>
            <a:ext cx="3534279" cy="1033731"/>
          </a:xfrm>
          <a:prstGeom prst="wedgeRoundRectCallout">
            <a:avLst>
              <a:gd name="adj1" fmla="val -130127"/>
              <a:gd name="adj2" fmla="val 307395"/>
              <a:gd name="adj3" fmla="val 16667"/>
            </a:avLst>
          </a:prstGeom>
          <a:solidFill>
            <a:srgbClr val="663606">
              <a:alpha val="94900"/>
            </a:srgbClr>
          </a:solidFill>
          <a:ln w="19050" cap="flat" cmpd="sng">
            <a:solidFill>
              <a:srgbClr val="F8D49E">
                <a:alpha val="8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10" tIns="45688" rIns="91410" bIns="45688" anchor="ctr" anchorCtr="0">
            <a:noAutofit/>
          </a:bodyPr>
          <a:lstStyle/>
          <a:p>
            <a:pPr algn="ctr"/>
            <a:r>
              <a:rPr lang="en" sz="279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Влизаме рекурсивно в първия наследник</a:t>
            </a:r>
            <a:endParaRPr sz="2799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Slide Number Placeholder">
            <a:extLst>
              <a:ext uri="{FF2B5EF4-FFF2-40B4-BE49-F238E27FC236}">
                <a16:creationId xmlns:a16="http://schemas.microsoft.com/office/drawing/2014/main" id="{FC260C5E-1093-42D8-8760-DA97321EE2E2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97936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47"/>
          <p:cNvSpPr txBox="1">
            <a:spLocks noGrp="1"/>
          </p:cNvSpPr>
          <p:nvPr>
            <p:ph type="body" idx="4294967295"/>
          </p:nvPr>
        </p:nvSpPr>
        <p:spPr>
          <a:xfrm>
            <a:off x="190413" y="1151715"/>
            <a:ext cx="11804525" cy="556894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marL="304724" indent="-304724"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en"/>
              <a:t>Стек: 7, 19</a:t>
            </a:r>
            <a:endParaRPr/>
          </a:p>
          <a:p>
            <a:pPr marL="304724" indent="-304724">
              <a:spcBef>
                <a:spcPts val="1200"/>
              </a:spcBef>
              <a:spcAft>
                <a:spcPts val="0"/>
              </a:spcAft>
              <a:buSzPts val="2600"/>
              <a:buChar char="▪"/>
            </a:pPr>
            <a:r>
              <a:rPr lang="en"/>
              <a:t>Изход: 1, 12</a:t>
            </a:r>
            <a:endParaRPr/>
          </a:p>
        </p:txBody>
      </p:sp>
      <p:sp>
        <p:nvSpPr>
          <p:cNvPr id="624" name="Google Shape;624;p47"/>
          <p:cNvSpPr txBox="1">
            <a:spLocks noGrp="1"/>
          </p:cNvSpPr>
          <p:nvPr>
            <p:ph type="title" idx="4294967295"/>
          </p:nvPr>
        </p:nvSpPr>
        <p:spPr>
          <a:xfrm>
            <a:off x="188814" y="41224"/>
            <a:ext cx="9577505" cy="111051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F3BE60"/>
              </a:buClr>
              <a:buSzPts val="3000"/>
            </a:pPr>
            <a:r>
              <a:rPr lang="en"/>
              <a:t>DFS в действие (стъпка 6)</a:t>
            </a:r>
            <a:endParaRPr/>
          </a:p>
        </p:txBody>
      </p:sp>
      <p:grpSp>
        <p:nvGrpSpPr>
          <p:cNvPr id="625" name="Google Shape;625;p47"/>
          <p:cNvGrpSpPr/>
          <p:nvPr/>
        </p:nvGrpSpPr>
        <p:grpSpPr>
          <a:xfrm>
            <a:off x="3453499" y="1905263"/>
            <a:ext cx="4902187" cy="4037386"/>
            <a:chOff x="4114800" y="2007160"/>
            <a:chExt cx="3677598" cy="3048031"/>
          </a:xfrm>
        </p:grpSpPr>
        <p:cxnSp>
          <p:nvCxnSpPr>
            <p:cNvPr id="626" name="Google Shape;626;p47"/>
            <p:cNvCxnSpPr/>
            <p:nvPr/>
          </p:nvCxnSpPr>
          <p:spPr>
            <a:xfrm flipH="1">
              <a:off x="5315695" y="2528837"/>
              <a:ext cx="648000" cy="777000"/>
            </a:xfrm>
            <a:prstGeom prst="straightConnector1">
              <a:avLst/>
            </a:prstGeom>
            <a:noFill/>
            <a:ln w="6985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50800" dist="50800" dir="5400000" algn="ctr" rotWithShape="0">
                <a:srgbClr val="0C0C0C"/>
              </a:outerShdw>
            </a:effectLst>
          </p:spPr>
        </p:cxnSp>
        <p:sp>
          <p:nvSpPr>
            <p:cNvPr id="627" name="Google Shape;627;p47"/>
            <p:cNvSpPr/>
            <p:nvPr/>
          </p:nvSpPr>
          <p:spPr>
            <a:xfrm>
              <a:off x="5845709" y="2007160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7</a:t>
              </a:r>
              <a:endParaRPr sz="1466"/>
            </a:p>
          </p:txBody>
        </p:sp>
        <p:sp>
          <p:nvSpPr>
            <p:cNvPr id="628" name="Google Shape;628;p47"/>
            <p:cNvSpPr/>
            <p:nvPr/>
          </p:nvSpPr>
          <p:spPr>
            <a:xfrm>
              <a:off x="6840424" y="3264327"/>
              <a:ext cx="576300" cy="565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14</a:t>
              </a:r>
              <a:endParaRPr sz="1466"/>
            </a:p>
          </p:txBody>
        </p:sp>
        <p:sp>
          <p:nvSpPr>
            <p:cNvPr id="629" name="Google Shape;629;p47"/>
            <p:cNvSpPr/>
            <p:nvPr/>
          </p:nvSpPr>
          <p:spPr>
            <a:xfrm>
              <a:off x="4879405" y="3260848"/>
              <a:ext cx="5751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19</a:t>
              </a:r>
              <a:endParaRPr sz="1466"/>
            </a:p>
          </p:txBody>
        </p:sp>
        <p:sp>
          <p:nvSpPr>
            <p:cNvPr id="630" name="Google Shape;630;p47"/>
            <p:cNvSpPr/>
            <p:nvPr/>
          </p:nvSpPr>
          <p:spPr>
            <a:xfrm>
              <a:off x="6454250" y="4464697"/>
              <a:ext cx="576300" cy="565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23</a:t>
              </a:r>
              <a:endParaRPr sz="1466"/>
            </a:p>
          </p:txBody>
        </p:sp>
        <p:sp>
          <p:nvSpPr>
            <p:cNvPr id="631" name="Google Shape;631;p47"/>
            <p:cNvSpPr/>
            <p:nvPr/>
          </p:nvSpPr>
          <p:spPr>
            <a:xfrm>
              <a:off x="7213998" y="4465656"/>
              <a:ext cx="578400" cy="565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 sz="1466"/>
            </a:p>
          </p:txBody>
        </p:sp>
        <p:cxnSp>
          <p:nvCxnSpPr>
            <p:cNvPr id="632" name="Google Shape;632;p47"/>
            <p:cNvCxnSpPr/>
            <p:nvPr/>
          </p:nvCxnSpPr>
          <p:spPr>
            <a:xfrm flipH="1">
              <a:off x="6817696" y="3818374"/>
              <a:ext cx="206100" cy="6498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33" name="Google Shape;633;p47"/>
            <p:cNvCxnSpPr/>
            <p:nvPr/>
          </p:nvCxnSpPr>
          <p:spPr>
            <a:xfrm>
              <a:off x="7234812" y="3828422"/>
              <a:ext cx="226200" cy="6297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34" name="Google Shape;634;p47"/>
            <p:cNvCxnSpPr/>
            <p:nvPr/>
          </p:nvCxnSpPr>
          <p:spPr>
            <a:xfrm>
              <a:off x="6305340" y="2528837"/>
              <a:ext cx="658200" cy="7770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635" name="Google Shape;635;p47"/>
            <p:cNvSpPr/>
            <p:nvPr/>
          </p:nvSpPr>
          <p:spPr>
            <a:xfrm>
              <a:off x="5847304" y="3260688"/>
              <a:ext cx="576300" cy="565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21</a:t>
              </a:r>
              <a:endParaRPr sz="1466"/>
            </a:p>
          </p:txBody>
        </p:sp>
        <p:cxnSp>
          <p:nvCxnSpPr>
            <p:cNvPr id="636" name="Google Shape;636;p47"/>
            <p:cNvCxnSpPr/>
            <p:nvPr/>
          </p:nvCxnSpPr>
          <p:spPr>
            <a:xfrm flipH="1">
              <a:off x="6126117" y="2569031"/>
              <a:ext cx="8400" cy="6717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637" name="Google Shape;637;p47"/>
            <p:cNvSpPr/>
            <p:nvPr/>
          </p:nvSpPr>
          <p:spPr>
            <a:xfrm>
              <a:off x="5637674" y="4489391"/>
              <a:ext cx="576300" cy="565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31</a:t>
              </a:r>
              <a:endParaRPr sz="1466"/>
            </a:p>
          </p:txBody>
        </p:sp>
        <p:sp>
          <p:nvSpPr>
            <p:cNvPr id="638" name="Google Shape;638;p47"/>
            <p:cNvSpPr/>
            <p:nvPr/>
          </p:nvSpPr>
          <p:spPr>
            <a:xfrm>
              <a:off x="4114800" y="4485912"/>
              <a:ext cx="5751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sz="1466"/>
            </a:p>
          </p:txBody>
        </p:sp>
        <p:cxnSp>
          <p:nvCxnSpPr>
            <p:cNvPr id="639" name="Google Shape;639;p47"/>
            <p:cNvCxnSpPr/>
            <p:nvPr/>
          </p:nvCxnSpPr>
          <p:spPr>
            <a:xfrm flipH="1">
              <a:off x="4516628" y="3763944"/>
              <a:ext cx="455100" cy="7344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640" name="Google Shape;640;p47"/>
            <p:cNvCxnSpPr/>
            <p:nvPr/>
          </p:nvCxnSpPr>
          <p:spPr>
            <a:xfrm>
              <a:off x="5340698" y="3774833"/>
              <a:ext cx="472200" cy="7035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641" name="Google Shape;641;p47"/>
            <p:cNvSpPr/>
            <p:nvPr/>
          </p:nvSpPr>
          <p:spPr>
            <a:xfrm>
              <a:off x="4878328" y="4485752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12</a:t>
              </a:r>
              <a:endParaRPr sz="1466"/>
            </a:p>
          </p:txBody>
        </p:sp>
        <p:cxnSp>
          <p:nvCxnSpPr>
            <p:cNvPr id="642" name="Google Shape;642;p47"/>
            <p:cNvCxnSpPr/>
            <p:nvPr/>
          </p:nvCxnSpPr>
          <p:spPr>
            <a:xfrm>
              <a:off x="5154656" y="3838469"/>
              <a:ext cx="5100" cy="6297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</p:grpSp>
      <p:sp>
        <p:nvSpPr>
          <p:cNvPr id="643" name="Google Shape;643;p47"/>
          <p:cNvSpPr/>
          <p:nvPr/>
        </p:nvSpPr>
        <p:spPr>
          <a:xfrm>
            <a:off x="3806000" y="3804956"/>
            <a:ext cx="507868" cy="25193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6BEAB">
              <a:alpha val="49800"/>
            </a:srgbClr>
          </a:solidFill>
          <a:ln w="12700" cap="flat" cmpd="sng">
            <a:solidFill>
              <a:srgbClr val="ECE9E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10" tIns="45688" rIns="91410" bIns="45688" anchor="ctr" anchorCtr="0">
            <a:noAutofit/>
          </a:bodyPr>
          <a:lstStyle/>
          <a:p>
            <a:pPr algn="ctr"/>
            <a:endParaRPr sz="2399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4" name="Google Shape;644;p47"/>
          <p:cNvSpPr/>
          <p:nvPr/>
        </p:nvSpPr>
        <p:spPr>
          <a:xfrm>
            <a:off x="7045166" y="1300685"/>
            <a:ext cx="4307046" cy="1110511"/>
          </a:xfrm>
          <a:prstGeom prst="wedgeRoundRectCallout">
            <a:avLst>
              <a:gd name="adj1" fmla="val -88785"/>
              <a:gd name="adj2" fmla="val 171287"/>
              <a:gd name="adj3" fmla="val 16667"/>
            </a:avLst>
          </a:prstGeom>
          <a:solidFill>
            <a:srgbClr val="663606">
              <a:alpha val="94900"/>
            </a:srgbClr>
          </a:solidFill>
          <a:ln w="19050" cap="flat" cmpd="sng">
            <a:solidFill>
              <a:srgbClr val="F8D49E">
                <a:alpha val="8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10" tIns="45688" rIns="91410" bIns="45688" anchor="ctr" anchorCtr="0">
            <a:noAutofit/>
          </a:bodyPr>
          <a:lstStyle/>
          <a:p>
            <a:pPr algn="ctr"/>
            <a:r>
              <a:rPr lang="en" sz="2799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Връщаме се обратно от рекурсивното извикване</a:t>
            </a:r>
            <a:endParaRPr sz="2799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Slide Number Placeholder">
            <a:extLst>
              <a:ext uri="{FF2B5EF4-FFF2-40B4-BE49-F238E27FC236}">
                <a16:creationId xmlns:a16="http://schemas.microsoft.com/office/drawing/2014/main" id="{97942880-EA8E-4948-9EFC-04EC75431F8C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49480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48"/>
          <p:cNvSpPr txBox="1">
            <a:spLocks noGrp="1"/>
          </p:cNvSpPr>
          <p:nvPr>
            <p:ph type="body" idx="4294967295"/>
          </p:nvPr>
        </p:nvSpPr>
        <p:spPr>
          <a:xfrm>
            <a:off x="190413" y="1151715"/>
            <a:ext cx="11804525" cy="556894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marL="304724" indent="-304724"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en"/>
              <a:t>Стек: 7, 19, 31</a:t>
            </a:r>
            <a:endParaRPr/>
          </a:p>
          <a:p>
            <a:pPr marL="304724" indent="-304724">
              <a:spcBef>
                <a:spcPts val="1200"/>
              </a:spcBef>
              <a:spcAft>
                <a:spcPts val="0"/>
              </a:spcAft>
              <a:buSzPts val="2600"/>
              <a:buChar char="▪"/>
            </a:pPr>
            <a:r>
              <a:rPr lang="en"/>
              <a:t>Изход: 1, 12</a:t>
            </a:r>
            <a:endParaRPr/>
          </a:p>
        </p:txBody>
      </p:sp>
      <p:sp>
        <p:nvSpPr>
          <p:cNvPr id="650" name="Google Shape;650;p48"/>
          <p:cNvSpPr txBox="1">
            <a:spLocks noGrp="1"/>
          </p:cNvSpPr>
          <p:nvPr>
            <p:ph type="title" idx="4294967295"/>
          </p:nvPr>
        </p:nvSpPr>
        <p:spPr>
          <a:xfrm>
            <a:off x="188814" y="41224"/>
            <a:ext cx="9577505" cy="111051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F3BE60"/>
              </a:buClr>
              <a:buSzPts val="3000"/>
            </a:pPr>
            <a:r>
              <a:rPr lang="en"/>
              <a:t>DFS в действие (стъпка 7)</a:t>
            </a:r>
            <a:endParaRPr/>
          </a:p>
        </p:txBody>
      </p:sp>
      <p:grpSp>
        <p:nvGrpSpPr>
          <p:cNvPr id="651" name="Google Shape;651;p48"/>
          <p:cNvGrpSpPr/>
          <p:nvPr/>
        </p:nvGrpSpPr>
        <p:grpSpPr>
          <a:xfrm>
            <a:off x="3453499" y="1905263"/>
            <a:ext cx="4902187" cy="4037386"/>
            <a:chOff x="4114800" y="2007160"/>
            <a:chExt cx="3677598" cy="3048031"/>
          </a:xfrm>
        </p:grpSpPr>
        <p:cxnSp>
          <p:nvCxnSpPr>
            <p:cNvPr id="652" name="Google Shape;652;p48"/>
            <p:cNvCxnSpPr/>
            <p:nvPr/>
          </p:nvCxnSpPr>
          <p:spPr>
            <a:xfrm flipH="1">
              <a:off x="5315695" y="2528837"/>
              <a:ext cx="648000" cy="777000"/>
            </a:xfrm>
            <a:prstGeom prst="straightConnector1">
              <a:avLst/>
            </a:prstGeom>
            <a:noFill/>
            <a:ln w="6985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50800" dist="50800" dir="5400000" algn="ctr" rotWithShape="0">
                <a:srgbClr val="0C0C0C"/>
              </a:outerShdw>
            </a:effectLst>
          </p:spPr>
        </p:cxnSp>
        <p:cxnSp>
          <p:nvCxnSpPr>
            <p:cNvPr id="653" name="Google Shape;653;p48"/>
            <p:cNvCxnSpPr/>
            <p:nvPr/>
          </p:nvCxnSpPr>
          <p:spPr>
            <a:xfrm>
              <a:off x="5340698" y="3774833"/>
              <a:ext cx="475500" cy="711000"/>
            </a:xfrm>
            <a:prstGeom prst="straightConnector1">
              <a:avLst/>
            </a:prstGeom>
            <a:noFill/>
            <a:ln w="6985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50800" dist="50800" dir="5400000" algn="ctr" rotWithShape="0">
                <a:srgbClr val="0C0C0C"/>
              </a:outerShdw>
            </a:effectLst>
          </p:spPr>
        </p:cxnSp>
        <p:sp>
          <p:nvSpPr>
            <p:cNvPr id="654" name="Google Shape;654;p48"/>
            <p:cNvSpPr/>
            <p:nvPr/>
          </p:nvSpPr>
          <p:spPr>
            <a:xfrm>
              <a:off x="5845709" y="2007160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7</a:t>
              </a:r>
              <a:endParaRPr sz="1466"/>
            </a:p>
          </p:txBody>
        </p:sp>
        <p:sp>
          <p:nvSpPr>
            <p:cNvPr id="655" name="Google Shape;655;p48"/>
            <p:cNvSpPr/>
            <p:nvPr/>
          </p:nvSpPr>
          <p:spPr>
            <a:xfrm>
              <a:off x="6840424" y="3264327"/>
              <a:ext cx="576300" cy="565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14</a:t>
              </a:r>
              <a:endParaRPr sz="1466"/>
            </a:p>
          </p:txBody>
        </p:sp>
        <p:sp>
          <p:nvSpPr>
            <p:cNvPr id="656" name="Google Shape;656;p48"/>
            <p:cNvSpPr/>
            <p:nvPr/>
          </p:nvSpPr>
          <p:spPr>
            <a:xfrm>
              <a:off x="4879405" y="3260848"/>
              <a:ext cx="5751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19</a:t>
              </a:r>
              <a:endParaRPr sz="1466"/>
            </a:p>
          </p:txBody>
        </p:sp>
        <p:sp>
          <p:nvSpPr>
            <p:cNvPr id="657" name="Google Shape;657;p48"/>
            <p:cNvSpPr/>
            <p:nvPr/>
          </p:nvSpPr>
          <p:spPr>
            <a:xfrm>
              <a:off x="6454250" y="4464697"/>
              <a:ext cx="576300" cy="565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23</a:t>
              </a:r>
              <a:endParaRPr sz="1466"/>
            </a:p>
          </p:txBody>
        </p:sp>
        <p:sp>
          <p:nvSpPr>
            <p:cNvPr id="658" name="Google Shape;658;p48"/>
            <p:cNvSpPr/>
            <p:nvPr/>
          </p:nvSpPr>
          <p:spPr>
            <a:xfrm>
              <a:off x="7213998" y="4465656"/>
              <a:ext cx="578400" cy="565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 sz="1466"/>
            </a:p>
          </p:txBody>
        </p:sp>
        <p:cxnSp>
          <p:nvCxnSpPr>
            <p:cNvPr id="659" name="Google Shape;659;p48"/>
            <p:cNvCxnSpPr/>
            <p:nvPr/>
          </p:nvCxnSpPr>
          <p:spPr>
            <a:xfrm flipH="1">
              <a:off x="6817696" y="3818374"/>
              <a:ext cx="206100" cy="6498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60" name="Google Shape;660;p48"/>
            <p:cNvCxnSpPr/>
            <p:nvPr/>
          </p:nvCxnSpPr>
          <p:spPr>
            <a:xfrm>
              <a:off x="7234812" y="3828422"/>
              <a:ext cx="226200" cy="6297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61" name="Google Shape;661;p48"/>
            <p:cNvCxnSpPr/>
            <p:nvPr/>
          </p:nvCxnSpPr>
          <p:spPr>
            <a:xfrm>
              <a:off x="6305340" y="2528837"/>
              <a:ext cx="658200" cy="7770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662" name="Google Shape;662;p48"/>
            <p:cNvSpPr/>
            <p:nvPr/>
          </p:nvSpPr>
          <p:spPr>
            <a:xfrm>
              <a:off x="5847304" y="3260688"/>
              <a:ext cx="576300" cy="565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21</a:t>
              </a:r>
              <a:endParaRPr sz="1466"/>
            </a:p>
          </p:txBody>
        </p:sp>
        <p:cxnSp>
          <p:nvCxnSpPr>
            <p:cNvPr id="663" name="Google Shape;663;p48"/>
            <p:cNvCxnSpPr/>
            <p:nvPr/>
          </p:nvCxnSpPr>
          <p:spPr>
            <a:xfrm flipH="1">
              <a:off x="6126117" y="2569031"/>
              <a:ext cx="8400" cy="6717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664" name="Google Shape;664;p48"/>
            <p:cNvSpPr/>
            <p:nvPr/>
          </p:nvSpPr>
          <p:spPr>
            <a:xfrm>
              <a:off x="5637674" y="4489391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31</a:t>
              </a:r>
              <a:endParaRPr sz="1466"/>
            </a:p>
          </p:txBody>
        </p:sp>
        <p:sp>
          <p:nvSpPr>
            <p:cNvPr id="665" name="Google Shape;665;p48"/>
            <p:cNvSpPr/>
            <p:nvPr/>
          </p:nvSpPr>
          <p:spPr>
            <a:xfrm>
              <a:off x="4114800" y="4485912"/>
              <a:ext cx="5751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sz="1466"/>
            </a:p>
          </p:txBody>
        </p:sp>
        <p:cxnSp>
          <p:nvCxnSpPr>
            <p:cNvPr id="666" name="Google Shape;666;p48"/>
            <p:cNvCxnSpPr/>
            <p:nvPr/>
          </p:nvCxnSpPr>
          <p:spPr>
            <a:xfrm flipH="1">
              <a:off x="4516628" y="3763944"/>
              <a:ext cx="455100" cy="7344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667" name="Google Shape;667;p48"/>
            <p:cNvSpPr/>
            <p:nvPr/>
          </p:nvSpPr>
          <p:spPr>
            <a:xfrm>
              <a:off x="4878328" y="4485752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12</a:t>
              </a:r>
              <a:endParaRPr sz="1466"/>
            </a:p>
          </p:txBody>
        </p:sp>
        <p:cxnSp>
          <p:nvCxnSpPr>
            <p:cNvPr id="668" name="Google Shape;668;p48"/>
            <p:cNvCxnSpPr/>
            <p:nvPr/>
          </p:nvCxnSpPr>
          <p:spPr>
            <a:xfrm>
              <a:off x="5154656" y="3838469"/>
              <a:ext cx="5100" cy="6297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</p:grpSp>
      <p:sp>
        <p:nvSpPr>
          <p:cNvPr id="669" name="Google Shape;669;p48"/>
          <p:cNvSpPr/>
          <p:nvPr/>
        </p:nvSpPr>
        <p:spPr>
          <a:xfrm rot="-5400000">
            <a:off x="5679747" y="6105863"/>
            <a:ext cx="350709" cy="24913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6BEAB">
              <a:alpha val="49800"/>
            </a:srgbClr>
          </a:solidFill>
          <a:ln w="12700" cap="flat" cmpd="sng">
            <a:solidFill>
              <a:srgbClr val="ECE9E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10" tIns="45688" rIns="91410" bIns="45688" anchor="ctr" anchorCtr="0">
            <a:noAutofit/>
          </a:bodyPr>
          <a:lstStyle/>
          <a:p>
            <a:pPr algn="ctr"/>
            <a:endParaRPr sz="2399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0" name="Google Shape;670;p48"/>
          <p:cNvSpPr/>
          <p:nvPr/>
        </p:nvSpPr>
        <p:spPr>
          <a:xfrm>
            <a:off x="8016942" y="1562819"/>
            <a:ext cx="3610260" cy="1033731"/>
          </a:xfrm>
          <a:prstGeom prst="wedgeRoundRectCallout">
            <a:avLst>
              <a:gd name="adj1" fmla="val -97217"/>
              <a:gd name="adj2" fmla="val 291044"/>
              <a:gd name="adj3" fmla="val 16667"/>
            </a:avLst>
          </a:prstGeom>
          <a:solidFill>
            <a:srgbClr val="663606">
              <a:alpha val="94900"/>
            </a:srgbClr>
          </a:solidFill>
          <a:ln w="19050" cap="flat" cmpd="sng">
            <a:solidFill>
              <a:srgbClr val="F8D49E">
                <a:alpha val="8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10" tIns="45688" rIns="91410" bIns="45688" anchor="ctr" anchorCtr="0">
            <a:noAutofit/>
          </a:bodyPr>
          <a:lstStyle/>
          <a:p>
            <a:pPr algn="ctr">
              <a:buClr>
                <a:schemeClr val="dk1"/>
              </a:buClr>
            </a:pPr>
            <a:r>
              <a:rPr lang="en" sz="279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Влизаме рекурсивно в първия наследник</a:t>
            </a:r>
            <a:endParaRPr sz="1466"/>
          </a:p>
        </p:txBody>
      </p:sp>
      <p:sp>
        <p:nvSpPr>
          <p:cNvPr id="24" name="Slide Number Placeholder">
            <a:extLst>
              <a:ext uri="{FF2B5EF4-FFF2-40B4-BE49-F238E27FC236}">
                <a16:creationId xmlns:a16="http://schemas.microsoft.com/office/drawing/2014/main" id="{5CAC1D8B-8C81-4EA6-813A-8EAC2A0B57DC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62085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49"/>
          <p:cNvSpPr txBox="1">
            <a:spLocks noGrp="1"/>
          </p:cNvSpPr>
          <p:nvPr>
            <p:ph type="body" idx="4294967295"/>
          </p:nvPr>
        </p:nvSpPr>
        <p:spPr>
          <a:xfrm>
            <a:off x="190413" y="1151715"/>
            <a:ext cx="11804525" cy="556894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marL="304724" indent="-304724"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en"/>
              <a:t>Стек: 7, 19</a:t>
            </a:r>
            <a:endParaRPr/>
          </a:p>
          <a:p>
            <a:pPr marL="304724" indent="-304724">
              <a:spcBef>
                <a:spcPts val="1200"/>
              </a:spcBef>
              <a:spcAft>
                <a:spcPts val="0"/>
              </a:spcAft>
              <a:buSzPts val="2600"/>
              <a:buChar char="▪"/>
            </a:pPr>
            <a:r>
              <a:rPr lang="en"/>
              <a:t>Изход: 1, 12, 31</a:t>
            </a:r>
            <a:endParaRPr/>
          </a:p>
        </p:txBody>
      </p:sp>
      <p:sp>
        <p:nvSpPr>
          <p:cNvPr id="676" name="Google Shape;676;p49"/>
          <p:cNvSpPr txBox="1">
            <a:spLocks noGrp="1"/>
          </p:cNvSpPr>
          <p:nvPr>
            <p:ph type="title" idx="4294967295"/>
          </p:nvPr>
        </p:nvSpPr>
        <p:spPr>
          <a:xfrm>
            <a:off x="188814" y="41224"/>
            <a:ext cx="9577505" cy="111051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F3BE60"/>
              </a:buClr>
              <a:buSzPts val="3000"/>
            </a:pPr>
            <a:r>
              <a:rPr lang="en"/>
              <a:t>DFS в действие (стъпка 8)</a:t>
            </a:r>
            <a:endParaRPr/>
          </a:p>
        </p:txBody>
      </p:sp>
      <p:grpSp>
        <p:nvGrpSpPr>
          <p:cNvPr id="677" name="Google Shape;677;p49"/>
          <p:cNvGrpSpPr/>
          <p:nvPr/>
        </p:nvGrpSpPr>
        <p:grpSpPr>
          <a:xfrm>
            <a:off x="3453499" y="1905263"/>
            <a:ext cx="4902187" cy="4037386"/>
            <a:chOff x="4114800" y="2007160"/>
            <a:chExt cx="3677598" cy="3048031"/>
          </a:xfrm>
        </p:grpSpPr>
        <p:cxnSp>
          <p:nvCxnSpPr>
            <p:cNvPr id="678" name="Google Shape;678;p49"/>
            <p:cNvCxnSpPr/>
            <p:nvPr/>
          </p:nvCxnSpPr>
          <p:spPr>
            <a:xfrm flipH="1">
              <a:off x="5315695" y="2528837"/>
              <a:ext cx="648000" cy="777000"/>
            </a:xfrm>
            <a:prstGeom prst="straightConnector1">
              <a:avLst/>
            </a:prstGeom>
            <a:noFill/>
            <a:ln w="6985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50800" dist="50800" dir="5400000" algn="ctr" rotWithShape="0">
                <a:srgbClr val="0C0C0C"/>
              </a:outerShdw>
            </a:effectLst>
          </p:spPr>
        </p:cxnSp>
        <p:sp>
          <p:nvSpPr>
            <p:cNvPr id="679" name="Google Shape;679;p49"/>
            <p:cNvSpPr/>
            <p:nvPr/>
          </p:nvSpPr>
          <p:spPr>
            <a:xfrm>
              <a:off x="5845709" y="2007160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7</a:t>
              </a:r>
              <a:endParaRPr sz="1466"/>
            </a:p>
          </p:txBody>
        </p:sp>
        <p:sp>
          <p:nvSpPr>
            <p:cNvPr id="680" name="Google Shape;680;p49"/>
            <p:cNvSpPr/>
            <p:nvPr/>
          </p:nvSpPr>
          <p:spPr>
            <a:xfrm>
              <a:off x="6840424" y="3264327"/>
              <a:ext cx="576300" cy="565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14</a:t>
              </a:r>
              <a:endParaRPr sz="1466"/>
            </a:p>
          </p:txBody>
        </p:sp>
        <p:sp>
          <p:nvSpPr>
            <p:cNvPr id="681" name="Google Shape;681;p49"/>
            <p:cNvSpPr/>
            <p:nvPr/>
          </p:nvSpPr>
          <p:spPr>
            <a:xfrm>
              <a:off x="4879405" y="3260848"/>
              <a:ext cx="5751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19</a:t>
              </a:r>
              <a:endParaRPr sz="1466"/>
            </a:p>
          </p:txBody>
        </p:sp>
        <p:sp>
          <p:nvSpPr>
            <p:cNvPr id="682" name="Google Shape;682;p49"/>
            <p:cNvSpPr/>
            <p:nvPr/>
          </p:nvSpPr>
          <p:spPr>
            <a:xfrm>
              <a:off x="6454250" y="4464697"/>
              <a:ext cx="576300" cy="565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23</a:t>
              </a:r>
              <a:endParaRPr sz="1466"/>
            </a:p>
          </p:txBody>
        </p:sp>
        <p:sp>
          <p:nvSpPr>
            <p:cNvPr id="683" name="Google Shape;683;p49"/>
            <p:cNvSpPr/>
            <p:nvPr/>
          </p:nvSpPr>
          <p:spPr>
            <a:xfrm>
              <a:off x="7213998" y="4465656"/>
              <a:ext cx="578400" cy="565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 sz="1466"/>
            </a:p>
          </p:txBody>
        </p:sp>
        <p:cxnSp>
          <p:nvCxnSpPr>
            <p:cNvPr id="684" name="Google Shape;684;p49"/>
            <p:cNvCxnSpPr/>
            <p:nvPr/>
          </p:nvCxnSpPr>
          <p:spPr>
            <a:xfrm flipH="1">
              <a:off x="6817696" y="3818374"/>
              <a:ext cx="206100" cy="6498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85" name="Google Shape;685;p49"/>
            <p:cNvCxnSpPr/>
            <p:nvPr/>
          </p:nvCxnSpPr>
          <p:spPr>
            <a:xfrm>
              <a:off x="7234812" y="3828422"/>
              <a:ext cx="226200" cy="6297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86" name="Google Shape;686;p49"/>
            <p:cNvCxnSpPr/>
            <p:nvPr/>
          </p:nvCxnSpPr>
          <p:spPr>
            <a:xfrm>
              <a:off x="6305340" y="2528837"/>
              <a:ext cx="658200" cy="7770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687" name="Google Shape;687;p49"/>
            <p:cNvSpPr/>
            <p:nvPr/>
          </p:nvSpPr>
          <p:spPr>
            <a:xfrm>
              <a:off x="5847304" y="3260688"/>
              <a:ext cx="576300" cy="565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21</a:t>
              </a:r>
              <a:endParaRPr sz="1466"/>
            </a:p>
          </p:txBody>
        </p:sp>
        <p:cxnSp>
          <p:nvCxnSpPr>
            <p:cNvPr id="688" name="Google Shape;688;p49"/>
            <p:cNvCxnSpPr/>
            <p:nvPr/>
          </p:nvCxnSpPr>
          <p:spPr>
            <a:xfrm flipH="1">
              <a:off x="6126117" y="2569031"/>
              <a:ext cx="8400" cy="6717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689" name="Google Shape;689;p49"/>
            <p:cNvSpPr/>
            <p:nvPr/>
          </p:nvSpPr>
          <p:spPr>
            <a:xfrm>
              <a:off x="5637674" y="4489391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31</a:t>
              </a:r>
              <a:endParaRPr sz="1466"/>
            </a:p>
          </p:txBody>
        </p:sp>
        <p:sp>
          <p:nvSpPr>
            <p:cNvPr id="690" name="Google Shape;690;p49"/>
            <p:cNvSpPr/>
            <p:nvPr/>
          </p:nvSpPr>
          <p:spPr>
            <a:xfrm>
              <a:off x="4114800" y="4485912"/>
              <a:ext cx="5751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sz="1466"/>
            </a:p>
          </p:txBody>
        </p:sp>
        <p:cxnSp>
          <p:nvCxnSpPr>
            <p:cNvPr id="691" name="Google Shape;691;p49"/>
            <p:cNvCxnSpPr/>
            <p:nvPr/>
          </p:nvCxnSpPr>
          <p:spPr>
            <a:xfrm flipH="1">
              <a:off x="4516628" y="3763944"/>
              <a:ext cx="455100" cy="7344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692" name="Google Shape;692;p49"/>
            <p:cNvCxnSpPr/>
            <p:nvPr/>
          </p:nvCxnSpPr>
          <p:spPr>
            <a:xfrm>
              <a:off x="5340698" y="3774833"/>
              <a:ext cx="472200" cy="7035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693" name="Google Shape;693;p49"/>
            <p:cNvSpPr/>
            <p:nvPr/>
          </p:nvSpPr>
          <p:spPr>
            <a:xfrm>
              <a:off x="4878328" y="4485752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12</a:t>
              </a:r>
              <a:endParaRPr sz="1466"/>
            </a:p>
          </p:txBody>
        </p:sp>
        <p:cxnSp>
          <p:nvCxnSpPr>
            <p:cNvPr id="694" name="Google Shape;694;p49"/>
            <p:cNvCxnSpPr/>
            <p:nvPr/>
          </p:nvCxnSpPr>
          <p:spPr>
            <a:xfrm>
              <a:off x="5154656" y="3838469"/>
              <a:ext cx="5100" cy="6297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</p:grpSp>
      <p:sp>
        <p:nvSpPr>
          <p:cNvPr id="695" name="Google Shape;695;p49"/>
          <p:cNvSpPr/>
          <p:nvPr/>
        </p:nvSpPr>
        <p:spPr>
          <a:xfrm>
            <a:off x="3806000" y="3804956"/>
            <a:ext cx="507868" cy="25193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6BEAB">
              <a:alpha val="49800"/>
            </a:srgbClr>
          </a:solidFill>
          <a:ln w="12700" cap="flat" cmpd="sng">
            <a:solidFill>
              <a:srgbClr val="ECE9E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10" tIns="45688" rIns="91410" bIns="45688" anchor="ctr" anchorCtr="0">
            <a:noAutofit/>
          </a:bodyPr>
          <a:lstStyle/>
          <a:p>
            <a:pPr algn="ctr"/>
            <a:endParaRPr sz="2399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6" name="Google Shape;696;p49"/>
          <p:cNvSpPr/>
          <p:nvPr/>
        </p:nvSpPr>
        <p:spPr>
          <a:xfrm>
            <a:off x="7056422" y="1195764"/>
            <a:ext cx="4651988" cy="1226364"/>
          </a:xfrm>
          <a:prstGeom prst="wedgeRoundRectCallout">
            <a:avLst>
              <a:gd name="adj1" fmla="val -87244"/>
              <a:gd name="adj2" fmla="val 163069"/>
              <a:gd name="adj3" fmla="val 16667"/>
            </a:avLst>
          </a:prstGeom>
          <a:solidFill>
            <a:srgbClr val="663606">
              <a:alpha val="94900"/>
            </a:srgbClr>
          </a:solidFill>
          <a:ln w="19050" cap="flat" cmpd="sng">
            <a:solidFill>
              <a:srgbClr val="F8D49E">
                <a:alpha val="8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10" tIns="45688" rIns="91410" bIns="45688" anchor="ctr" anchorCtr="0">
            <a:noAutofit/>
          </a:bodyPr>
          <a:lstStyle/>
          <a:p>
            <a:pPr algn="ctr"/>
            <a:r>
              <a:rPr lang="en" sz="2799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Връщаме се обратно от рекурсивното извикване</a:t>
            </a:r>
            <a:endParaRPr sz="2799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Slide Number Placeholder">
            <a:extLst>
              <a:ext uri="{FF2B5EF4-FFF2-40B4-BE49-F238E27FC236}">
                <a16:creationId xmlns:a16="http://schemas.microsoft.com/office/drawing/2014/main" id="{E468D2AB-E933-4D54-B06D-98B2732BE75D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87120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50"/>
          <p:cNvSpPr txBox="1">
            <a:spLocks noGrp="1"/>
          </p:cNvSpPr>
          <p:nvPr>
            <p:ph type="body" idx="4294967295"/>
          </p:nvPr>
        </p:nvSpPr>
        <p:spPr>
          <a:xfrm>
            <a:off x="190413" y="1151715"/>
            <a:ext cx="11804525" cy="556894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marL="304724" indent="-304724"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en"/>
              <a:t>Стек: 7</a:t>
            </a:r>
            <a:endParaRPr/>
          </a:p>
          <a:p>
            <a:pPr marL="304724" indent="-304724">
              <a:spcBef>
                <a:spcPts val="1200"/>
              </a:spcBef>
              <a:spcAft>
                <a:spcPts val="0"/>
              </a:spcAft>
              <a:buSzPts val="2600"/>
              <a:buChar char="▪"/>
            </a:pPr>
            <a:r>
              <a:rPr lang="en"/>
              <a:t>Изход: 1, 12, 31, 19</a:t>
            </a:r>
            <a:endParaRPr/>
          </a:p>
        </p:txBody>
      </p:sp>
      <p:sp>
        <p:nvSpPr>
          <p:cNvPr id="702" name="Google Shape;702;p50"/>
          <p:cNvSpPr txBox="1">
            <a:spLocks noGrp="1"/>
          </p:cNvSpPr>
          <p:nvPr>
            <p:ph type="title" idx="4294967295"/>
          </p:nvPr>
        </p:nvSpPr>
        <p:spPr>
          <a:xfrm>
            <a:off x="188814" y="41224"/>
            <a:ext cx="9577505" cy="111051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F3BE60"/>
              </a:buClr>
              <a:buSzPts val="3000"/>
            </a:pPr>
            <a:r>
              <a:rPr lang="en"/>
              <a:t>DFS в действие (стъпка 9)</a:t>
            </a:r>
            <a:endParaRPr/>
          </a:p>
        </p:txBody>
      </p:sp>
      <p:grpSp>
        <p:nvGrpSpPr>
          <p:cNvPr id="703" name="Google Shape;703;p50"/>
          <p:cNvGrpSpPr/>
          <p:nvPr/>
        </p:nvGrpSpPr>
        <p:grpSpPr>
          <a:xfrm>
            <a:off x="3453499" y="1905263"/>
            <a:ext cx="4902187" cy="4037386"/>
            <a:chOff x="4114800" y="2007160"/>
            <a:chExt cx="3677598" cy="3048031"/>
          </a:xfrm>
        </p:grpSpPr>
        <p:sp>
          <p:nvSpPr>
            <p:cNvPr id="704" name="Google Shape;704;p50"/>
            <p:cNvSpPr/>
            <p:nvPr/>
          </p:nvSpPr>
          <p:spPr>
            <a:xfrm>
              <a:off x="5845709" y="2007160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7</a:t>
              </a:r>
              <a:endParaRPr sz="1466"/>
            </a:p>
          </p:txBody>
        </p:sp>
        <p:sp>
          <p:nvSpPr>
            <p:cNvPr id="705" name="Google Shape;705;p50"/>
            <p:cNvSpPr/>
            <p:nvPr/>
          </p:nvSpPr>
          <p:spPr>
            <a:xfrm>
              <a:off x="6840424" y="3264327"/>
              <a:ext cx="576300" cy="565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14</a:t>
              </a:r>
              <a:endParaRPr sz="1466"/>
            </a:p>
          </p:txBody>
        </p:sp>
        <p:sp>
          <p:nvSpPr>
            <p:cNvPr id="706" name="Google Shape;706;p50"/>
            <p:cNvSpPr/>
            <p:nvPr/>
          </p:nvSpPr>
          <p:spPr>
            <a:xfrm>
              <a:off x="4879405" y="3260848"/>
              <a:ext cx="5751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19</a:t>
              </a:r>
              <a:endParaRPr sz="1466"/>
            </a:p>
          </p:txBody>
        </p:sp>
        <p:sp>
          <p:nvSpPr>
            <p:cNvPr id="707" name="Google Shape;707;p50"/>
            <p:cNvSpPr/>
            <p:nvPr/>
          </p:nvSpPr>
          <p:spPr>
            <a:xfrm>
              <a:off x="6454250" y="4464697"/>
              <a:ext cx="576300" cy="565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23</a:t>
              </a:r>
              <a:endParaRPr sz="1466"/>
            </a:p>
          </p:txBody>
        </p:sp>
        <p:sp>
          <p:nvSpPr>
            <p:cNvPr id="708" name="Google Shape;708;p50"/>
            <p:cNvSpPr/>
            <p:nvPr/>
          </p:nvSpPr>
          <p:spPr>
            <a:xfrm>
              <a:off x="7213998" y="4465656"/>
              <a:ext cx="578400" cy="565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 sz="1466"/>
            </a:p>
          </p:txBody>
        </p:sp>
        <p:cxnSp>
          <p:nvCxnSpPr>
            <p:cNvPr id="709" name="Google Shape;709;p50"/>
            <p:cNvCxnSpPr/>
            <p:nvPr/>
          </p:nvCxnSpPr>
          <p:spPr>
            <a:xfrm flipH="1">
              <a:off x="5315695" y="2528837"/>
              <a:ext cx="648000" cy="7770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710" name="Google Shape;710;p50"/>
            <p:cNvCxnSpPr/>
            <p:nvPr/>
          </p:nvCxnSpPr>
          <p:spPr>
            <a:xfrm flipH="1">
              <a:off x="6817696" y="3818374"/>
              <a:ext cx="206100" cy="6498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711" name="Google Shape;711;p50"/>
            <p:cNvCxnSpPr/>
            <p:nvPr/>
          </p:nvCxnSpPr>
          <p:spPr>
            <a:xfrm>
              <a:off x="7234812" y="3828422"/>
              <a:ext cx="226200" cy="6297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712" name="Google Shape;712;p50"/>
            <p:cNvCxnSpPr/>
            <p:nvPr/>
          </p:nvCxnSpPr>
          <p:spPr>
            <a:xfrm>
              <a:off x="6305340" y="2528837"/>
              <a:ext cx="658200" cy="7770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713" name="Google Shape;713;p50"/>
            <p:cNvSpPr/>
            <p:nvPr/>
          </p:nvSpPr>
          <p:spPr>
            <a:xfrm>
              <a:off x="5847304" y="3260688"/>
              <a:ext cx="576300" cy="565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21</a:t>
              </a:r>
              <a:endParaRPr sz="1466"/>
            </a:p>
          </p:txBody>
        </p:sp>
        <p:cxnSp>
          <p:nvCxnSpPr>
            <p:cNvPr id="714" name="Google Shape;714;p50"/>
            <p:cNvCxnSpPr/>
            <p:nvPr/>
          </p:nvCxnSpPr>
          <p:spPr>
            <a:xfrm flipH="1">
              <a:off x="6126117" y="2569031"/>
              <a:ext cx="8400" cy="6717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715" name="Google Shape;715;p50"/>
            <p:cNvSpPr/>
            <p:nvPr/>
          </p:nvSpPr>
          <p:spPr>
            <a:xfrm>
              <a:off x="5637674" y="4489391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31</a:t>
              </a:r>
              <a:endParaRPr sz="1466"/>
            </a:p>
          </p:txBody>
        </p:sp>
        <p:sp>
          <p:nvSpPr>
            <p:cNvPr id="716" name="Google Shape;716;p50"/>
            <p:cNvSpPr/>
            <p:nvPr/>
          </p:nvSpPr>
          <p:spPr>
            <a:xfrm>
              <a:off x="4114800" y="4485912"/>
              <a:ext cx="5751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sz="1466"/>
            </a:p>
          </p:txBody>
        </p:sp>
        <p:cxnSp>
          <p:nvCxnSpPr>
            <p:cNvPr id="717" name="Google Shape;717;p50"/>
            <p:cNvCxnSpPr/>
            <p:nvPr/>
          </p:nvCxnSpPr>
          <p:spPr>
            <a:xfrm flipH="1">
              <a:off x="4516628" y="3763944"/>
              <a:ext cx="455100" cy="7344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718" name="Google Shape;718;p50"/>
            <p:cNvCxnSpPr/>
            <p:nvPr/>
          </p:nvCxnSpPr>
          <p:spPr>
            <a:xfrm>
              <a:off x="5340698" y="3774833"/>
              <a:ext cx="472200" cy="7035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719" name="Google Shape;719;p50"/>
            <p:cNvSpPr/>
            <p:nvPr/>
          </p:nvSpPr>
          <p:spPr>
            <a:xfrm>
              <a:off x="4878328" y="4485752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12</a:t>
              </a:r>
              <a:endParaRPr sz="1466"/>
            </a:p>
          </p:txBody>
        </p:sp>
        <p:cxnSp>
          <p:nvCxnSpPr>
            <p:cNvPr id="720" name="Google Shape;720;p50"/>
            <p:cNvCxnSpPr/>
            <p:nvPr/>
          </p:nvCxnSpPr>
          <p:spPr>
            <a:xfrm>
              <a:off x="5154656" y="3838469"/>
              <a:ext cx="5100" cy="6297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</p:grpSp>
      <p:sp>
        <p:nvSpPr>
          <p:cNvPr id="721" name="Google Shape;721;p50"/>
          <p:cNvSpPr/>
          <p:nvPr/>
        </p:nvSpPr>
        <p:spPr>
          <a:xfrm>
            <a:off x="5027611" y="2154155"/>
            <a:ext cx="507868" cy="25193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6BEAB">
              <a:alpha val="49800"/>
            </a:srgbClr>
          </a:solidFill>
          <a:ln w="12700" cap="flat" cmpd="sng">
            <a:solidFill>
              <a:srgbClr val="ECE9E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10" tIns="45688" rIns="91410" bIns="45688" anchor="ctr" anchorCtr="0">
            <a:noAutofit/>
          </a:bodyPr>
          <a:lstStyle/>
          <a:p>
            <a:pPr algn="ctr"/>
            <a:endParaRPr sz="2399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2" name="Google Shape;722;p50"/>
          <p:cNvSpPr/>
          <p:nvPr/>
        </p:nvSpPr>
        <p:spPr>
          <a:xfrm>
            <a:off x="7414435" y="1169772"/>
            <a:ext cx="4242577" cy="1226364"/>
          </a:xfrm>
          <a:prstGeom prst="wedgeRoundRectCallout">
            <a:avLst>
              <a:gd name="adj1" fmla="val -67393"/>
              <a:gd name="adj2" fmla="val 32205"/>
              <a:gd name="adj3" fmla="val 16667"/>
            </a:avLst>
          </a:prstGeom>
          <a:solidFill>
            <a:srgbClr val="663606">
              <a:alpha val="94900"/>
            </a:srgbClr>
          </a:solidFill>
          <a:ln w="19050" cap="flat" cmpd="sng">
            <a:solidFill>
              <a:srgbClr val="F8D49E">
                <a:alpha val="8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10" tIns="45688" rIns="91410" bIns="45688" anchor="ctr" anchorCtr="0">
            <a:noAutofit/>
          </a:bodyPr>
          <a:lstStyle/>
          <a:p>
            <a:pPr algn="ctr"/>
            <a:r>
              <a:rPr lang="en" sz="2799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Връщаме се обратно от рекурсивното извикване</a:t>
            </a:r>
            <a:endParaRPr sz="2799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Slide Number Placeholder">
            <a:extLst>
              <a:ext uri="{FF2B5EF4-FFF2-40B4-BE49-F238E27FC236}">
                <a16:creationId xmlns:a16="http://schemas.microsoft.com/office/drawing/2014/main" id="{E23388EF-88DA-4AB5-BC90-697B997B32A5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55094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51"/>
          <p:cNvSpPr txBox="1">
            <a:spLocks noGrp="1"/>
          </p:cNvSpPr>
          <p:nvPr>
            <p:ph type="body" idx="4294967295"/>
          </p:nvPr>
        </p:nvSpPr>
        <p:spPr>
          <a:xfrm>
            <a:off x="190413" y="1151715"/>
            <a:ext cx="11804525" cy="556894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marL="304724" indent="-304724"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en"/>
              <a:t>Стек: 7, 21</a:t>
            </a:r>
            <a:endParaRPr/>
          </a:p>
          <a:p>
            <a:pPr marL="304724" indent="-304724">
              <a:spcBef>
                <a:spcPts val="1200"/>
              </a:spcBef>
              <a:spcAft>
                <a:spcPts val="0"/>
              </a:spcAft>
              <a:buSzPts val="2600"/>
              <a:buChar char="▪"/>
            </a:pPr>
            <a:r>
              <a:rPr lang="en"/>
              <a:t>Изход: 1, 12, 31, 19</a:t>
            </a:r>
            <a:endParaRPr/>
          </a:p>
        </p:txBody>
      </p:sp>
      <p:sp>
        <p:nvSpPr>
          <p:cNvPr id="728" name="Google Shape;728;p51"/>
          <p:cNvSpPr txBox="1">
            <a:spLocks noGrp="1"/>
          </p:cNvSpPr>
          <p:nvPr>
            <p:ph type="title" idx="4294967295"/>
          </p:nvPr>
        </p:nvSpPr>
        <p:spPr>
          <a:xfrm>
            <a:off x="188814" y="41224"/>
            <a:ext cx="9577505" cy="111051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F3BE60"/>
              </a:buClr>
              <a:buSzPts val="3000"/>
            </a:pPr>
            <a:r>
              <a:rPr lang="en"/>
              <a:t>DFS в действие (стъпка 10)</a:t>
            </a:r>
            <a:endParaRPr/>
          </a:p>
        </p:txBody>
      </p:sp>
      <p:grpSp>
        <p:nvGrpSpPr>
          <p:cNvPr id="729" name="Google Shape;729;p51"/>
          <p:cNvGrpSpPr/>
          <p:nvPr/>
        </p:nvGrpSpPr>
        <p:grpSpPr>
          <a:xfrm>
            <a:off x="3453499" y="1905263"/>
            <a:ext cx="4902187" cy="4037386"/>
            <a:chOff x="4114800" y="2007160"/>
            <a:chExt cx="3677598" cy="3048031"/>
          </a:xfrm>
        </p:grpSpPr>
        <p:cxnSp>
          <p:nvCxnSpPr>
            <p:cNvPr id="730" name="Google Shape;730;p51"/>
            <p:cNvCxnSpPr/>
            <p:nvPr/>
          </p:nvCxnSpPr>
          <p:spPr>
            <a:xfrm flipH="1">
              <a:off x="6126117" y="2569031"/>
              <a:ext cx="8400" cy="671700"/>
            </a:xfrm>
            <a:prstGeom prst="straightConnector1">
              <a:avLst/>
            </a:prstGeom>
            <a:noFill/>
            <a:ln w="6985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50800" dist="50800" dir="5400000" algn="ctr" rotWithShape="0">
                <a:srgbClr val="0C0C0C"/>
              </a:outerShdw>
            </a:effectLst>
          </p:spPr>
        </p:cxnSp>
        <p:sp>
          <p:nvSpPr>
            <p:cNvPr id="731" name="Google Shape;731;p51"/>
            <p:cNvSpPr/>
            <p:nvPr/>
          </p:nvSpPr>
          <p:spPr>
            <a:xfrm>
              <a:off x="5845709" y="2007160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7</a:t>
              </a:r>
              <a:endParaRPr sz="1466"/>
            </a:p>
          </p:txBody>
        </p:sp>
        <p:sp>
          <p:nvSpPr>
            <p:cNvPr id="732" name="Google Shape;732;p51"/>
            <p:cNvSpPr/>
            <p:nvPr/>
          </p:nvSpPr>
          <p:spPr>
            <a:xfrm>
              <a:off x="6840424" y="3264327"/>
              <a:ext cx="576300" cy="565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14</a:t>
              </a:r>
              <a:endParaRPr sz="1466"/>
            </a:p>
          </p:txBody>
        </p:sp>
        <p:sp>
          <p:nvSpPr>
            <p:cNvPr id="733" name="Google Shape;733;p51"/>
            <p:cNvSpPr/>
            <p:nvPr/>
          </p:nvSpPr>
          <p:spPr>
            <a:xfrm>
              <a:off x="4879405" y="3260848"/>
              <a:ext cx="5751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19</a:t>
              </a:r>
              <a:endParaRPr sz="1466"/>
            </a:p>
          </p:txBody>
        </p:sp>
        <p:sp>
          <p:nvSpPr>
            <p:cNvPr id="734" name="Google Shape;734;p51"/>
            <p:cNvSpPr/>
            <p:nvPr/>
          </p:nvSpPr>
          <p:spPr>
            <a:xfrm>
              <a:off x="6454250" y="4464697"/>
              <a:ext cx="576300" cy="565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23</a:t>
              </a:r>
              <a:endParaRPr sz="1466"/>
            </a:p>
          </p:txBody>
        </p:sp>
        <p:sp>
          <p:nvSpPr>
            <p:cNvPr id="735" name="Google Shape;735;p51"/>
            <p:cNvSpPr/>
            <p:nvPr/>
          </p:nvSpPr>
          <p:spPr>
            <a:xfrm>
              <a:off x="7213998" y="4465656"/>
              <a:ext cx="578400" cy="565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 sz="1466"/>
            </a:p>
          </p:txBody>
        </p:sp>
        <p:cxnSp>
          <p:nvCxnSpPr>
            <p:cNvPr id="736" name="Google Shape;736;p51"/>
            <p:cNvCxnSpPr/>
            <p:nvPr/>
          </p:nvCxnSpPr>
          <p:spPr>
            <a:xfrm flipH="1">
              <a:off x="5315695" y="2528837"/>
              <a:ext cx="648000" cy="7770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737" name="Google Shape;737;p51"/>
            <p:cNvCxnSpPr/>
            <p:nvPr/>
          </p:nvCxnSpPr>
          <p:spPr>
            <a:xfrm flipH="1">
              <a:off x="6817696" y="3818374"/>
              <a:ext cx="206100" cy="6498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738" name="Google Shape;738;p51"/>
            <p:cNvCxnSpPr/>
            <p:nvPr/>
          </p:nvCxnSpPr>
          <p:spPr>
            <a:xfrm>
              <a:off x="7234812" y="3828422"/>
              <a:ext cx="226200" cy="6297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739" name="Google Shape;739;p51"/>
            <p:cNvCxnSpPr/>
            <p:nvPr/>
          </p:nvCxnSpPr>
          <p:spPr>
            <a:xfrm>
              <a:off x="6305340" y="2528837"/>
              <a:ext cx="658200" cy="7770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740" name="Google Shape;740;p51"/>
            <p:cNvSpPr/>
            <p:nvPr/>
          </p:nvSpPr>
          <p:spPr>
            <a:xfrm>
              <a:off x="5847304" y="3260688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21</a:t>
              </a:r>
              <a:endParaRPr sz="1466"/>
            </a:p>
          </p:txBody>
        </p:sp>
        <p:sp>
          <p:nvSpPr>
            <p:cNvPr id="741" name="Google Shape;741;p51"/>
            <p:cNvSpPr/>
            <p:nvPr/>
          </p:nvSpPr>
          <p:spPr>
            <a:xfrm>
              <a:off x="5637674" y="4489391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31</a:t>
              </a:r>
              <a:endParaRPr sz="1466"/>
            </a:p>
          </p:txBody>
        </p:sp>
        <p:sp>
          <p:nvSpPr>
            <p:cNvPr id="742" name="Google Shape;742;p51"/>
            <p:cNvSpPr/>
            <p:nvPr/>
          </p:nvSpPr>
          <p:spPr>
            <a:xfrm>
              <a:off x="4114800" y="4485912"/>
              <a:ext cx="5751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sz="1466"/>
            </a:p>
          </p:txBody>
        </p:sp>
        <p:cxnSp>
          <p:nvCxnSpPr>
            <p:cNvPr id="743" name="Google Shape;743;p51"/>
            <p:cNvCxnSpPr/>
            <p:nvPr/>
          </p:nvCxnSpPr>
          <p:spPr>
            <a:xfrm flipH="1">
              <a:off x="4516628" y="3763944"/>
              <a:ext cx="455100" cy="7344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744" name="Google Shape;744;p51"/>
            <p:cNvCxnSpPr/>
            <p:nvPr/>
          </p:nvCxnSpPr>
          <p:spPr>
            <a:xfrm>
              <a:off x="5340698" y="3774833"/>
              <a:ext cx="472200" cy="7035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745" name="Google Shape;745;p51"/>
            <p:cNvSpPr/>
            <p:nvPr/>
          </p:nvSpPr>
          <p:spPr>
            <a:xfrm>
              <a:off x="4878328" y="4485752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12</a:t>
              </a:r>
              <a:endParaRPr sz="1466"/>
            </a:p>
          </p:txBody>
        </p:sp>
        <p:cxnSp>
          <p:nvCxnSpPr>
            <p:cNvPr id="746" name="Google Shape;746;p51"/>
            <p:cNvCxnSpPr/>
            <p:nvPr/>
          </p:nvCxnSpPr>
          <p:spPr>
            <a:xfrm>
              <a:off x="5154656" y="3838469"/>
              <a:ext cx="5100" cy="6297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</p:grpSp>
      <p:sp>
        <p:nvSpPr>
          <p:cNvPr id="747" name="Google Shape;747;p51"/>
          <p:cNvSpPr/>
          <p:nvPr/>
        </p:nvSpPr>
        <p:spPr>
          <a:xfrm rot="-5400000">
            <a:off x="5968839" y="4470081"/>
            <a:ext cx="350709" cy="24913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6BEAB">
              <a:alpha val="49800"/>
            </a:srgbClr>
          </a:solidFill>
          <a:ln w="12700" cap="flat" cmpd="sng">
            <a:solidFill>
              <a:srgbClr val="ECE9E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10" tIns="45688" rIns="91410" bIns="45688" anchor="ctr" anchorCtr="0">
            <a:noAutofit/>
          </a:bodyPr>
          <a:lstStyle/>
          <a:p>
            <a:pPr algn="ctr"/>
            <a:endParaRPr sz="2399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8" name="Google Shape;748;p51"/>
          <p:cNvSpPr/>
          <p:nvPr/>
        </p:nvSpPr>
        <p:spPr>
          <a:xfrm>
            <a:off x="8016942" y="1562819"/>
            <a:ext cx="3610260" cy="1033731"/>
          </a:xfrm>
          <a:prstGeom prst="wedgeRoundRectCallout">
            <a:avLst>
              <a:gd name="adj1" fmla="val -92833"/>
              <a:gd name="adj2" fmla="val 162308"/>
              <a:gd name="adj3" fmla="val 16667"/>
            </a:avLst>
          </a:prstGeom>
          <a:solidFill>
            <a:srgbClr val="663606">
              <a:alpha val="94900"/>
            </a:srgbClr>
          </a:solidFill>
          <a:ln w="19050" cap="flat" cmpd="sng">
            <a:solidFill>
              <a:srgbClr val="F8D49E">
                <a:alpha val="8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10" tIns="45688" rIns="91410" bIns="45688" anchor="ctr" anchorCtr="0">
            <a:noAutofit/>
          </a:bodyPr>
          <a:lstStyle/>
          <a:p>
            <a:pPr algn="ctr">
              <a:buClr>
                <a:schemeClr val="dk1"/>
              </a:buClr>
            </a:pPr>
            <a:r>
              <a:rPr lang="en" sz="279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Влизаме рекурсивно в първия наследник</a:t>
            </a:r>
            <a:endParaRPr sz="1466"/>
          </a:p>
        </p:txBody>
      </p:sp>
      <p:sp>
        <p:nvSpPr>
          <p:cNvPr id="24" name="Slide Number Placeholder">
            <a:extLst>
              <a:ext uri="{FF2B5EF4-FFF2-40B4-BE49-F238E27FC236}">
                <a16:creationId xmlns:a16="http://schemas.microsoft.com/office/drawing/2014/main" id="{A32CFB78-E2A1-4B6E-95F7-0417F59C23AF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759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>
            <a:spLocks noGrp="1"/>
          </p:cNvSpPr>
          <p:nvPr>
            <p:ph type="title"/>
          </p:nvPr>
        </p:nvSpPr>
        <p:spPr>
          <a:xfrm>
            <a:off x="545889" y="5275414"/>
            <a:ext cx="10917797" cy="820586"/>
          </a:xfrm>
          <a:prstGeom prst="rect">
            <a:avLst/>
          </a:prstGeom>
        </p:spPr>
        <p:txBody>
          <a:bodyPr spcFirstLastPara="1" vert="horz" wrap="square" lIns="35991" tIns="35991" rIns="35991" bIns="35991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dirty="0"/>
              <a:t>Дървовидни структури от данни</a:t>
            </a:r>
            <a:endParaRPr dirty="0"/>
          </a:p>
        </p:txBody>
      </p:sp>
      <p:pic>
        <p:nvPicPr>
          <p:cNvPr id="160" name="Google Shape;160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14092" y="1533171"/>
            <a:ext cx="8560778" cy="326673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lide Number Placeholder">
            <a:extLst>
              <a:ext uri="{FF2B5EF4-FFF2-40B4-BE49-F238E27FC236}">
                <a16:creationId xmlns:a16="http://schemas.microsoft.com/office/drawing/2014/main" id="{7B471116-E128-4D4C-B7DC-27BE2DC49599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82695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52"/>
          <p:cNvSpPr txBox="1">
            <a:spLocks noGrp="1"/>
          </p:cNvSpPr>
          <p:nvPr>
            <p:ph type="body" idx="4294967295"/>
          </p:nvPr>
        </p:nvSpPr>
        <p:spPr>
          <a:xfrm>
            <a:off x="190413" y="1151715"/>
            <a:ext cx="11804525" cy="556894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marL="304724" indent="-304724"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en"/>
              <a:t>Стек: 7</a:t>
            </a:r>
            <a:endParaRPr/>
          </a:p>
          <a:p>
            <a:pPr marL="304724" indent="-304724">
              <a:spcBef>
                <a:spcPts val="1200"/>
              </a:spcBef>
              <a:spcAft>
                <a:spcPts val="0"/>
              </a:spcAft>
              <a:buSzPts val="2600"/>
              <a:buChar char="▪"/>
            </a:pPr>
            <a:r>
              <a:rPr lang="en"/>
              <a:t>Изход: 1, 12, 31, 19, 21</a:t>
            </a:r>
            <a:endParaRPr/>
          </a:p>
        </p:txBody>
      </p:sp>
      <p:sp>
        <p:nvSpPr>
          <p:cNvPr id="754" name="Google Shape;754;p52"/>
          <p:cNvSpPr txBox="1">
            <a:spLocks noGrp="1"/>
          </p:cNvSpPr>
          <p:nvPr>
            <p:ph type="title" idx="4294967295"/>
          </p:nvPr>
        </p:nvSpPr>
        <p:spPr>
          <a:xfrm>
            <a:off x="188814" y="41224"/>
            <a:ext cx="9577505" cy="111051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F3BE60"/>
              </a:buClr>
              <a:buSzPts val="3000"/>
            </a:pPr>
            <a:r>
              <a:rPr lang="en"/>
              <a:t>DFS в действие (стъпка 11)</a:t>
            </a:r>
            <a:endParaRPr/>
          </a:p>
        </p:txBody>
      </p:sp>
      <p:grpSp>
        <p:nvGrpSpPr>
          <p:cNvPr id="755" name="Google Shape;755;p52"/>
          <p:cNvGrpSpPr/>
          <p:nvPr/>
        </p:nvGrpSpPr>
        <p:grpSpPr>
          <a:xfrm>
            <a:off x="3453499" y="1905263"/>
            <a:ext cx="4902187" cy="4037386"/>
            <a:chOff x="4114800" y="2007160"/>
            <a:chExt cx="3677598" cy="3048031"/>
          </a:xfrm>
        </p:grpSpPr>
        <p:sp>
          <p:nvSpPr>
            <p:cNvPr id="756" name="Google Shape;756;p52"/>
            <p:cNvSpPr/>
            <p:nvPr/>
          </p:nvSpPr>
          <p:spPr>
            <a:xfrm>
              <a:off x="5845709" y="2007160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7</a:t>
              </a:r>
              <a:endParaRPr sz="1466"/>
            </a:p>
          </p:txBody>
        </p:sp>
        <p:sp>
          <p:nvSpPr>
            <p:cNvPr id="757" name="Google Shape;757;p52"/>
            <p:cNvSpPr/>
            <p:nvPr/>
          </p:nvSpPr>
          <p:spPr>
            <a:xfrm>
              <a:off x="6840424" y="3264327"/>
              <a:ext cx="576300" cy="565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14</a:t>
              </a:r>
              <a:endParaRPr sz="1466"/>
            </a:p>
          </p:txBody>
        </p:sp>
        <p:sp>
          <p:nvSpPr>
            <p:cNvPr id="758" name="Google Shape;758;p52"/>
            <p:cNvSpPr/>
            <p:nvPr/>
          </p:nvSpPr>
          <p:spPr>
            <a:xfrm>
              <a:off x="4879405" y="3260848"/>
              <a:ext cx="5751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19</a:t>
              </a:r>
              <a:endParaRPr sz="1466"/>
            </a:p>
          </p:txBody>
        </p:sp>
        <p:sp>
          <p:nvSpPr>
            <p:cNvPr id="759" name="Google Shape;759;p52"/>
            <p:cNvSpPr/>
            <p:nvPr/>
          </p:nvSpPr>
          <p:spPr>
            <a:xfrm>
              <a:off x="6454250" y="4464697"/>
              <a:ext cx="576300" cy="565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23</a:t>
              </a:r>
              <a:endParaRPr sz="1466"/>
            </a:p>
          </p:txBody>
        </p:sp>
        <p:sp>
          <p:nvSpPr>
            <p:cNvPr id="760" name="Google Shape;760;p52"/>
            <p:cNvSpPr/>
            <p:nvPr/>
          </p:nvSpPr>
          <p:spPr>
            <a:xfrm>
              <a:off x="7213998" y="4465656"/>
              <a:ext cx="578400" cy="565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 sz="1466"/>
            </a:p>
          </p:txBody>
        </p:sp>
        <p:cxnSp>
          <p:nvCxnSpPr>
            <p:cNvPr id="761" name="Google Shape;761;p52"/>
            <p:cNvCxnSpPr/>
            <p:nvPr/>
          </p:nvCxnSpPr>
          <p:spPr>
            <a:xfrm flipH="1">
              <a:off x="5315695" y="2528837"/>
              <a:ext cx="648000" cy="7770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762" name="Google Shape;762;p52"/>
            <p:cNvCxnSpPr/>
            <p:nvPr/>
          </p:nvCxnSpPr>
          <p:spPr>
            <a:xfrm flipH="1">
              <a:off x="6817696" y="3818374"/>
              <a:ext cx="206100" cy="6498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763" name="Google Shape;763;p52"/>
            <p:cNvCxnSpPr/>
            <p:nvPr/>
          </p:nvCxnSpPr>
          <p:spPr>
            <a:xfrm>
              <a:off x="7234812" y="3828422"/>
              <a:ext cx="226200" cy="6297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764" name="Google Shape;764;p52"/>
            <p:cNvCxnSpPr/>
            <p:nvPr/>
          </p:nvCxnSpPr>
          <p:spPr>
            <a:xfrm>
              <a:off x="6305340" y="2528837"/>
              <a:ext cx="658200" cy="7770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765" name="Google Shape;765;p52"/>
            <p:cNvSpPr/>
            <p:nvPr/>
          </p:nvSpPr>
          <p:spPr>
            <a:xfrm>
              <a:off x="5847304" y="3260688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21</a:t>
              </a:r>
              <a:endParaRPr sz="1466"/>
            </a:p>
          </p:txBody>
        </p:sp>
        <p:cxnSp>
          <p:nvCxnSpPr>
            <p:cNvPr id="766" name="Google Shape;766;p52"/>
            <p:cNvCxnSpPr/>
            <p:nvPr/>
          </p:nvCxnSpPr>
          <p:spPr>
            <a:xfrm flipH="1">
              <a:off x="6126117" y="2569031"/>
              <a:ext cx="8400" cy="6717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767" name="Google Shape;767;p52"/>
            <p:cNvSpPr/>
            <p:nvPr/>
          </p:nvSpPr>
          <p:spPr>
            <a:xfrm>
              <a:off x="5637674" y="4489391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31</a:t>
              </a:r>
              <a:endParaRPr sz="1466"/>
            </a:p>
          </p:txBody>
        </p:sp>
        <p:sp>
          <p:nvSpPr>
            <p:cNvPr id="768" name="Google Shape;768;p52"/>
            <p:cNvSpPr/>
            <p:nvPr/>
          </p:nvSpPr>
          <p:spPr>
            <a:xfrm>
              <a:off x="4114800" y="4485912"/>
              <a:ext cx="5751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sz="1466"/>
            </a:p>
          </p:txBody>
        </p:sp>
        <p:cxnSp>
          <p:nvCxnSpPr>
            <p:cNvPr id="769" name="Google Shape;769;p52"/>
            <p:cNvCxnSpPr/>
            <p:nvPr/>
          </p:nvCxnSpPr>
          <p:spPr>
            <a:xfrm flipH="1">
              <a:off x="4516628" y="3763944"/>
              <a:ext cx="455100" cy="7344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770" name="Google Shape;770;p52"/>
            <p:cNvCxnSpPr/>
            <p:nvPr/>
          </p:nvCxnSpPr>
          <p:spPr>
            <a:xfrm>
              <a:off x="5340698" y="3774833"/>
              <a:ext cx="472200" cy="7035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771" name="Google Shape;771;p52"/>
            <p:cNvSpPr/>
            <p:nvPr/>
          </p:nvSpPr>
          <p:spPr>
            <a:xfrm>
              <a:off x="4878328" y="4485752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12</a:t>
              </a:r>
              <a:endParaRPr sz="1466"/>
            </a:p>
          </p:txBody>
        </p:sp>
        <p:cxnSp>
          <p:nvCxnSpPr>
            <p:cNvPr id="772" name="Google Shape;772;p52"/>
            <p:cNvCxnSpPr/>
            <p:nvPr/>
          </p:nvCxnSpPr>
          <p:spPr>
            <a:xfrm>
              <a:off x="5154656" y="3838469"/>
              <a:ext cx="5100" cy="6297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</p:grpSp>
      <p:sp>
        <p:nvSpPr>
          <p:cNvPr id="773" name="Google Shape;773;p52"/>
          <p:cNvSpPr/>
          <p:nvPr/>
        </p:nvSpPr>
        <p:spPr>
          <a:xfrm flipH="1">
            <a:off x="6731417" y="2154155"/>
            <a:ext cx="507868" cy="25193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6BEAB">
              <a:alpha val="49800"/>
            </a:srgbClr>
          </a:solidFill>
          <a:ln w="12700" cap="flat" cmpd="sng">
            <a:solidFill>
              <a:srgbClr val="ECE9E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10" tIns="45688" rIns="91410" bIns="45688" anchor="ctr" anchorCtr="0">
            <a:noAutofit/>
          </a:bodyPr>
          <a:lstStyle/>
          <a:p>
            <a:pPr algn="ctr"/>
            <a:endParaRPr sz="2399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4" name="Google Shape;774;p52"/>
          <p:cNvSpPr/>
          <p:nvPr/>
        </p:nvSpPr>
        <p:spPr>
          <a:xfrm>
            <a:off x="7331150" y="560653"/>
            <a:ext cx="4394977" cy="1202124"/>
          </a:xfrm>
          <a:prstGeom prst="wedgeRoundRectCallout">
            <a:avLst>
              <a:gd name="adj1" fmla="val -67879"/>
              <a:gd name="adj2" fmla="val 54655"/>
              <a:gd name="adj3" fmla="val 16667"/>
            </a:avLst>
          </a:prstGeom>
          <a:solidFill>
            <a:srgbClr val="663606">
              <a:alpha val="94900"/>
            </a:srgbClr>
          </a:solidFill>
          <a:ln w="19050" cap="flat" cmpd="sng">
            <a:solidFill>
              <a:srgbClr val="F8D49E">
                <a:alpha val="8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10" tIns="45688" rIns="91410" bIns="45688" anchor="ctr" anchorCtr="0">
            <a:noAutofit/>
          </a:bodyPr>
          <a:lstStyle/>
          <a:p>
            <a:pPr algn="ctr"/>
            <a:r>
              <a:rPr lang="en" sz="279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Връщаме се обратно от рекурсивното извикване</a:t>
            </a:r>
            <a:endParaRPr sz="2799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Slide Number Placeholder">
            <a:extLst>
              <a:ext uri="{FF2B5EF4-FFF2-40B4-BE49-F238E27FC236}">
                <a16:creationId xmlns:a16="http://schemas.microsoft.com/office/drawing/2014/main" id="{5847F807-F521-4AD5-B94C-E23E74802645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13365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53"/>
          <p:cNvSpPr txBox="1">
            <a:spLocks noGrp="1"/>
          </p:cNvSpPr>
          <p:nvPr>
            <p:ph type="body" idx="4294967295"/>
          </p:nvPr>
        </p:nvSpPr>
        <p:spPr>
          <a:xfrm>
            <a:off x="190413" y="1151715"/>
            <a:ext cx="11804525" cy="556894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marL="304724" indent="-304724"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en"/>
              <a:t>Стек: 7, 14</a:t>
            </a:r>
            <a:endParaRPr/>
          </a:p>
          <a:p>
            <a:pPr marL="304724" indent="-304724">
              <a:spcBef>
                <a:spcPts val="1200"/>
              </a:spcBef>
              <a:spcAft>
                <a:spcPts val="0"/>
              </a:spcAft>
              <a:buSzPts val="2600"/>
              <a:buChar char="▪"/>
            </a:pPr>
            <a:r>
              <a:rPr lang="en"/>
              <a:t>Изход: 1, 12, 31, 19, 21</a:t>
            </a:r>
            <a:endParaRPr/>
          </a:p>
        </p:txBody>
      </p:sp>
      <p:sp>
        <p:nvSpPr>
          <p:cNvPr id="780" name="Google Shape;780;p53"/>
          <p:cNvSpPr txBox="1">
            <a:spLocks noGrp="1"/>
          </p:cNvSpPr>
          <p:nvPr>
            <p:ph type="title" idx="4294967295"/>
          </p:nvPr>
        </p:nvSpPr>
        <p:spPr>
          <a:xfrm>
            <a:off x="188814" y="41224"/>
            <a:ext cx="9577505" cy="111051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F3BE60"/>
              </a:buClr>
              <a:buSzPts val="3000"/>
            </a:pPr>
            <a:r>
              <a:rPr lang="en"/>
              <a:t>DFS в действие (стъпка 12)</a:t>
            </a:r>
            <a:endParaRPr/>
          </a:p>
        </p:txBody>
      </p:sp>
      <p:grpSp>
        <p:nvGrpSpPr>
          <p:cNvPr id="781" name="Google Shape;781;p53"/>
          <p:cNvGrpSpPr/>
          <p:nvPr/>
        </p:nvGrpSpPr>
        <p:grpSpPr>
          <a:xfrm>
            <a:off x="3453499" y="1905263"/>
            <a:ext cx="4902187" cy="4037386"/>
            <a:chOff x="4114800" y="2007160"/>
            <a:chExt cx="3677598" cy="3048031"/>
          </a:xfrm>
        </p:grpSpPr>
        <p:cxnSp>
          <p:nvCxnSpPr>
            <p:cNvPr id="782" name="Google Shape;782;p53"/>
            <p:cNvCxnSpPr/>
            <p:nvPr/>
          </p:nvCxnSpPr>
          <p:spPr>
            <a:xfrm>
              <a:off x="6292850" y="2515160"/>
              <a:ext cx="670800" cy="790800"/>
            </a:xfrm>
            <a:prstGeom prst="straightConnector1">
              <a:avLst/>
            </a:prstGeom>
            <a:noFill/>
            <a:ln w="6985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50800" dist="50800" dir="5400000" algn="ctr" rotWithShape="0">
                <a:srgbClr val="0C0C0C"/>
              </a:outerShdw>
            </a:effectLst>
          </p:spPr>
        </p:cxnSp>
        <p:sp>
          <p:nvSpPr>
            <p:cNvPr id="783" name="Google Shape;783;p53"/>
            <p:cNvSpPr/>
            <p:nvPr/>
          </p:nvSpPr>
          <p:spPr>
            <a:xfrm>
              <a:off x="5845709" y="2007160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7</a:t>
              </a:r>
              <a:endParaRPr sz="1466"/>
            </a:p>
          </p:txBody>
        </p:sp>
        <p:sp>
          <p:nvSpPr>
            <p:cNvPr id="784" name="Google Shape;784;p53"/>
            <p:cNvSpPr/>
            <p:nvPr/>
          </p:nvSpPr>
          <p:spPr>
            <a:xfrm>
              <a:off x="6840424" y="3264327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14</a:t>
              </a:r>
              <a:endParaRPr sz="1466"/>
            </a:p>
          </p:txBody>
        </p:sp>
        <p:sp>
          <p:nvSpPr>
            <p:cNvPr id="785" name="Google Shape;785;p53"/>
            <p:cNvSpPr/>
            <p:nvPr/>
          </p:nvSpPr>
          <p:spPr>
            <a:xfrm>
              <a:off x="4879405" y="3260848"/>
              <a:ext cx="5751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19</a:t>
              </a:r>
              <a:endParaRPr sz="1466"/>
            </a:p>
          </p:txBody>
        </p:sp>
        <p:sp>
          <p:nvSpPr>
            <p:cNvPr id="786" name="Google Shape;786;p53"/>
            <p:cNvSpPr/>
            <p:nvPr/>
          </p:nvSpPr>
          <p:spPr>
            <a:xfrm>
              <a:off x="6454250" y="4464697"/>
              <a:ext cx="576300" cy="565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23</a:t>
              </a:r>
              <a:endParaRPr sz="1466"/>
            </a:p>
          </p:txBody>
        </p:sp>
        <p:sp>
          <p:nvSpPr>
            <p:cNvPr id="787" name="Google Shape;787;p53"/>
            <p:cNvSpPr/>
            <p:nvPr/>
          </p:nvSpPr>
          <p:spPr>
            <a:xfrm>
              <a:off x="7213998" y="4465656"/>
              <a:ext cx="578400" cy="565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 sz="1466"/>
            </a:p>
          </p:txBody>
        </p:sp>
        <p:cxnSp>
          <p:nvCxnSpPr>
            <p:cNvPr id="788" name="Google Shape;788;p53"/>
            <p:cNvCxnSpPr/>
            <p:nvPr/>
          </p:nvCxnSpPr>
          <p:spPr>
            <a:xfrm flipH="1">
              <a:off x="5315695" y="2528837"/>
              <a:ext cx="648000" cy="7770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789" name="Google Shape;789;p53"/>
            <p:cNvCxnSpPr/>
            <p:nvPr/>
          </p:nvCxnSpPr>
          <p:spPr>
            <a:xfrm flipH="1">
              <a:off x="6817696" y="3818374"/>
              <a:ext cx="206100" cy="6498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790" name="Google Shape;790;p53"/>
            <p:cNvCxnSpPr/>
            <p:nvPr/>
          </p:nvCxnSpPr>
          <p:spPr>
            <a:xfrm>
              <a:off x="7234812" y="3828422"/>
              <a:ext cx="226200" cy="6297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791" name="Google Shape;791;p53"/>
            <p:cNvSpPr/>
            <p:nvPr/>
          </p:nvSpPr>
          <p:spPr>
            <a:xfrm>
              <a:off x="5847304" y="3260688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21</a:t>
              </a:r>
              <a:endParaRPr sz="1466"/>
            </a:p>
          </p:txBody>
        </p:sp>
        <p:cxnSp>
          <p:nvCxnSpPr>
            <p:cNvPr id="792" name="Google Shape;792;p53"/>
            <p:cNvCxnSpPr/>
            <p:nvPr/>
          </p:nvCxnSpPr>
          <p:spPr>
            <a:xfrm flipH="1">
              <a:off x="6126117" y="2569031"/>
              <a:ext cx="8400" cy="6717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793" name="Google Shape;793;p53"/>
            <p:cNvSpPr/>
            <p:nvPr/>
          </p:nvSpPr>
          <p:spPr>
            <a:xfrm>
              <a:off x="5637674" y="4489391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31</a:t>
              </a:r>
              <a:endParaRPr sz="1466"/>
            </a:p>
          </p:txBody>
        </p:sp>
        <p:sp>
          <p:nvSpPr>
            <p:cNvPr id="794" name="Google Shape;794;p53"/>
            <p:cNvSpPr/>
            <p:nvPr/>
          </p:nvSpPr>
          <p:spPr>
            <a:xfrm>
              <a:off x="4114800" y="4485912"/>
              <a:ext cx="5751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sz="1466"/>
            </a:p>
          </p:txBody>
        </p:sp>
        <p:cxnSp>
          <p:nvCxnSpPr>
            <p:cNvPr id="795" name="Google Shape;795;p53"/>
            <p:cNvCxnSpPr/>
            <p:nvPr/>
          </p:nvCxnSpPr>
          <p:spPr>
            <a:xfrm flipH="1">
              <a:off x="4516628" y="3763944"/>
              <a:ext cx="455100" cy="7344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796" name="Google Shape;796;p53"/>
            <p:cNvCxnSpPr/>
            <p:nvPr/>
          </p:nvCxnSpPr>
          <p:spPr>
            <a:xfrm>
              <a:off x="5340698" y="3774833"/>
              <a:ext cx="472200" cy="7035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797" name="Google Shape;797;p53"/>
            <p:cNvSpPr/>
            <p:nvPr/>
          </p:nvSpPr>
          <p:spPr>
            <a:xfrm>
              <a:off x="4878328" y="4485752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12</a:t>
              </a:r>
              <a:endParaRPr sz="1466"/>
            </a:p>
          </p:txBody>
        </p:sp>
        <p:cxnSp>
          <p:nvCxnSpPr>
            <p:cNvPr id="798" name="Google Shape;798;p53"/>
            <p:cNvCxnSpPr/>
            <p:nvPr/>
          </p:nvCxnSpPr>
          <p:spPr>
            <a:xfrm>
              <a:off x="5154656" y="3838469"/>
              <a:ext cx="5100" cy="6297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</p:grpSp>
      <p:sp>
        <p:nvSpPr>
          <p:cNvPr id="799" name="Google Shape;799;p53"/>
          <p:cNvSpPr/>
          <p:nvPr/>
        </p:nvSpPr>
        <p:spPr>
          <a:xfrm flipH="1">
            <a:off x="8093358" y="3819466"/>
            <a:ext cx="507868" cy="25193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6BEAB">
              <a:alpha val="49800"/>
            </a:srgbClr>
          </a:solidFill>
          <a:ln w="12700" cap="flat" cmpd="sng">
            <a:solidFill>
              <a:srgbClr val="ECE9E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10" tIns="45688" rIns="91410" bIns="45688" anchor="ctr" anchorCtr="0">
            <a:noAutofit/>
          </a:bodyPr>
          <a:lstStyle/>
          <a:p>
            <a:pPr algn="ctr"/>
            <a:endParaRPr sz="2399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0" name="Google Shape;800;p53"/>
          <p:cNvSpPr/>
          <p:nvPr/>
        </p:nvSpPr>
        <p:spPr>
          <a:xfrm>
            <a:off x="8016942" y="1562819"/>
            <a:ext cx="3838600" cy="1033731"/>
          </a:xfrm>
          <a:prstGeom prst="wedgeRoundRectCallout">
            <a:avLst>
              <a:gd name="adj1" fmla="val -55628"/>
              <a:gd name="adj2" fmla="val 140116"/>
              <a:gd name="adj3" fmla="val 16667"/>
            </a:avLst>
          </a:prstGeom>
          <a:solidFill>
            <a:srgbClr val="663606">
              <a:alpha val="94900"/>
            </a:srgbClr>
          </a:solidFill>
          <a:ln w="19050" cap="flat" cmpd="sng">
            <a:solidFill>
              <a:srgbClr val="F8D49E">
                <a:alpha val="8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10" tIns="45688" rIns="91410" bIns="45688" anchor="ctr" anchorCtr="0">
            <a:noAutofit/>
          </a:bodyPr>
          <a:lstStyle/>
          <a:p>
            <a:pPr algn="ctr">
              <a:buClr>
                <a:schemeClr val="dk1"/>
              </a:buClr>
            </a:pPr>
            <a:r>
              <a:rPr lang="en" sz="279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Влизаме рекурсивно в първия наследник</a:t>
            </a:r>
            <a:endParaRPr sz="1466"/>
          </a:p>
        </p:txBody>
      </p:sp>
      <p:sp>
        <p:nvSpPr>
          <p:cNvPr id="24" name="Slide Number Placeholder">
            <a:extLst>
              <a:ext uri="{FF2B5EF4-FFF2-40B4-BE49-F238E27FC236}">
                <a16:creationId xmlns:a16="http://schemas.microsoft.com/office/drawing/2014/main" id="{C2BF67B7-FF63-4D23-9A42-43C17ACA6DBE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89066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54"/>
          <p:cNvSpPr txBox="1">
            <a:spLocks noGrp="1"/>
          </p:cNvSpPr>
          <p:nvPr>
            <p:ph type="body" idx="4294967295"/>
          </p:nvPr>
        </p:nvSpPr>
        <p:spPr>
          <a:xfrm>
            <a:off x="190413" y="1151715"/>
            <a:ext cx="11804525" cy="556894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marL="304724" indent="-304724"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en"/>
              <a:t>Стек: 7, 14, 23</a:t>
            </a:r>
            <a:endParaRPr/>
          </a:p>
          <a:p>
            <a:pPr marL="304724" indent="-304724">
              <a:spcBef>
                <a:spcPts val="1200"/>
              </a:spcBef>
              <a:spcAft>
                <a:spcPts val="0"/>
              </a:spcAft>
              <a:buSzPts val="2600"/>
              <a:buChar char="▪"/>
            </a:pPr>
            <a:r>
              <a:rPr lang="en"/>
              <a:t>Изход: 1, 12, 31, 19, 21</a:t>
            </a:r>
            <a:endParaRPr/>
          </a:p>
        </p:txBody>
      </p:sp>
      <p:sp>
        <p:nvSpPr>
          <p:cNvPr id="806" name="Google Shape;806;p54"/>
          <p:cNvSpPr txBox="1">
            <a:spLocks noGrp="1"/>
          </p:cNvSpPr>
          <p:nvPr>
            <p:ph type="title" idx="4294967295"/>
          </p:nvPr>
        </p:nvSpPr>
        <p:spPr>
          <a:xfrm>
            <a:off x="188814" y="41224"/>
            <a:ext cx="9577505" cy="111051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F3BE60"/>
              </a:buClr>
              <a:buSzPts val="3000"/>
            </a:pPr>
            <a:r>
              <a:rPr lang="en"/>
              <a:t>DFS в действие (стъпка 13)</a:t>
            </a:r>
            <a:endParaRPr/>
          </a:p>
        </p:txBody>
      </p:sp>
      <p:sp>
        <p:nvSpPr>
          <p:cNvPr id="807" name="Google Shape;807;p54"/>
          <p:cNvSpPr/>
          <p:nvPr/>
        </p:nvSpPr>
        <p:spPr>
          <a:xfrm rot="-5400000">
            <a:off x="6782547" y="6089955"/>
            <a:ext cx="350709" cy="24913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6BEAB">
              <a:alpha val="49800"/>
            </a:srgbClr>
          </a:solidFill>
          <a:ln w="12700" cap="flat" cmpd="sng">
            <a:solidFill>
              <a:srgbClr val="ECE9E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10" tIns="45688" rIns="91410" bIns="45688" anchor="ctr" anchorCtr="0">
            <a:noAutofit/>
          </a:bodyPr>
          <a:lstStyle/>
          <a:p>
            <a:pPr algn="ctr"/>
            <a:endParaRPr sz="2399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08" name="Google Shape;808;p54"/>
          <p:cNvGrpSpPr/>
          <p:nvPr/>
        </p:nvGrpSpPr>
        <p:grpSpPr>
          <a:xfrm>
            <a:off x="3453499" y="1905263"/>
            <a:ext cx="4902187" cy="4037386"/>
            <a:chOff x="4114800" y="2007160"/>
            <a:chExt cx="3677598" cy="3048031"/>
          </a:xfrm>
        </p:grpSpPr>
        <p:sp>
          <p:nvSpPr>
            <p:cNvPr id="809" name="Google Shape;809;p54"/>
            <p:cNvSpPr/>
            <p:nvPr/>
          </p:nvSpPr>
          <p:spPr>
            <a:xfrm>
              <a:off x="5845709" y="2007160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7</a:t>
              </a:r>
              <a:endParaRPr sz="1466"/>
            </a:p>
          </p:txBody>
        </p:sp>
        <p:sp>
          <p:nvSpPr>
            <p:cNvPr id="810" name="Google Shape;810;p54"/>
            <p:cNvSpPr/>
            <p:nvPr/>
          </p:nvSpPr>
          <p:spPr>
            <a:xfrm>
              <a:off x="6840424" y="3264327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14</a:t>
              </a:r>
              <a:endParaRPr sz="1466"/>
            </a:p>
          </p:txBody>
        </p:sp>
        <p:sp>
          <p:nvSpPr>
            <p:cNvPr id="811" name="Google Shape;811;p54"/>
            <p:cNvSpPr/>
            <p:nvPr/>
          </p:nvSpPr>
          <p:spPr>
            <a:xfrm>
              <a:off x="4879405" y="3260848"/>
              <a:ext cx="5751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19</a:t>
              </a:r>
              <a:endParaRPr sz="1466"/>
            </a:p>
          </p:txBody>
        </p:sp>
        <p:sp>
          <p:nvSpPr>
            <p:cNvPr id="812" name="Google Shape;812;p54"/>
            <p:cNvSpPr/>
            <p:nvPr/>
          </p:nvSpPr>
          <p:spPr>
            <a:xfrm>
              <a:off x="6454250" y="4464697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23</a:t>
              </a:r>
              <a:endParaRPr sz="1466"/>
            </a:p>
          </p:txBody>
        </p:sp>
        <p:sp>
          <p:nvSpPr>
            <p:cNvPr id="813" name="Google Shape;813;p54"/>
            <p:cNvSpPr/>
            <p:nvPr/>
          </p:nvSpPr>
          <p:spPr>
            <a:xfrm>
              <a:off x="7213998" y="4465656"/>
              <a:ext cx="578400" cy="565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 sz="1466"/>
            </a:p>
          </p:txBody>
        </p:sp>
        <p:cxnSp>
          <p:nvCxnSpPr>
            <p:cNvPr id="814" name="Google Shape;814;p54"/>
            <p:cNvCxnSpPr/>
            <p:nvPr/>
          </p:nvCxnSpPr>
          <p:spPr>
            <a:xfrm flipH="1">
              <a:off x="5315695" y="2528837"/>
              <a:ext cx="648000" cy="7770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815" name="Google Shape;815;p54"/>
            <p:cNvCxnSpPr/>
            <p:nvPr/>
          </p:nvCxnSpPr>
          <p:spPr>
            <a:xfrm flipH="1">
              <a:off x="6817696" y="3818374"/>
              <a:ext cx="206100" cy="649800"/>
            </a:xfrm>
            <a:prstGeom prst="straightConnector1">
              <a:avLst/>
            </a:prstGeom>
            <a:noFill/>
            <a:ln w="6985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16" name="Google Shape;816;p54"/>
            <p:cNvCxnSpPr/>
            <p:nvPr/>
          </p:nvCxnSpPr>
          <p:spPr>
            <a:xfrm>
              <a:off x="7234812" y="3828422"/>
              <a:ext cx="226200" cy="6297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17" name="Google Shape;817;p54"/>
            <p:cNvCxnSpPr/>
            <p:nvPr/>
          </p:nvCxnSpPr>
          <p:spPr>
            <a:xfrm>
              <a:off x="6305340" y="2528837"/>
              <a:ext cx="658200" cy="7770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818" name="Google Shape;818;p54"/>
            <p:cNvSpPr/>
            <p:nvPr/>
          </p:nvSpPr>
          <p:spPr>
            <a:xfrm>
              <a:off x="5847304" y="3260688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21</a:t>
              </a:r>
              <a:endParaRPr sz="1466"/>
            </a:p>
          </p:txBody>
        </p:sp>
        <p:cxnSp>
          <p:nvCxnSpPr>
            <p:cNvPr id="819" name="Google Shape;819;p54"/>
            <p:cNvCxnSpPr/>
            <p:nvPr/>
          </p:nvCxnSpPr>
          <p:spPr>
            <a:xfrm flipH="1">
              <a:off x="6126117" y="2569031"/>
              <a:ext cx="8400" cy="6717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820" name="Google Shape;820;p54"/>
            <p:cNvSpPr/>
            <p:nvPr/>
          </p:nvSpPr>
          <p:spPr>
            <a:xfrm>
              <a:off x="5637674" y="4489391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31</a:t>
              </a:r>
              <a:endParaRPr sz="1466"/>
            </a:p>
          </p:txBody>
        </p:sp>
        <p:sp>
          <p:nvSpPr>
            <p:cNvPr id="821" name="Google Shape;821;p54"/>
            <p:cNvSpPr/>
            <p:nvPr/>
          </p:nvSpPr>
          <p:spPr>
            <a:xfrm>
              <a:off x="4114800" y="4485912"/>
              <a:ext cx="5751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sz="1466"/>
            </a:p>
          </p:txBody>
        </p:sp>
        <p:cxnSp>
          <p:nvCxnSpPr>
            <p:cNvPr id="822" name="Google Shape;822;p54"/>
            <p:cNvCxnSpPr/>
            <p:nvPr/>
          </p:nvCxnSpPr>
          <p:spPr>
            <a:xfrm flipH="1">
              <a:off x="4516628" y="3763944"/>
              <a:ext cx="455100" cy="7344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823" name="Google Shape;823;p54"/>
            <p:cNvCxnSpPr/>
            <p:nvPr/>
          </p:nvCxnSpPr>
          <p:spPr>
            <a:xfrm>
              <a:off x="5340698" y="3774833"/>
              <a:ext cx="472200" cy="7035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824" name="Google Shape;824;p54"/>
            <p:cNvSpPr/>
            <p:nvPr/>
          </p:nvSpPr>
          <p:spPr>
            <a:xfrm>
              <a:off x="4878328" y="4485752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12</a:t>
              </a:r>
              <a:endParaRPr sz="1466"/>
            </a:p>
          </p:txBody>
        </p:sp>
        <p:cxnSp>
          <p:nvCxnSpPr>
            <p:cNvPr id="825" name="Google Shape;825;p54"/>
            <p:cNvCxnSpPr/>
            <p:nvPr/>
          </p:nvCxnSpPr>
          <p:spPr>
            <a:xfrm>
              <a:off x="5154656" y="3838469"/>
              <a:ext cx="5100" cy="6297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</p:grpSp>
      <p:sp>
        <p:nvSpPr>
          <p:cNvPr id="826" name="Google Shape;826;p54"/>
          <p:cNvSpPr/>
          <p:nvPr/>
        </p:nvSpPr>
        <p:spPr>
          <a:xfrm>
            <a:off x="8016942" y="1562819"/>
            <a:ext cx="3581467" cy="1033731"/>
          </a:xfrm>
          <a:prstGeom prst="wedgeRoundRectCallout">
            <a:avLst>
              <a:gd name="adj1" fmla="val -69221"/>
              <a:gd name="adj2" fmla="val 299352"/>
              <a:gd name="adj3" fmla="val 16667"/>
            </a:avLst>
          </a:prstGeom>
          <a:solidFill>
            <a:srgbClr val="663606">
              <a:alpha val="94900"/>
            </a:srgbClr>
          </a:solidFill>
          <a:ln w="19050" cap="flat" cmpd="sng">
            <a:solidFill>
              <a:srgbClr val="F8D49E">
                <a:alpha val="8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10" tIns="45688" rIns="91410" bIns="45688" anchor="ctr" anchorCtr="0">
            <a:noAutofit/>
          </a:bodyPr>
          <a:lstStyle/>
          <a:p>
            <a:pPr algn="ctr">
              <a:buClr>
                <a:schemeClr val="dk1"/>
              </a:buClr>
            </a:pPr>
            <a:r>
              <a:rPr lang="en" sz="279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Влизаме рекурсивно в първия наследник</a:t>
            </a:r>
            <a:endParaRPr sz="1466"/>
          </a:p>
        </p:txBody>
      </p:sp>
      <p:sp>
        <p:nvSpPr>
          <p:cNvPr id="24" name="Slide Number Placeholder">
            <a:extLst>
              <a:ext uri="{FF2B5EF4-FFF2-40B4-BE49-F238E27FC236}">
                <a16:creationId xmlns:a16="http://schemas.microsoft.com/office/drawing/2014/main" id="{0843C03E-4843-4E4F-B309-9ECDA341800B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0782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p55"/>
          <p:cNvSpPr txBox="1">
            <a:spLocks noGrp="1"/>
          </p:cNvSpPr>
          <p:nvPr>
            <p:ph type="body" idx="4294967295"/>
          </p:nvPr>
        </p:nvSpPr>
        <p:spPr>
          <a:xfrm>
            <a:off x="190413" y="1151715"/>
            <a:ext cx="11804525" cy="556894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marL="304724" indent="-304724"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en"/>
              <a:t>Стек: 7, 14</a:t>
            </a:r>
            <a:endParaRPr/>
          </a:p>
          <a:p>
            <a:pPr marL="304724" indent="-304724">
              <a:spcBef>
                <a:spcPts val="1200"/>
              </a:spcBef>
              <a:spcAft>
                <a:spcPts val="0"/>
              </a:spcAft>
              <a:buSzPts val="2600"/>
              <a:buChar char="▪"/>
            </a:pPr>
            <a:r>
              <a:rPr lang="en"/>
              <a:t>Изход: 1, 12, 31, 19, 21,</a:t>
            </a:r>
            <a:br>
              <a:rPr lang="en"/>
            </a:br>
            <a:r>
              <a:rPr lang="en"/>
              <a:t>23</a:t>
            </a:r>
            <a:endParaRPr/>
          </a:p>
        </p:txBody>
      </p:sp>
      <p:sp>
        <p:nvSpPr>
          <p:cNvPr id="832" name="Google Shape;832;p55"/>
          <p:cNvSpPr txBox="1">
            <a:spLocks noGrp="1"/>
          </p:cNvSpPr>
          <p:nvPr>
            <p:ph type="title" idx="4294967295"/>
          </p:nvPr>
        </p:nvSpPr>
        <p:spPr>
          <a:xfrm>
            <a:off x="188814" y="41224"/>
            <a:ext cx="9577505" cy="111051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F3BE60"/>
              </a:buClr>
              <a:buSzPts val="3000"/>
            </a:pPr>
            <a:r>
              <a:rPr lang="en"/>
              <a:t>DFS в действие (стъпка 14)</a:t>
            </a:r>
            <a:endParaRPr/>
          </a:p>
        </p:txBody>
      </p:sp>
      <p:grpSp>
        <p:nvGrpSpPr>
          <p:cNvPr id="833" name="Google Shape;833;p55"/>
          <p:cNvGrpSpPr/>
          <p:nvPr/>
        </p:nvGrpSpPr>
        <p:grpSpPr>
          <a:xfrm>
            <a:off x="3453499" y="1905263"/>
            <a:ext cx="4902187" cy="4037386"/>
            <a:chOff x="4114800" y="2007160"/>
            <a:chExt cx="3677598" cy="3048031"/>
          </a:xfrm>
        </p:grpSpPr>
        <p:sp>
          <p:nvSpPr>
            <p:cNvPr id="834" name="Google Shape;834;p55"/>
            <p:cNvSpPr/>
            <p:nvPr/>
          </p:nvSpPr>
          <p:spPr>
            <a:xfrm>
              <a:off x="5845709" y="2007160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7</a:t>
              </a:r>
              <a:endParaRPr sz="1466"/>
            </a:p>
          </p:txBody>
        </p:sp>
        <p:sp>
          <p:nvSpPr>
            <p:cNvPr id="835" name="Google Shape;835;p55"/>
            <p:cNvSpPr/>
            <p:nvPr/>
          </p:nvSpPr>
          <p:spPr>
            <a:xfrm>
              <a:off x="6840424" y="3264327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14</a:t>
              </a:r>
              <a:endParaRPr sz="1466"/>
            </a:p>
          </p:txBody>
        </p:sp>
        <p:sp>
          <p:nvSpPr>
            <p:cNvPr id="836" name="Google Shape;836;p55"/>
            <p:cNvSpPr/>
            <p:nvPr/>
          </p:nvSpPr>
          <p:spPr>
            <a:xfrm>
              <a:off x="4879405" y="3260848"/>
              <a:ext cx="5751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19</a:t>
              </a:r>
              <a:endParaRPr sz="1466"/>
            </a:p>
          </p:txBody>
        </p:sp>
        <p:sp>
          <p:nvSpPr>
            <p:cNvPr id="837" name="Google Shape;837;p55"/>
            <p:cNvSpPr/>
            <p:nvPr/>
          </p:nvSpPr>
          <p:spPr>
            <a:xfrm>
              <a:off x="6454250" y="4464697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23</a:t>
              </a:r>
              <a:endParaRPr sz="1466"/>
            </a:p>
          </p:txBody>
        </p:sp>
        <p:sp>
          <p:nvSpPr>
            <p:cNvPr id="838" name="Google Shape;838;p55"/>
            <p:cNvSpPr/>
            <p:nvPr/>
          </p:nvSpPr>
          <p:spPr>
            <a:xfrm>
              <a:off x="7213998" y="4465656"/>
              <a:ext cx="578400" cy="565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 sz="1466"/>
            </a:p>
          </p:txBody>
        </p:sp>
        <p:cxnSp>
          <p:nvCxnSpPr>
            <p:cNvPr id="839" name="Google Shape;839;p55"/>
            <p:cNvCxnSpPr/>
            <p:nvPr/>
          </p:nvCxnSpPr>
          <p:spPr>
            <a:xfrm flipH="1">
              <a:off x="5315695" y="2528837"/>
              <a:ext cx="648000" cy="7770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840" name="Google Shape;840;p55"/>
            <p:cNvCxnSpPr/>
            <p:nvPr/>
          </p:nvCxnSpPr>
          <p:spPr>
            <a:xfrm flipH="1">
              <a:off x="6817696" y="3818374"/>
              <a:ext cx="206100" cy="6498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841" name="Google Shape;841;p55"/>
            <p:cNvCxnSpPr/>
            <p:nvPr/>
          </p:nvCxnSpPr>
          <p:spPr>
            <a:xfrm>
              <a:off x="7234812" y="3828422"/>
              <a:ext cx="226200" cy="6297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42" name="Google Shape;842;p55"/>
            <p:cNvCxnSpPr/>
            <p:nvPr/>
          </p:nvCxnSpPr>
          <p:spPr>
            <a:xfrm>
              <a:off x="6305340" y="2528837"/>
              <a:ext cx="658200" cy="7770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843" name="Google Shape;843;p55"/>
            <p:cNvSpPr/>
            <p:nvPr/>
          </p:nvSpPr>
          <p:spPr>
            <a:xfrm>
              <a:off x="5847304" y="3260688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21</a:t>
              </a:r>
              <a:endParaRPr sz="1466"/>
            </a:p>
          </p:txBody>
        </p:sp>
        <p:cxnSp>
          <p:nvCxnSpPr>
            <p:cNvPr id="844" name="Google Shape;844;p55"/>
            <p:cNvCxnSpPr/>
            <p:nvPr/>
          </p:nvCxnSpPr>
          <p:spPr>
            <a:xfrm flipH="1">
              <a:off x="6126117" y="2569031"/>
              <a:ext cx="8400" cy="6717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845" name="Google Shape;845;p55"/>
            <p:cNvSpPr/>
            <p:nvPr/>
          </p:nvSpPr>
          <p:spPr>
            <a:xfrm>
              <a:off x="5637674" y="4489391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31</a:t>
              </a:r>
              <a:endParaRPr sz="1466"/>
            </a:p>
          </p:txBody>
        </p:sp>
        <p:sp>
          <p:nvSpPr>
            <p:cNvPr id="846" name="Google Shape;846;p55"/>
            <p:cNvSpPr/>
            <p:nvPr/>
          </p:nvSpPr>
          <p:spPr>
            <a:xfrm>
              <a:off x="4114800" y="4485912"/>
              <a:ext cx="5751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sz="1466"/>
            </a:p>
          </p:txBody>
        </p:sp>
        <p:cxnSp>
          <p:nvCxnSpPr>
            <p:cNvPr id="847" name="Google Shape;847;p55"/>
            <p:cNvCxnSpPr/>
            <p:nvPr/>
          </p:nvCxnSpPr>
          <p:spPr>
            <a:xfrm flipH="1">
              <a:off x="4516628" y="3763944"/>
              <a:ext cx="455100" cy="7344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848" name="Google Shape;848;p55"/>
            <p:cNvCxnSpPr/>
            <p:nvPr/>
          </p:nvCxnSpPr>
          <p:spPr>
            <a:xfrm>
              <a:off x="5340698" y="3774833"/>
              <a:ext cx="472200" cy="7035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849" name="Google Shape;849;p55"/>
            <p:cNvSpPr/>
            <p:nvPr/>
          </p:nvSpPr>
          <p:spPr>
            <a:xfrm>
              <a:off x="4878328" y="4485752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12</a:t>
              </a:r>
              <a:endParaRPr sz="1466"/>
            </a:p>
          </p:txBody>
        </p:sp>
        <p:cxnSp>
          <p:nvCxnSpPr>
            <p:cNvPr id="850" name="Google Shape;850;p55"/>
            <p:cNvCxnSpPr/>
            <p:nvPr/>
          </p:nvCxnSpPr>
          <p:spPr>
            <a:xfrm>
              <a:off x="5154656" y="3838469"/>
              <a:ext cx="5100" cy="6297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</p:grpSp>
      <p:sp>
        <p:nvSpPr>
          <p:cNvPr id="851" name="Google Shape;851;p55"/>
          <p:cNvSpPr/>
          <p:nvPr/>
        </p:nvSpPr>
        <p:spPr>
          <a:xfrm flipH="1">
            <a:off x="8093358" y="3819466"/>
            <a:ext cx="507868" cy="25193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6BEAB">
              <a:alpha val="49800"/>
            </a:srgbClr>
          </a:solidFill>
          <a:ln w="12700" cap="flat" cmpd="sng">
            <a:solidFill>
              <a:srgbClr val="ECE9E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10" tIns="45688" rIns="91410" bIns="45688" anchor="ctr" anchorCtr="0">
            <a:noAutofit/>
          </a:bodyPr>
          <a:lstStyle/>
          <a:p>
            <a:pPr algn="ctr"/>
            <a:endParaRPr sz="2399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2" name="Google Shape;852;p55"/>
          <p:cNvSpPr/>
          <p:nvPr/>
        </p:nvSpPr>
        <p:spPr>
          <a:xfrm>
            <a:off x="7414435" y="1285624"/>
            <a:ext cx="4471177" cy="1110511"/>
          </a:xfrm>
          <a:prstGeom prst="wedgeRoundRectCallout">
            <a:avLst>
              <a:gd name="adj1" fmla="val -43712"/>
              <a:gd name="adj2" fmla="val 141092"/>
              <a:gd name="adj3" fmla="val 16667"/>
            </a:avLst>
          </a:prstGeom>
          <a:solidFill>
            <a:srgbClr val="663606">
              <a:alpha val="94900"/>
            </a:srgbClr>
          </a:solidFill>
          <a:ln w="19050" cap="flat" cmpd="sng">
            <a:solidFill>
              <a:srgbClr val="F8D49E">
                <a:alpha val="8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10" tIns="45688" rIns="91410" bIns="45688" anchor="ctr" anchorCtr="0">
            <a:noAutofit/>
          </a:bodyPr>
          <a:lstStyle/>
          <a:p>
            <a:pPr algn="ctr"/>
            <a:r>
              <a:rPr lang="en" sz="279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Връщаме се обратно от рекурсивното извикване</a:t>
            </a:r>
            <a:endParaRPr sz="2799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Slide Number Placeholder">
            <a:extLst>
              <a:ext uri="{FF2B5EF4-FFF2-40B4-BE49-F238E27FC236}">
                <a16:creationId xmlns:a16="http://schemas.microsoft.com/office/drawing/2014/main" id="{E9242EA5-EFC8-47EC-A48A-BDBBD68F25CE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03085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56"/>
          <p:cNvSpPr txBox="1">
            <a:spLocks noGrp="1"/>
          </p:cNvSpPr>
          <p:nvPr>
            <p:ph type="body" idx="4294967295"/>
          </p:nvPr>
        </p:nvSpPr>
        <p:spPr>
          <a:xfrm>
            <a:off x="190413" y="1151715"/>
            <a:ext cx="11804525" cy="556894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marL="304724" indent="-304724"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en"/>
              <a:t>Стек: 7, 14, 6</a:t>
            </a:r>
            <a:endParaRPr/>
          </a:p>
          <a:p>
            <a:pPr marL="304724" indent="-304724">
              <a:spcBef>
                <a:spcPts val="1200"/>
              </a:spcBef>
              <a:spcAft>
                <a:spcPts val="0"/>
              </a:spcAft>
              <a:buSzPts val="2600"/>
              <a:buChar char="▪"/>
            </a:pPr>
            <a:r>
              <a:rPr lang="en"/>
              <a:t>Изход: 1, 12, 31, 19, 21,</a:t>
            </a:r>
            <a:br>
              <a:rPr lang="en"/>
            </a:br>
            <a:r>
              <a:rPr lang="en"/>
              <a:t>23</a:t>
            </a:r>
            <a:endParaRPr/>
          </a:p>
        </p:txBody>
      </p:sp>
      <p:sp>
        <p:nvSpPr>
          <p:cNvPr id="858" name="Google Shape;858;p56"/>
          <p:cNvSpPr txBox="1">
            <a:spLocks noGrp="1"/>
          </p:cNvSpPr>
          <p:nvPr>
            <p:ph type="title" idx="4294967295"/>
          </p:nvPr>
        </p:nvSpPr>
        <p:spPr>
          <a:xfrm>
            <a:off x="188814" y="41224"/>
            <a:ext cx="9577505" cy="111051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F3BE60"/>
              </a:buClr>
              <a:buSzPts val="3000"/>
            </a:pPr>
            <a:r>
              <a:rPr lang="en"/>
              <a:t>DFS в действие (стъпка 15)</a:t>
            </a:r>
            <a:endParaRPr/>
          </a:p>
        </p:txBody>
      </p:sp>
      <p:grpSp>
        <p:nvGrpSpPr>
          <p:cNvPr id="859" name="Google Shape;859;p56"/>
          <p:cNvGrpSpPr/>
          <p:nvPr/>
        </p:nvGrpSpPr>
        <p:grpSpPr>
          <a:xfrm>
            <a:off x="3453499" y="1905263"/>
            <a:ext cx="4902187" cy="4037386"/>
            <a:chOff x="4114800" y="2007160"/>
            <a:chExt cx="3677598" cy="3048031"/>
          </a:xfrm>
        </p:grpSpPr>
        <p:sp>
          <p:nvSpPr>
            <p:cNvPr id="860" name="Google Shape;860;p56"/>
            <p:cNvSpPr/>
            <p:nvPr/>
          </p:nvSpPr>
          <p:spPr>
            <a:xfrm>
              <a:off x="5845709" y="2007160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7</a:t>
              </a:r>
              <a:endParaRPr sz="1466"/>
            </a:p>
          </p:txBody>
        </p:sp>
        <p:sp>
          <p:nvSpPr>
            <p:cNvPr id="861" name="Google Shape;861;p56"/>
            <p:cNvSpPr/>
            <p:nvPr/>
          </p:nvSpPr>
          <p:spPr>
            <a:xfrm>
              <a:off x="6840424" y="3264327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14</a:t>
              </a:r>
              <a:endParaRPr sz="1466"/>
            </a:p>
          </p:txBody>
        </p:sp>
        <p:sp>
          <p:nvSpPr>
            <p:cNvPr id="862" name="Google Shape;862;p56"/>
            <p:cNvSpPr/>
            <p:nvPr/>
          </p:nvSpPr>
          <p:spPr>
            <a:xfrm>
              <a:off x="4879405" y="3260848"/>
              <a:ext cx="5751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19</a:t>
              </a:r>
              <a:endParaRPr sz="1466"/>
            </a:p>
          </p:txBody>
        </p:sp>
        <p:sp>
          <p:nvSpPr>
            <p:cNvPr id="863" name="Google Shape;863;p56"/>
            <p:cNvSpPr/>
            <p:nvPr/>
          </p:nvSpPr>
          <p:spPr>
            <a:xfrm>
              <a:off x="6454250" y="4464697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23</a:t>
              </a:r>
              <a:endParaRPr sz="1466"/>
            </a:p>
          </p:txBody>
        </p:sp>
        <p:sp>
          <p:nvSpPr>
            <p:cNvPr id="864" name="Google Shape;864;p56"/>
            <p:cNvSpPr/>
            <p:nvPr/>
          </p:nvSpPr>
          <p:spPr>
            <a:xfrm>
              <a:off x="7213998" y="4465656"/>
              <a:ext cx="5784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 sz="1466"/>
            </a:p>
          </p:txBody>
        </p:sp>
        <p:cxnSp>
          <p:nvCxnSpPr>
            <p:cNvPr id="865" name="Google Shape;865;p56"/>
            <p:cNvCxnSpPr/>
            <p:nvPr/>
          </p:nvCxnSpPr>
          <p:spPr>
            <a:xfrm flipH="1">
              <a:off x="5315695" y="2528837"/>
              <a:ext cx="648000" cy="7770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866" name="Google Shape;866;p56"/>
            <p:cNvCxnSpPr/>
            <p:nvPr/>
          </p:nvCxnSpPr>
          <p:spPr>
            <a:xfrm flipH="1">
              <a:off x="6817696" y="3818374"/>
              <a:ext cx="206100" cy="6498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867" name="Google Shape;867;p56"/>
            <p:cNvCxnSpPr/>
            <p:nvPr/>
          </p:nvCxnSpPr>
          <p:spPr>
            <a:xfrm>
              <a:off x="7234812" y="3828422"/>
              <a:ext cx="226200" cy="6297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68" name="Google Shape;868;p56"/>
            <p:cNvCxnSpPr/>
            <p:nvPr/>
          </p:nvCxnSpPr>
          <p:spPr>
            <a:xfrm>
              <a:off x="6305340" y="2528837"/>
              <a:ext cx="658200" cy="7770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869" name="Google Shape;869;p56"/>
            <p:cNvSpPr/>
            <p:nvPr/>
          </p:nvSpPr>
          <p:spPr>
            <a:xfrm>
              <a:off x="5847304" y="3260688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21</a:t>
              </a:r>
              <a:endParaRPr sz="1466"/>
            </a:p>
          </p:txBody>
        </p:sp>
        <p:cxnSp>
          <p:nvCxnSpPr>
            <p:cNvPr id="870" name="Google Shape;870;p56"/>
            <p:cNvCxnSpPr/>
            <p:nvPr/>
          </p:nvCxnSpPr>
          <p:spPr>
            <a:xfrm flipH="1">
              <a:off x="6126117" y="2569031"/>
              <a:ext cx="8400" cy="6717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871" name="Google Shape;871;p56"/>
            <p:cNvSpPr/>
            <p:nvPr/>
          </p:nvSpPr>
          <p:spPr>
            <a:xfrm>
              <a:off x="5637674" y="4489391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31</a:t>
              </a:r>
              <a:endParaRPr sz="1466"/>
            </a:p>
          </p:txBody>
        </p:sp>
        <p:sp>
          <p:nvSpPr>
            <p:cNvPr id="872" name="Google Shape;872;p56"/>
            <p:cNvSpPr/>
            <p:nvPr/>
          </p:nvSpPr>
          <p:spPr>
            <a:xfrm>
              <a:off x="4114800" y="4485912"/>
              <a:ext cx="5751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sz="1466"/>
            </a:p>
          </p:txBody>
        </p:sp>
        <p:cxnSp>
          <p:nvCxnSpPr>
            <p:cNvPr id="873" name="Google Shape;873;p56"/>
            <p:cNvCxnSpPr/>
            <p:nvPr/>
          </p:nvCxnSpPr>
          <p:spPr>
            <a:xfrm flipH="1">
              <a:off x="4516628" y="3763944"/>
              <a:ext cx="455100" cy="7344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874" name="Google Shape;874;p56"/>
            <p:cNvCxnSpPr/>
            <p:nvPr/>
          </p:nvCxnSpPr>
          <p:spPr>
            <a:xfrm>
              <a:off x="5340698" y="3774833"/>
              <a:ext cx="472200" cy="7035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875" name="Google Shape;875;p56"/>
            <p:cNvSpPr/>
            <p:nvPr/>
          </p:nvSpPr>
          <p:spPr>
            <a:xfrm>
              <a:off x="4878328" y="4485752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12</a:t>
              </a:r>
              <a:endParaRPr sz="1466"/>
            </a:p>
          </p:txBody>
        </p:sp>
        <p:cxnSp>
          <p:nvCxnSpPr>
            <p:cNvPr id="876" name="Google Shape;876;p56"/>
            <p:cNvCxnSpPr/>
            <p:nvPr/>
          </p:nvCxnSpPr>
          <p:spPr>
            <a:xfrm>
              <a:off x="5154656" y="3838469"/>
              <a:ext cx="5100" cy="6297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</p:grpSp>
      <p:sp>
        <p:nvSpPr>
          <p:cNvPr id="877" name="Google Shape;877;p56"/>
          <p:cNvSpPr/>
          <p:nvPr/>
        </p:nvSpPr>
        <p:spPr>
          <a:xfrm flipH="1">
            <a:off x="8571539" y="5409543"/>
            <a:ext cx="507868" cy="25193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6BEAB">
              <a:alpha val="49800"/>
            </a:srgbClr>
          </a:solidFill>
          <a:ln w="12700" cap="flat" cmpd="sng">
            <a:solidFill>
              <a:srgbClr val="ECE9E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10" tIns="45688" rIns="91410" bIns="45688" anchor="ctr" anchorCtr="0">
            <a:noAutofit/>
          </a:bodyPr>
          <a:lstStyle/>
          <a:p>
            <a:pPr algn="ctr"/>
            <a:endParaRPr sz="2399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8" name="Google Shape;878;p56"/>
          <p:cNvSpPr/>
          <p:nvPr/>
        </p:nvSpPr>
        <p:spPr>
          <a:xfrm>
            <a:off x="8016943" y="1562819"/>
            <a:ext cx="3640070" cy="1033731"/>
          </a:xfrm>
          <a:prstGeom prst="wedgeRoundRectCallout">
            <a:avLst>
              <a:gd name="adj1" fmla="val -45950"/>
              <a:gd name="adj2" fmla="val 291413"/>
              <a:gd name="adj3" fmla="val 16667"/>
            </a:avLst>
          </a:prstGeom>
          <a:solidFill>
            <a:srgbClr val="663606">
              <a:alpha val="94900"/>
            </a:srgbClr>
          </a:solidFill>
          <a:ln w="19050" cap="flat" cmpd="sng">
            <a:solidFill>
              <a:srgbClr val="F8D49E">
                <a:alpha val="8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10" tIns="45688" rIns="91410" bIns="45688" anchor="ctr" anchorCtr="0">
            <a:noAutofit/>
          </a:bodyPr>
          <a:lstStyle/>
          <a:p>
            <a:pPr algn="ctr">
              <a:buClr>
                <a:schemeClr val="dk1"/>
              </a:buClr>
            </a:pPr>
            <a:r>
              <a:rPr lang="en" sz="2799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Влизаме рекурсивно в първия наследник</a:t>
            </a:r>
            <a:endParaRPr sz="1466" dirty="0"/>
          </a:p>
        </p:txBody>
      </p:sp>
      <p:sp>
        <p:nvSpPr>
          <p:cNvPr id="24" name="Slide Number Placeholder">
            <a:extLst>
              <a:ext uri="{FF2B5EF4-FFF2-40B4-BE49-F238E27FC236}">
                <a16:creationId xmlns:a16="http://schemas.microsoft.com/office/drawing/2014/main" id="{5E103892-BD52-4688-B4D2-707E591F0D97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6715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p57"/>
          <p:cNvSpPr txBox="1">
            <a:spLocks noGrp="1"/>
          </p:cNvSpPr>
          <p:nvPr>
            <p:ph type="body" idx="4294967295"/>
          </p:nvPr>
        </p:nvSpPr>
        <p:spPr>
          <a:xfrm>
            <a:off x="190413" y="1151715"/>
            <a:ext cx="11804525" cy="556894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marL="304724" indent="-304724"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en"/>
              <a:t>Стек: 7, 14</a:t>
            </a:r>
            <a:endParaRPr/>
          </a:p>
          <a:p>
            <a:pPr marL="304724" indent="-304724">
              <a:spcBef>
                <a:spcPts val="1200"/>
              </a:spcBef>
              <a:spcAft>
                <a:spcPts val="0"/>
              </a:spcAft>
              <a:buSzPts val="2600"/>
              <a:buChar char="▪"/>
            </a:pPr>
            <a:r>
              <a:rPr lang="en"/>
              <a:t>Изход: 1, 12, 31, 19, 21,</a:t>
            </a:r>
            <a:br>
              <a:rPr lang="en"/>
            </a:br>
            <a:r>
              <a:rPr lang="en"/>
              <a:t>23, 6</a:t>
            </a:r>
            <a:endParaRPr/>
          </a:p>
        </p:txBody>
      </p:sp>
      <p:sp>
        <p:nvSpPr>
          <p:cNvPr id="884" name="Google Shape;884;p57"/>
          <p:cNvSpPr txBox="1">
            <a:spLocks noGrp="1"/>
          </p:cNvSpPr>
          <p:nvPr>
            <p:ph type="title" idx="4294967295"/>
          </p:nvPr>
        </p:nvSpPr>
        <p:spPr>
          <a:xfrm>
            <a:off x="188814" y="41224"/>
            <a:ext cx="9577505" cy="111051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F3BE60"/>
              </a:buClr>
              <a:buSzPts val="3000"/>
            </a:pPr>
            <a:r>
              <a:rPr lang="en"/>
              <a:t>DFS в действие (стъпка 16)</a:t>
            </a:r>
            <a:endParaRPr/>
          </a:p>
        </p:txBody>
      </p:sp>
      <p:grpSp>
        <p:nvGrpSpPr>
          <p:cNvPr id="885" name="Google Shape;885;p57"/>
          <p:cNvGrpSpPr/>
          <p:nvPr/>
        </p:nvGrpSpPr>
        <p:grpSpPr>
          <a:xfrm>
            <a:off x="3453499" y="1905263"/>
            <a:ext cx="4902187" cy="4037386"/>
            <a:chOff x="4114800" y="2007160"/>
            <a:chExt cx="3677598" cy="3048031"/>
          </a:xfrm>
        </p:grpSpPr>
        <p:sp>
          <p:nvSpPr>
            <p:cNvPr id="886" name="Google Shape;886;p57"/>
            <p:cNvSpPr/>
            <p:nvPr/>
          </p:nvSpPr>
          <p:spPr>
            <a:xfrm>
              <a:off x="5845709" y="2007160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7</a:t>
              </a:r>
              <a:endParaRPr sz="1466"/>
            </a:p>
          </p:txBody>
        </p:sp>
        <p:sp>
          <p:nvSpPr>
            <p:cNvPr id="887" name="Google Shape;887;p57"/>
            <p:cNvSpPr/>
            <p:nvPr/>
          </p:nvSpPr>
          <p:spPr>
            <a:xfrm>
              <a:off x="6840424" y="3264327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14</a:t>
              </a:r>
              <a:endParaRPr sz="1466"/>
            </a:p>
          </p:txBody>
        </p:sp>
        <p:sp>
          <p:nvSpPr>
            <p:cNvPr id="888" name="Google Shape;888;p57"/>
            <p:cNvSpPr/>
            <p:nvPr/>
          </p:nvSpPr>
          <p:spPr>
            <a:xfrm>
              <a:off x="4879405" y="3260848"/>
              <a:ext cx="5751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19</a:t>
              </a:r>
              <a:endParaRPr sz="1466"/>
            </a:p>
          </p:txBody>
        </p:sp>
        <p:sp>
          <p:nvSpPr>
            <p:cNvPr id="889" name="Google Shape;889;p57"/>
            <p:cNvSpPr/>
            <p:nvPr/>
          </p:nvSpPr>
          <p:spPr>
            <a:xfrm>
              <a:off x="6454250" y="4464697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23</a:t>
              </a:r>
              <a:endParaRPr sz="1466"/>
            </a:p>
          </p:txBody>
        </p:sp>
        <p:sp>
          <p:nvSpPr>
            <p:cNvPr id="890" name="Google Shape;890;p57"/>
            <p:cNvSpPr/>
            <p:nvPr/>
          </p:nvSpPr>
          <p:spPr>
            <a:xfrm>
              <a:off x="7213998" y="4465656"/>
              <a:ext cx="5784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 sz="1466"/>
            </a:p>
          </p:txBody>
        </p:sp>
        <p:cxnSp>
          <p:nvCxnSpPr>
            <p:cNvPr id="891" name="Google Shape;891;p57"/>
            <p:cNvCxnSpPr/>
            <p:nvPr/>
          </p:nvCxnSpPr>
          <p:spPr>
            <a:xfrm flipH="1">
              <a:off x="5315695" y="2528837"/>
              <a:ext cx="648000" cy="7770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892" name="Google Shape;892;p57"/>
            <p:cNvCxnSpPr/>
            <p:nvPr/>
          </p:nvCxnSpPr>
          <p:spPr>
            <a:xfrm flipH="1">
              <a:off x="6817696" y="3818374"/>
              <a:ext cx="206100" cy="6498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893" name="Google Shape;893;p57"/>
            <p:cNvCxnSpPr/>
            <p:nvPr/>
          </p:nvCxnSpPr>
          <p:spPr>
            <a:xfrm>
              <a:off x="7234812" y="3828422"/>
              <a:ext cx="226200" cy="6297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894" name="Google Shape;894;p57"/>
            <p:cNvCxnSpPr/>
            <p:nvPr/>
          </p:nvCxnSpPr>
          <p:spPr>
            <a:xfrm>
              <a:off x="6305340" y="2528837"/>
              <a:ext cx="658200" cy="7770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895" name="Google Shape;895;p57"/>
            <p:cNvSpPr/>
            <p:nvPr/>
          </p:nvSpPr>
          <p:spPr>
            <a:xfrm>
              <a:off x="5847304" y="3260688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21</a:t>
              </a:r>
              <a:endParaRPr sz="1466"/>
            </a:p>
          </p:txBody>
        </p:sp>
        <p:cxnSp>
          <p:nvCxnSpPr>
            <p:cNvPr id="896" name="Google Shape;896;p57"/>
            <p:cNvCxnSpPr/>
            <p:nvPr/>
          </p:nvCxnSpPr>
          <p:spPr>
            <a:xfrm flipH="1">
              <a:off x="6126117" y="2569031"/>
              <a:ext cx="8400" cy="6717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897" name="Google Shape;897;p57"/>
            <p:cNvSpPr/>
            <p:nvPr/>
          </p:nvSpPr>
          <p:spPr>
            <a:xfrm>
              <a:off x="5637674" y="4489391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31</a:t>
              </a:r>
              <a:endParaRPr sz="1466"/>
            </a:p>
          </p:txBody>
        </p:sp>
        <p:sp>
          <p:nvSpPr>
            <p:cNvPr id="898" name="Google Shape;898;p57"/>
            <p:cNvSpPr/>
            <p:nvPr/>
          </p:nvSpPr>
          <p:spPr>
            <a:xfrm>
              <a:off x="4114800" y="4485912"/>
              <a:ext cx="5751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sz="1466"/>
            </a:p>
          </p:txBody>
        </p:sp>
        <p:cxnSp>
          <p:nvCxnSpPr>
            <p:cNvPr id="899" name="Google Shape;899;p57"/>
            <p:cNvCxnSpPr/>
            <p:nvPr/>
          </p:nvCxnSpPr>
          <p:spPr>
            <a:xfrm flipH="1">
              <a:off x="4516628" y="3763944"/>
              <a:ext cx="455100" cy="7344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900" name="Google Shape;900;p57"/>
            <p:cNvCxnSpPr/>
            <p:nvPr/>
          </p:nvCxnSpPr>
          <p:spPr>
            <a:xfrm>
              <a:off x="5340698" y="3774833"/>
              <a:ext cx="472200" cy="7035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901" name="Google Shape;901;p57"/>
            <p:cNvSpPr/>
            <p:nvPr/>
          </p:nvSpPr>
          <p:spPr>
            <a:xfrm>
              <a:off x="4878328" y="4485752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12</a:t>
              </a:r>
              <a:endParaRPr sz="1466"/>
            </a:p>
          </p:txBody>
        </p:sp>
        <p:cxnSp>
          <p:nvCxnSpPr>
            <p:cNvPr id="902" name="Google Shape;902;p57"/>
            <p:cNvCxnSpPr/>
            <p:nvPr/>
          </p:nvCxnSpPr>
          <p:spPr>
            <a:xfrm>
              <a:off x="5154656" y="3838469"/>
              <a:ext cx="5100" cy="6297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</p:grpSp>
      <p:sp>
        <p:nvSpPr>
          <p:cNvPr id="903" name="Google Shape;903;p57"/>
          <p:cNvSpPr/>
          <p:nvPr/>
        </p:nvSpPr>
        <p:spPr>
          <a:xfrm flipH="1">
            <a:off x="8093358" y="3819466"/>
            <a:ext cx="507868" cy="25193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6BEAB">
              <a:alpha val="49800"/>
            </a:srgbClr>
          </a:solidFill>
          <a:ln w="12700" cap="flat" cmpd="sng">
            <a:solidFill>
              <a:srgbClr val="ECE9E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10" tIns="45688" rIns="91410" bIns="45688" anchor="ctr" anchorCtr="0">
            <a:noAutofit/>
          </a:bodyPr>
          <a:lstStyle/>
          <a:p>
            <a:pPr algn="ctr"/>
            <a:endParaRPr sz="2399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4" name="Google Shape;904;p57"/>
          <p:cNvSpPr/>
          <p:nvPr/>
        </p:nvSpPr>
        <p:spPr>
          <a:xfrm>
            <a:off x="7189088" y="399585"/>
            <a:ext cx="4580503" cy="2074260"/>
          </a:xfrm>
          <a:prstGeom prst="wedgeRoundRectCallout">
            <a:avLst>
              <a:gd name="adj1" fmla="val -39287"/>
              <a:gd name="adj2" fmla="val 96490"/>
              <a:gd name="adj3" fmla="val 16667"/>
            </a:avLst>
          </a:prstGeom>
          <a:solidFill>
            <a:srgbClr val="663606">
              <a:alpha val="94900"/>
            </a:srgbClr>
          </a:solidFill>
          <a:ln w="19050" cap="flat" cmpd="sng">
            <a:solidFill>
              <a:srgbClr val="F8D49E">
                <a:alpha val="8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10" tIns="45688" rIns="91410" bIns="45688" anchor="ctr" anchorCtr="0">
            <a:noAutofit/>
          </a:bodyPr>
          <a:lstStyle/>
          <a:p>
            <a:pPr algn="ctr"/>
            <a:r>
              <a:rPr lang="en" sz="2799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Връщаме се обратно от рекурсивното извикване и принтираме стойността на последно посетения възел</a:t>
            </a:r>
            <a:endParaRPr sz="2799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Slide Number Placeholder">
            <a:extLst>
              <a:ext uri="{FF2B5EF4-FFF2-40B4-BE49-F238E27FC236}">
                <a16:creationId xmlns:a16="http://schemas.microsoft.com/office/drawing/2014/main" id="{F5454CB1-8D40-41A0-8B8C-2F781586DE78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6049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p58"/>
          <p:cNvSpPr txBox="1">
            <a:spLocks noGrp="1"/>
          </p:cNvSpPr>
          <p:nvPr>
            <p:ph type="body" idx="4294967295"/>
          </p:nvPr>
        </p:nvSpPr>
        <p:spPr>
          <a:xfrm>
            <a:off x="190413" y="1151715"/>
            <a:ext cx="11804525" cy="556894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marL="304724" indent="-304724"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en"/>
              <a:t>Стек: 7</a:t>
            </a:r>
            <a:endParaRPr/>
          </a:p>
          <a:p>
            <a:pPr marL="304724" indent="-304724">
              <a:spcBef>
                <a:spcPts val="1200"/>
              </a:spcBef>
              <a:spcAft>
                <a:spcPts val="0"/>
              </a:spcAft>
              <a:buSzPts val="2600"/>
              <a:buChar char="▪"/>
            </a:pPr>
            <a:r>
              <a:rPr lang="en"/>
              <a:t>Изход: 1, 12, 31, 19, 21,</a:t>
            </a:r>
            <a:br>
              <a:rPr lang="en"/>
            </a:br>
            <a:r>
              <a:rPr lang="en"/>
              <a:t>23, 6, 14</a:t>
            </a:r>
            <a:endParaRPr/>
          </a:p>
        </p:txBody>
      </p:sp>
      <p:sp>
        <p:nvSpPr>
          <p:cNvPr id="910" name="Google Shape;910;p58"/>
          <p:cNvSpPr txBox="1">
            <a:spLocks noGrp="1"/>
          </p:cNvSpPr>
          <p:nvPr>
            <p:ph type="title" idx="4294967295"/>
          </p:nvPr>
        </p:nvSpPr>
        <p:spPr>
          <a:xfrm>
            <a:off x="188814" y="41224"/>
            <a:ext cx="9577505" cy="111051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F3BE60"/>
              </a:buClr>
              <a:buSzPts val="3000"/>
            </a:pPr>
            <a:r>
              <a:rPr lang="en"/>
              <a:t>DFS в действие (стъпка 17)</a:t>
            </a:r>
            <a:endParaRPr/>
          </a:p>
        </p:txBody>
      </p:sp>
      <p:grpSp>
        <p:nvGrpSpPr>
          <p:cNvPr id="911" name="Google Shape;911;p58"/>
          <p:cNvGrpSpPr/>
          <p:nvPr/>
        </p:nvGrpSpPr>
        <p:grpSpPr>
          <a:xfrm>
            <a:off x="3453499" y="1905263"/>
            <a:ext cx="4902187" cy="4037386"/>
            <a:chOff x="4114800" y="2007160"/>
            <a:chExt cx="3677598" cy="3048031"/>
          </a:xfrm>
        </p:grpSpPr>
        <p:sp>
          <p:nvSpPr>
            <p:cNvPr id="912" name="Google Shape;912;p58"/>
            <p:cNvSpPr/>
            <p:nvPr/>
          </p:nvSpPr>
          <p:spPr>
            <a:xfrm>
              <a:off x="5845709" y="2007160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7</a:t>
              </a:r>
              <a:endParaRPr sz="1466"/>
            </a:p>
          </p:txBody>
        </p:sp>
        <p:sp>
          <p:nvSpPr>
            <p:cNvPr id="913" name="Google Shape;913;p58"/>
            <p:cNvSpPr/>
            <p:nvPr/>
          </p:nvSpPr>
          <p:spPr>
            <a:xfrm>
              <a:off x="6840424" y="3264327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14</a:t>
              </a:r>
              <a:endParaRPr sz="1466"/>
            </a:p>
          </p:txBody>
        </p:sp>
        <p:sp>
          <p:nvSpPr>
            <p:cNvPr id="914" name="Google Shape;914;p58"/>
            <p:cNvSpPr/>
            <p:nvPr/>
          </p:nvSpPr>
          <p:spPr>
            <a:xfrm>
              <a:off x="4879405" y="3260848"/>
              <a:ext cx="5751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19</a:t>
              </a:r>
              <a:endParaRPr sz="1466"/>
            </a:p>
          </p:txBody>
        </p:sp>
        <p:sp>
          <p:nvSpPr>
            <p:cNvPr id="915" name="Google Shape;915;p58"/>
            <p:cNvSpPr/>
            <p:nvPr/>
          </p:nvSpPr>
          <p:spPr>
            <a:xfrm>
              <a:off x="6454250" y="4464697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23</a:t>
              </a:r>
              <a:endParaRPr sz="1466"/>
            </a:p>
          </p:txBody>
        </p:sp>
        <p:sp>
          <p:nvSpPr>
            <p:cNvPr id="916" name="Google Shape;916;p58"/>
            <p:cNvSpPr/>
            <p:nvPr/>
          </p:nvSpPr>
          <p:spPr>
            <a:xfrm>
              <a:off x="7213998" y="4465656"/>
              <a:ext cx="5784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 sz="1466"/>
            </a:p>
          </p:txBody>
        </p:sp>
        <p:cxnSp>
          <p:nvCxnSpPr>
            <p:cNvPr id="917" name="Google Shape;917;p58"/>
            <p:cNvCxnSpPr/>
            <p:nvPr/>
          </p:nvCxnSpPr>
          <p:spPr>
            <a:xfrm flipH="1">
              <a:off x="5315695" y="2528837"/>
              <a:ext cx="648000" cy="7770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918" name="Google Shape;918;p58"/>
            <p:cNvCxnSpPr/>
            <p:nvPr/>
          </p:nvCxnSpPr>
          <p:spPr>
            <a:xfrm flipH="1">
              <a:off x="6817696" y="3818374"/>
              <a:ext cx="206100" cy="6498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919" name="Google Shape;919;p58"/>
            <p:cNvCxnSpPr/>
            <p:nvPr/>
          </p:nvCxnSpPr>
          <p:spPr>
            <a:xfrm>
              <a:off x="7234812" y="3828422"/>
              <a:ext cx="226200" cy="6297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920" name="Google Shape;920;p58"/>
            <p:cNvCxnSpPr/>
            <p:nvPr/>
          </p:nvCxnSpPr>
          <p:spPr>
            <a:xfrm>
              <a:off x="6305340" y="2528837"/>
              <a:ext cx="658200" cy="7770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921" name="Google Shape;921;p58"/>
            <p:cNvSpPr/>
            <p:nvPr/>
          </p:nvSpPr>
          <p:spPr>
            <a:xfrm>
              <a:off x="5847304" y="3260688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21</a:t>
              </a:r>
              <a:endParaRPr sz="1466"/>
            </a:p>
          </p:txBody>
        </p:sp>
        <p:cxnSp>
          <p:nvCxnSpPr>
            <p:cNvPr id="922" name="Google Shape;922;p58"/>
            <p:cNvCxnSpPr/>
            <p:nvPr/>
          </p:nvCxnSpPr>
          <p:spPr>
            <a:xfrm flipH="1">
              <a:off x="6126117" y="2569031"/>
              <a:ext cx="8400" cy="6717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923" name="Google Shape;923;p58"/>
            <p:cNvSpPr/>
            <p:nvPr/>
          </p:nvSpPr>
          <p:spPr>
            <a:xfrm>
              <a:off x="5637674" y="4489391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31</a:t>
              </a:r>
              <a:endParaRPr sz="1466"/>
            </a:p>
          </p:txBody>
        </p:sp>
        <p:sp>
          <p:nvSpPr>
            <p:cNvPr id="924" name="Google Shape;924;p58"/>
            <p:cNvSpPr/>
            <p:nvPr/>
          </p:nvSpPr>
          <p:spPr>
            <a:xfrm>
              <a:off x="4114800" y="4485912"/>
              <a:ext cx="5751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sz="1466"/>
            </a:p>
          </p:txBody>
        </p:sp>
        <p:cxnSp>
          <p:nvCxnSpPr>
            <p:cNvPr id="925" name="Google Shape;925;p58"/>
            <p:cNvCxnSpPr/>
            <p:nvPr/>
          </p:nvCxnSpPr>
          <p:spPr>
            <a:xfrm flipH="1">
              <a:off x="4516628" y="3763944"/>
              <a:ext cx="455100" cy="7344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926" name="Google Shape;926;p58"/>
            <p:cNvCxnSpPr/>
            <p:nvPr/>
          </p:nvCxnSpPr>
          <p:spPr>
            <a:xfrm>
              <a:off x="5340698" y="3774833"/>
              <a:ext cx="472200" cy="7035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927" name="Google Shape;927;p58"/>
            <p:cNvSpPr/>
            <p:nvPr/>
          </p:nvSpPr>
          <p:spPr>
            <a:xfrm>
              <a:off x="4878328" y="4485752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12</a:t>
              </a:r>
              <a:endParaRPr sz="1466"/>
            </a:p>
          </p:txBody>
        </p:sp>
        <p:cxnSp>
          <p:nvCxnSpPr>
            <p:cNvPr id="928" name="Google Shape;928;p58"/>
            <p:cNvCxnSpPr/>
            <p:nvPr/>
          </p:nvCxnSpPr>
          <p:spPr>
            <a:xfrm>
              <a:off x="5154656" y="3838469"/>
              <a:ext cx="5100" cy="6297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</p:grpSp>
      <p:sp>
        <p:nvSpPr>
          <p:cNvPr id="929" name="Google Shape;929;p58"/>
          <p:cNvSpPr/>
          <p:nvPr/>
        </p:nvSpPr>
        <p:spPr>
          <a:xfrm flipH="1">
            <a:off x="6731417" y="2154155"/>
            <a:ext cx="507868" cy="25193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6BEAB">
              <a:alpha val="49800"/>
            </a:srgbClr>
          </a:solidFill>
          <a:ln w="12700" cap="flat" cmpd="sng">
            <a:solidFill>
              <a:srgbClr val="ECE9E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10" tIns="45688" rIns="91410" bIns="45688" anchor="ctr" anchorCtr="0">
            <a:noAutofit/>
          </a:bodyPr>
          <a:lstStyle/>
          <a:p>
            <a:pPr algn="ctr"/>
            <a:endParaRPr sz="2399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0" name="Google Shape;930;p58"/>
          <p:cNvSpPr/>
          <p:nvPr/>
        </p:nvSpPr>
        <p:spPr>
          <a:xfrm>
            <a:off x="7414435" y="609600"/>
            <a:ext cx="4318777" cy="1219200"/>
          </a:xfrm>
          <a:prstGeom prst="wedgeRoundRectCallout">
            <a:avLst>
              <a:gd name="adj1" fmla="val -68684"/>
              <a:gd name="adj2" fmla="val 58826"/>
              <a:gd name="adj3" fmla="val 16667"/>
            </a:avLst>
          </a:prstGeom>
          <a:solidFill>
            <a:srgbClr val="663606">
              <a:alpha val="94900"/>
            </a:srgbClr>
          </a:solidFill>
          <a:ln w="19050" cap="flat" cmpd="sng">
            <a:solidFill>
              <a:srgbClr val="F8D49E">
                <a:alpha val="8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10" tIns="45688" rIns="91410" bIns="45688" anchor="ctr" anchorCtr="0">
            <a:noAutofit/>
          </a:bodyPr>
          <a:lstStyle/>
          <a:p>
            <a:pPr algn="ctr"/>
            <a:r>
              <a:rPr lang="en" sz="2799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Връщаме се обратно от рекурсивното извикване</a:t>
            </a:r>
            <a:endParaRPr sz="2799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Slide Number Placeholder">
            <a:extLst>
              <a:ext uri="{FF2B5EF4-FFF2-40B4-BE49-F238E27FC236}">
                <a16:creationId xmlns:a16="http://schemas.microsoft.com/office/drawing/2014/main" id="{9384B008-E891-4CB0-8743-0944AD9AB1A2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67813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p59"/>
          <p:cNvSpPr txBox="1">
            <a:spLocks noGrp="1"/>
          </p:cNvSpPr>
          <p:nvPr>
            <p:ph type="body" idx="4294967295"/>
          </p:nvPr>
        </p:nvSpPr>
        <p:spPr>
          <a:xfrm>
            <a:off x="190413" y="1151715"/>
            <a:ext cx="11804525" cy="556894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marL="304724" indent="-304724"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en"/>
              <a:t>Стек: (празен)</a:t>
            </a:r>
            <a:endParaRPr/>
          </a:p>
          <a:p>
            <a:pPr marL="304724" indent="-304724">
              <a:spcBef>
                <a:spcPts val="1200"/>
              </a:spcBef>
              <a:spcAft>
                <a:spcPts val="0"/>
              </a:spcAft>
              <a:buSzPts val="2600"/>
              <a:buChar char="▪"/>
            </a:pPr>
            <a:r>
              <a:rPr lang="en"/>
              <a:t>Изход: 1, 12, 31, 19, 21,</a:t>
            </a:r>
            <a:br>
              <a:rPr lang="en"/>
            </a:br>
            <a:r>
              <a:rPr lang="en"/>
              <a:t>23, 6, 14, 7</a:t>
            </a:r>
            <a:endParaRPr/>
          </a:p>
        </p:txBody>
      </p:sp>
      <p:sp>
        <p:nvSpPr>
          <p:cNvPr id="936" name="Google Shape;936;p59"/>
          <p:cNvSpPr txBox="1">
            <a:spLocks noGrp="1"/>
          </p:cNvSpPr>
          <p:nvPr>
            <p:ph type="title" idx="4294967295"/>
          </p:nvPr>
        </p:nvSpPr>
        <p:spPr>
          <a:xfrm>
            <a:off x="188814" y="41224"/>
            <a:ext cx="9577505" cy="111051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F3BE60"/>
              </a:buClr>
              <a:buSzPts val="3000"/>
            </a:pPr>
            <a:r>
              <a:rPr lang="en"/>
              <a:t>DFS в действие (стъпка 18)</a:t>
            </a:r>
            <a:endParaRPr/>
          </a:p>
        </p:txBody>
      </p:sp>
      <p:sp>
        <p:nvSpPr>
          <p:cNvPr id="937" name="Google Shape;937;p59"/>
          <p:cNvSpPr/>
          <p:nvPr/>
        </p:nvSpPr>
        <p:spPr>
          <a:xfrm>
            <a:off x="8115427" y="1146988"/>
            <a:ext cx="3014913" cy="1449282"/>
          </a:xfrm>
          <a:prstGeom prst="wedgeRoundRectCallout">
            <a:avLst>
              <a:gd name="adj1" fmla="val -72834"/>
              <a:gd name="adj2" fmla="val 45724"/>
              <a:gd name="adj3" fmla="val 16667"/>
            </a:avLst>
          </a:prstGeom>
          <a:solidFill>
            <a:srgbClr val="663606">
              <a:alpha val="94900"/>
            </a:srgbClr>
          </a:solidFill>
          <a:ln w="19050" cap="flat" cmpd="sng">
            <a:solidFill>
              <a:srgbClr val="F8D49E">
                <a:alpha val="8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10" tIns="45688" rIns="91410" bIns="45688" anchor="ctr" anchorCtr="0">
            <a:noAutofit/>
          </a:bodyPr>
          <a:lstStyle/>
          <a:p>
            <a:pPr algn="ctr"/>
            <a:r>
              <a:rPr lang="en" sz="2799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Обхождането в дълбочина - </a:t>
            </a:r>
            <a:r>
              <a:rPr lang="en" sz="2799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приключено</a:t>
            </a:r>
            <a:endParaRPr sz="2799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38" name="Google Shape;938;p59"/>
          <p:cNvGrpSpPr/>
          <p:nvPr/>
        </p:nvGrpSpPr>
        <p:grpSpPr>
          <a:xfrm>
            <a:off x="3453499" y="1905263"/>
            <a:ext cx="4902187" cy="4037386"/>
            <a:chOff x="4114800" y="2007160"/>
            <a:chExt cx="3677598" cy="3048031"/>
          </a:xfrm>
        </p:grpSpPr>
        <p:sp>
          <p:nvSpPr>
            <p:cNvPr id="939" name="Google Shape;939;p59"/>
            <p:cNvSpPr/>
            <p:nvPr/>
          </p:nvSpPr>
          <p:spPr>
            <a:xfrm>
              <a:off x="5845709" y="2007160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7</a:t>
              </a:r>
              <a:endParaRPr sz="1466"/>
            </a:p>
          </p:txBody>
        </p:sp>
        <p:sp>
          <p:nvSpPr>
            <p:cNvPr id="940" name="Google Shape;940;p59"/>
            <p:cNvSpPr/>
            <p:nvPr/>
          </p:nvSpPr>
          <p:spPr>
            <a:xfrm>
              <a:off x="6840424" y="3264327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14</a:t>
              </a:r>
              <a:endParaRPr sz="1466"/>
            </a:p>
          </p:txBody>
        </p:sp>
        <p:sp>
          <p:nvSpPr>
            <p:cNvPr id="941" name="Google Shape;941;p59"/>
            <p:cNvSpPr/>
            <p:nvPr/>
          </p:nvSpPr>
          <p:spPr>
            <a:xfrm>
              <a:off x="4879405" y="3260848"/>
              <a:ext cx="5751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19</a:t>
              </a:r>
              <a:endParaRPr sz="1466"/>
            </a:p>
          </p:txBody>
        </p:sp>
        <p:sp>
          <p:nvSpPr>
            <p:cNvPr id="942" name="Google Shape;942;p59"/>
            <p:cNvSpPr/>
            <p:nvPr/>
          </p:nvSpPr>
          <p:spPr>
            <a:xfrm>
              <a:off x="6454250" y="4464697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23</a:t>
              </a:r>
              <a:endParaRPr sz="1466"/>
            </a:p>
          </p:txBody>
        </p:sp>
        <p:sp>
          <p:nvSpPr>
            <p:cNvPr id="943" name="Google Shape;943;p59"/>
            <p:cNvSpPr/>
            <p:nvPr/>
          </p:nvSpPr>
          <p:spPr>
            <a:xfrm>
              <a:off x="7213998" y="4465656"/>
              <a:ext cx="5784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 sz="1466"/>
            </a:p>
          </p:txBody>
        </p:sp>
        <p:cxnSp>
          <p:nvCxnSpPr>
            <p:cNvPr id="944" name="Google Shape;944;p59"/>
            <p:cNvCxnSpPr/>
            <p:nvPr/>
          </p:nvCxnSpPr>
          <p:spPr>
            <a:xfrm flipH="1">
              <a:off x="5315695" y="2528837"/>
              <a:ext cx="648000" cy="7770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945" name="Google Shape;945;p59"/>
            <p:cNvCxnSpPr/>
            <p:nvPr/>
          </p:nvCxnSpPr>
          <p:spPr>
            <a:xfrm flipH="1">
              <a:off x="6817696" y="3818374"/>
              <a:ext cx="206100" cy="6498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946" name="Google Shape;946;p59"/>
            <p:cNvCxnSpPr/>
            <p:nvPr/>
          </p:nvCxnSpPr>
          <p:spPr>
            <a:xfrm>
              <a:off x="7234812" y="3828422"/>
              <a:ext cx="226200" cy="6297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947" name="Google Shape;947;p59"/>
            <p:cNvCxnSpPr/>
            <p:nvPr/>
          </p:nvCxnSpPr>
          <p:spPr>
            <a:xfrm>
              <a:off x="6305340" y="2528837"/>
              <a:ext cx="658200" cy="7770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948" name="Google Shape;948;p59"/>
            <p:cNvSpPr/>
            <p:nvPr/>
          </p:nvSpPr>
          <p:spPr>
            <a:xfrm>
              <a:off x="5847304" y="3260688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21</a:t>
              </a:r>
              <a:endParaRPr sz="1466"/>
            </a:p>
          </p:txBody>
        </p:sp>
        <p:cxnSp>
          <p:nvCxnSpPr>
            <p:cNvPr id="949" name="Google Shape;949;p59"/>
            <p:cNvCxnSpPr/>
            <p:nvPr/>
          </p:nvCxnSpPr>
          <p:spPr>
            <a:xfrm flipH="1">
              <a:off x="6126117" y="2569031"/>
              <a:ext cx="8400" cy="6717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950" name="Google Shape;950;p59"/>
            <p:cNvSpPr/>
            <p:nvPr/>
          </p:nvSpPr>
          <p:spPr>
            <a:xfrm>
              <a:off x="5637674" y="4489391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31</a:t>
              </a:r>
              <a:endParaRPr sz="1466"/>
            </a:p>
          </p:txBody>
        </p:sp>
        <p:sp>
          <p:nvSpPr>
            <p:cNvPr id="951" name="Google Shape;951;p59"/>
            <p:cNvSpPr/>
            <p:nvPr/>
          </p:nvSpPr>
          <p:spPr>
            <a:xfrm>
              <a:off x="4114800" y="4485912"/>
              <a:ext cx="5751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sz="1466"/>
            </a:p>
          </p:txBody>
        </p:sp>
        <p:cxnSp>
          <p:nvCxnSpPr>
            <p:cNvPr id="952" name="Google Shape;952;p59"/>
            <p:cNvCxnSpPr/>
            <p:nvPr/>
          </p:nvCxnSpPr>
          <p:spPr>
            <a:xfrm flipH="1">
              <a:off x="4516628" y="3763944"/>
              <a:ext cx="455100" cy="7344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953" name="Google Shape;953;p59"/>
            <p:cNvCxnSpPr/>
            <p:nvPr/>
          </p:nvCxnSpPr>
          <p:spPr>
            <a:xfrm>
              <a:off x="5340698" y="3774833"/>
              <a:ext cx="472200" cy="7035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954" name="Google Shape;954;p59"/>
            <p:cNvSpPr/>
            <p:nvPr/>
          </p:nvSpPr>
          <p:spPr>
            <a:xfrm>
              <a:off x="4878328" y="4485752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12</a:t>
              </a:r>
              <a:endParaRPr sz="1466"/>
            </a:p>
          </p:txBody>
        </p:sp>
        <p:cxnSp>
          <p:nvCxnSpPr>
            <p:cNvPr id="955" name="Google Shape;955;p59"/>
            <p:cNvCxnSpPr/>
            <p:nvPr/>
          </p:nvCxnSpPr>
          <p:spPr>
            <a:xfrm>
              <a:off x="5154656" y="3838469"/>
              <a:ext cx="5100" cy="6297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</p:grpSp>
      <p:sp>
        <p:nvSpPr>
          <p:cNvPr id="23" name="Slide Number Placeholder">
            <a:extLst>
              <a:ext uri="{FF2B5EF4-FFF2-40B4-BE49-F238E27FC236}">
                <a16:creationId xmlns:a16="http://schemas.microsoft.com/office/drawing/2014/main" id="{FD97D9EA-26E7-4635-AD9A-3FC3370F73E5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86107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p60"/>
          <p:cNvSpPr txBox="1">
            <a:spLocks noGrp="1"/>
          </p:cNvSpPr>
          <p:nvPr>
            <p:ph type="body" idx="4294967295"/>
          </p:nvPr>
        </p:nvSpPr>
        <p:spPr>
          <a:xfrm>
            <a:off x="190413" y="1151715"/>
            <a:ext cx="11804525" cy="556894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marL="304724" indent="-30472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en"/>
              <a:t>Обходете дърво от тип </a:t>
            </a:r>
            <a:r>
              <a:rPr lang="en" b="1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Tree&lt;T&gt;</a:t>
            </a:r>
            <a:r>
              <a:rPr lang="en"/>
              <a:t>, като дефинирате:</a:t>
            </a:r>
            <a:endParaRPr/>
          </a:p>
          <a:p>
            <a:pPr marL="609448" lvl="1" indent="-228543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900"/>
              <a:buChar char="▪"/>
            </a:pPr>
            <a:r>
              <a:rPr lang="en" b="1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IEnumerable&lt;T&gt; OrderDFS()</a:t>
            </a:r>
            <a:r>
              <a:rPr lang="en"/>
              <a:t>, който връща елементите на дървото по поредността на обхождане с DFS</a:t>
            </a:r>
            <a:endParaRPr/>
          </a:p>
        </p:txBody>
      </p:sp>
      <p:sp>
        <p:nvSpPr>
          <p:cNvPr id="963" name="Google Shape;963;p60"/>
          <p:cNvSpPr txBox="1">
            <a:spLocks noGrp="1"/>
          </p:cNvSpPr>
          <p:nvPr>
            <p:ph type="title" idx="4294967295"/>
          </p:nvPr>
        </p:nvSpPr>
        <p:spPr>
          <a:xfrm>
            <a:off x="188817" y="41216"/>
            <a:ext cx="11609776" cy="111051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F3BE60"/>
              </a:buClr>
              <a:buSzPts val="3000"/>
            </a:pPr>
            <a:r>
              <a:rPr lang="en"/>
              <a:t>Задача: Извличане на елементи от дърво (DFS)</a:t>
            </a:r>
            <a:endParaRPr/>
          </a:p>
        </p:txBody>
      </p:sp>
      <p:sp>
        <p:nvSpPr>
          <p:cNvPr id="964" name="Google Shape;964;p60"/>
          <p:cNvSpPr/>
          <p:nvPr/>
        </p:nvSpPr>
        <p:spPr>
          <a:xfrm>
            <a:off x="5041700" y="4571702"/>
            <a:ext cx="457081" cy="457081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AF762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10" tIns="45688" rIns="91410" bIns="45688" anchor="ctr" anchorCtr="0">
            <a:noAutofit/>
          </a:bodyPr>
          <a:lstStyle/>
          <a:p>
            <a:pPr algn="ctr"/>
            <a:endParaRPr sz="2799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5" name="Google Shape;965;p60"/>
          <p:cNvSpPr/>
          <p:nvPr/>
        </p:nvSpPr>
        <p:spPr>
          <a:xfrm>
            <a:off x="5993705" y="4500352"/>
            <a:ext cx="5375000" cy="599780"/>
          </a:xfrm>
          <a:prstGeom prst="rect">
            <a:avLst/>
          </a:prstGeom>
          <a:solidFill>
            <a:srgbClr val="D9D4C6">
              <a:alpha val="14900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10" tIns="45688" rIns="91410" bIns="45688" anchor="t" anchorCtr="0">
            <a:noAutofit/>
          </a:bodyPr>
          <a:lstStyle/>
          <a:p>
            <a:pPr>
              <a:lnSpc>
                <a:spcPct val="115384"/>
              </a:lnSpc>
            </a:pPr>
            <a:r>
              <a:rPr lang="en" sz="2666" b="1" dirty="0">
                <a:solidFill>
                  <a:srgbClr val="FCECD5"/>
                </a:solidFill>
                <a:latin typeface="Consolas"/>
                <a:ea typeface="Consolas"/>
                <a:cs typeface="Consolas"/>
                <a:sym typeface="Consolas"/>
              </a:rPr>
              <a:t>1 12 31 19 21 23 6 14 7</a:t>
            </a:r>
            <a:endParaRPr sz="1466" dirty="0"/>
          </a:p>
        </p:txBody>
      </p:sp>
      <p:grpSp>
        <p:nvGrpSpPr>
          <p:cNvPr id="966" name="Google Shape;966;p60"/>
          <p:cNvGrpSpPr/>
          <p:nvPr/>
        </p:nvGrpSpPr>
        <p:grpSpPr>
          <a:xfrm>
            <a:off x="930086" y="3454195"/>
            <a:ext cx="3692328" cy="2940677"/>
            <a:chOff x="4114800" y="2007160"/>
            <a:chExt cx="3677598" cy="3044552"/>
          </a:xfrm>
        </p:grpSpPr>
        <p:cxnSp>
          <p:nvCxnSpPr>
            <p:cNvPr id="967" name="Google Shape;967;p60"/>
            <p:cNvCxnSpPr/>
            <p:nvPr/>
          </p:nvCxnSpPr>
          <p:spPr>
            <a:xfrm flipH="1">
              <a:off x="5315695" y="2528837"/>
              <a:ext cx="648000" cy="777000"/>
            </a:xfrm>
            <a:prstGeom prst="straightConnector1">
              <a:avLst/>
            </a:prstGeom>
            <a:solidFill>
              <a:srgbClr val="EBC6A3">
                <a:alpha val="29800"/>
              </a:srgbClr>
            </a:solidFill>
            <a:ln w="381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968" name="Google Shape;968;p60"/>
            <p:cNvCxnSpPr/>
            <p:nvPr/>
          </p:nvCxnSpPr>
          <p:spPr>
            <a:xfrm flipH="1">
              <a:off x="6817696" y="3818374"/>
              <a:ext cx="206100" cy="649800"/>
            </a:xfrm>
            <a:prstGeom prst="straightConnector1">
              <a:avLst/>
            </a:prstGeom>
            <a:solidFill>
              <a:srgbClr val="EBC6A3">
                <a:alpha val="29800"/>
              </a:srgbClr>
            </a:solidFill>
            <a:ln w="381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969" name="Google Shape;969;p60"/>
            <p:cNvCxnSpPr/>
            <p:nvPr/>
          </p:nvCxnSpPr>
          <p:spPr>
            <a:xfrm>
              <a:off x="7234812" y="3828422"/>
              <a:ext cx="226200" cy="629700"/>
            </a:xfrm>
            <a:prstGeom prst="straightConnector1">
              <a:avLst/>
            </a:prstGeom>
            <a:solidFill>
              <a:srgbClr val="EBC6A3">
                <a:alpha val="29800"/>
              </a:srgbClr>
            </a:solidFill>
            <a:ln w="381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970" name="Google Shape;970;p60"/>
            <p:cNvCxnSpPr/>
            <p:nvPr/>
          </p:nvCxnSpPr>
          <p:spPr>
            <a:xfrm>
              <a:off x="6305340" y="2528837"/>
              <a:ext cx="658200" cy="777000"/>
            </a:xfrm>
            <a:prstGeom prst="straightConnector1">
              <a:avLst/>
            </a:prstGeom>
            <a:solidFill>
              <a:srgbClr val="EBC6A3">
                <a:alpha val="29800"/>
              </a:srgbClr>
            </a:solidFill>
            <a:ln w="381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971" name="Google Shape;971;p60"/>
            <p:cNvCxnSpPr/>
            <p:nvPr/>
          </p:nvCxnSpPr>
          <p:spPr>
            <a:xfrm flipH="1">
              <a:off x="6126117" y="2569031"/>
              <a:ext cx="8400" cy="671700"/>
            </a:xfrm>
            <a:prstGeom prst="straightConnector1">
              <a:avLst/>
            </a:prstGeom>
            <a:solidFill>
              <a:srgbClr val="EBC6A3">
                <a:alpha val="29800"/>
              </a:srgbClr>
            </a:solidFill>
            <a:ln w="381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972" name="Google Shape;972;p60"/>
            <p:cNvSpPr/>
            <p:nvPr/>
          </p:nvSpPr>
          <p:spPr>
            <a:xfrm>
              <a:off x="5637674" y="4477946"/>
              <a:ext cx="576300" cy="565800"/>
            </a:xfrm>
            <a:prstGeom prst="ellipse">
              <a:avLst/>
            </a:prstGeom>
            <a:solidFill>
              <a:srgbClr val="EBC6A3">
                <a:alpha val="29800"/>
              </a:srgbClr>
            </a:solidFill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1333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31</a:t>
              </a:r>
              <a:endParaRPr sz="1333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973" name="Google Shape;973;p60"/>
            <p:cNvSpPr/>
            <p:nvPr/>
          </p:nvSpPr>
          <p:spPr>
            <a:xfrm>
              <a:off x="4114800" y="4485912"/>
              <a:ext cx="575100" cy="565800"/>
            </a:xfrm>
            <a:prstGeom prst="ellipse">
              <a:avLst/>
            </a:prstGeom>
            <a:solidFill>
              <a:srgbClr val="EBC6A3">
                <a:alpha val="29800"/>
              </a:srgbClr>
            </a:solidFill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1333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sz="1333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974" name="Google Shape;974;p60"/>
            <p:cNvCxnSpPr/>
            <p:nvPr/>
          </p:nvCxnSpPr>
          <p:spPr>
            <a:xfrm flipH="1">
              <a:off x="4516628" y="3763944"/>
              <a:ext cx="455100" cy="734400"/>
            </a:xfrm>
            <a:prstGeom prst="straightConnector1">
              <a:avLst/>
            </a:prstGeom>
            <a:solidFill>
              <a:srgbClr val="EBC6A3">
                <a:alpha val="29800"/>
              </a:srgbClr>
            </a:solidFill>
            <a:ln w="381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975" name="Google Shape;975;p60"/>
            <p:cNvCxnSpPr/>
            <p:nvPr/>
          </p:nvCxnSpPr>
          <p:spPr>
            <a:xfrm>
              <a:off x="5340698" y="3774833"/>
              <a:ext cx="462300" cy="711000"/>
            </a:xfrm>
            <a:prstGeom prst="straightConnector1">
              <a:avLst/>
            </a:prstGeom>
            <a:solidFill>
              <a:srgbClr val="EBC6A3">
                <a:alpha val="29800"/>
              </a:srgbClr>
            </a:solidFill>
            <a:ln w="381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976" name="Google Shape;976;p60"/>
            <p:cNvSpPr/>
            <p:nvPr/>
          </p:nvSpPr>
          <p:spPr>
            <a:xfrm>
              <a:off x="4878328" y="4485752"/>
              <a:ext cx="576300" cy="565800"/>
            </a:xfrm>
            <a:prstGeom prst="ellipse">
              <a:avLst/>
            </a:prstGeom>
            <a:solidFill>
              <a:srgbClr val="EBC6A3">
                <a:alpha val="29800"/>
              </a:srgbClr>
            </a:solidFill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1333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12</a:t>
              </a:r>
              <a:endParaRPr sz="1333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977" name="Google Shape;977;p60"/>
            <p:cNvCxnSpPr/>
            <p:nvPr/>
          </p:nvCxnSpPr>
          <p:spPr>
            <a:xfrm>
              <a:off x="5154656" y="3838469"/>
              <a:ext cx="5100" cy="629700"/>
            </a:xfrm>
            <a:prstGeom prst="straightConnector1">
              <a:avLst/>
            </a:prstGeom>
            <a:solidFill>
              <a:srgbClr val="EBC6A3">
                <a:alpha val="29800"/>
              </a:srgbClr>
            </a:solidFill>
            <a:ln w="381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978" name="Google Shape;978;p60"/>
            <p:cNvSpPr/>
            <p:nvPr/>
          </p:nvSpPr>
          <p:spPr>
            <a:xfrm>
              <a:off x="5845709" y="2007160"/>
              <a:ext cx="576300" cy="565800"/>
            </a:xfrm>
            <a:prstGeom prst="ellipse">
              <a:avLst/>
            </a:prstGeom>
            <a:solidFill>
              <a:srgbClr val="EBC6A3">
                <a:alpha val="29800"/>
              </a:srgbClr>
            </a:solidFill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1333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7</a:t>
              </a:r>
              <a:endParaRPr sz="1333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979" name="Google Shape;979;p60"/>
            <p:cNvSpPr/>
            <p:nvPr/>
          </p:nvSpPr>
          <p:spPr>
            <a:xfrm>
              <a:off x="4879405" y="3260848"/>
              <a:ext cx="575100" cy="565800"/>
            </a:xfrm>
            <a:prstGeom prst="ellipse">
              <a:avLst/>
            </a:prstGeom>
            <a:solidFill>
              <a:srgbClr val="EBC6A3">
                <a:alpha val="29800"/>
              </a:srgbClr>
            </a:solidFill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1333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19</a:t>
              </a:r>
              <a:endParaRPr sz="1333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980" name="Google Shape;980;p60"/>
            <p:cNvSpPr/>
            <p:nvPr/>
          </p:nvSpPr>
          <p:spPr>
            <a:xfrm>
              <a:off x="5847304" y="3260688"/>
              <a:ext cx="576300" cy="565800"/>
            </a:xfrm>
            <a:prstGeom prst="ellipse">
              <a:avLst/>
            </a:prstGeom>
            <a:solidFill>
              <a:srgbClr val="EBC6A3">
                <a:alpha val="29800"/>
              </a:srgbClr>
            </a:solidFill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1333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21</a:t>
              </a:r>
              <a:endParaRPr sz="1333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981" name="Google Shape;981;p60"/>
            <p:cNvSpPr/>
            <p:nvPr/>
          </p:nvSpPr>
          <p:spPr>
            <a:xfrm>
              <a:off x="6840424" y="3264327"/>
              <a:ext cx="576300" cy="565800"/>
            </a:xfrm>
            <a:prstGeom prst="ellipse">
              <a:avLst/>
            </a:prstGeom>
            <a:solidFill>
              <a:srgbClr val="EBC6A3">
                <a:alpha val="29800"/>
              </a:srgbClr>
            </a:solidFill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1333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14</a:t>
              </a:r>
              <a:endParaRPr sz="1333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982" name="Google Shape;982;p60"/>
            <p:cNvSpPr/>
            <p:nvPr/>
          </p:nvSpPr>
          <p:spPr>
            <a:xfrm>
              <a:off x="7213998" y="4465656"/>
              <a:ext cx="578400" cy="565800"/>
            </a:xfrm>
            <a:prstGeom prst="ellipse">
              <a:avLst/>
            </a:prstGeom>
            <a:solidFill>
              <a:srgbClr val="EBC6A3">
                <a:alpha val="29800"/>
              </a:srgbClr>
            </a:solidFill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1333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 sz="1333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983" name="Google Shape;983;p60"/>
            <p:cNvSpPr/>
            <p:nvPr/>
          </p:nvSpPr>
          <p:spPr>
            <a:xfrm>
              <a:off x="6454250" y="4464697"/>
              <a:ext cx="576300" cy="565800"/>
            </a:xfrm>
            <a:prstGeom prst="ellipse">
              <a:avLst/>
            </a:prstGeom>
            <a:solidFill>
              <a:srgbClr val="EBC6A3">
                <a:alpha val="29800"/>
              </a:srgbClr>
            </a:solidFill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1333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23</a:t>
              </a:r>
              <a:endParaRPr sz="1333"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24" name="Slide Number Placeholder">
            <a:extLst>
              <a:ext uri="{FF2B5EF4-FFF2-40B4-BE49-F238E27FC236}">
                <a16:creationId xmlns:a16="http://schemas.microsoft.com/office/drawing/2014/main" id="{C7C97B41-EF23-4BA6-916A-78CFA10262F2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93381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p61"/>
          <p:cNvSpPr/>
          <p:nvPr/>
        </p:nvSpPr>
        <p:spPr>
          <a:xfrm>
            <a:off x="636811" y="1088853"/>
            <a:ext cx="10943949" cy="5387397"/>
          </a:xfrm>
          <a:prstGeom prst="rect">
            <a:avLst/>
          </a:prstGeom>
          <a:solidFill>
            <a:srgbClr val="D9D4C6">
              <a:alpha val="20000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3996" tIns="108005" rIns="143996" bIns="108005" anchor="t" anchorCtr="0">
            <a:noAutofit/>
          </a:bodyPr>
          <a:lstStyle/>
          <a:p>
            <a:r>
              <a:rPr lang="en" sz="23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public IEnumerable&lt;T&gt; OrderDFS()</a:t>
            </a:r>
            <a:endParaRPr sz="1466"/>
          </a:p>
          <a:p>
            <a:r>
              <a:rPr lang="en" sz="23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466"/>
          </a:p>
          <a:p>
            <a:r>
              <a:rPr lang="en" sz="23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List&lt;T&gt; order = new List&lt;T&gt;();</a:t>
            </a:r>
            <a:endParaRPr sz="1466"/>
          </a:p>
          <a:p>
            <a:r>
              <a:rPr lang="en" sz="23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this.</a:t>
            </a:r>
            <a:r>
              <a:rPr lang="en" sz="2399" b="1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DFS(</a:t>
            </a:r>
            <a:r>
              <a:rPr lang="en" sz="23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this, order</a:t>
            </a:r>
            <a:r>
              <a:rPr lang="en" sz="2399" b="1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23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466"/>
          </a:p>
          <a:p>
            <a:r>
              <a:rPr lang="en" sz="23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return order;</a:t>
            </a:r>
            <a:endParaRPr sz="1466"/>
          </a:p>
          <a:p>
            <a:r>
              <a:rPr lang="en" sz="23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66"/>
          </a:p>
          <a:p>
            <a:endParaRPr sz="2399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23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private void DFS(Tree&lt;T&gt; tree, List&lt;T&gt; order)</a:t>
            </a:r>
            <a:endParaRPr sz="1466"/>
          </a:p>
          <a:p>
            <a:r>
              <a:rPr lang="en" sz="23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466"/>
          </a:p>
          <a:p>
            <a:r>
              <a:rPr lang="en" sz="23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399" b="1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foreach (</a:t>
            </a:r>
            <a:r>
              <a:rPr lang="en" sz="23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var child in tree.Children</a:t>
            </a:r>
            <a:r>
              <a:rPr lang="en" sz="2399" b="1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466"/>
          </a:p>
          <a:p>
            <a:r>
              <a:rPr lang="en" sz="23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this.</a:t>
            </a:r>
            <a:r>
              <a:rPr lang="en" sz="2399" b="1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DFS(</a:t>
            </a:r>
            <a:r>
              <a:rPr lang="en" sz="23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child, order</a:t>
            </a:r>
            <a:r>
              <a:rPr lang="en" sz="2399" b="1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23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466"/>
          </a:p>
          <a:p>
            <a:endParaRPr sz="2399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23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order.Add(tree.Value);</a:t>
            </a:r>
            <a:endParaRPr sz="1466"/>
          </a:p>
          <a:p>
            <a:r>
              <a:rPr lang="en" sz="23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66"/>
          </a:p>
        </p:txBody>
      </p:sp>
      <p:sp>
        <p:nvSpPr>
          <p:cNvPr id="989" name="Google Shape;989;p61"/>
          <p:cNvSpPr txBox="1">
            <a:spLocks noGrp="1"/>
          </p:cNvSpPr>
          <p:nvPr>
            <p:ph type="title" idx="4294967295"/>
          </p:nvPr>
        </p:nvSpPr>
        <p:spPr>
          <a:xfrm>
            <a:off x="188817" y="41216"/>
            <a:ext cx="11609776" cy="111051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F3BE60"/>
              </a:buClr>
              <a:buSzPts val="3000"/>
            </a:pPr>
            <a:r>
              <a:rPr lang="en"/>
              <a:t>Задача: Извличане на елементи от дърво (DFS)</a:t>
            </a:r>
            <a:endParaRPr/>
          </a:p>
        </p:txBody>
      </p:sp>
      <p:sp>
        <p:nvSpPr>
          <p:cNvPr id="4" name="Slide Number Placeholder">
            <a:extLst>
              <a:ext uri="{FF2B5EF4-FFF2-40B4-BE49-F238E27FC236}">
                <a16:creationId xmlns:a16="http://schemas.microsoft.com/office/drawing/2014/main" id="{82BF9CB6-D4FD-47E7-8F89-07B2AE3D0C5F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4092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indent="-474015" algn="just">
              <a:buSzPts val="2000"/>
            </a:pPr>
            <a:r>
              <a:rPr lang="en" sz="2666"/>
              <a:t>Дървовидните структури от данни са:</a:t>
            </a:r>
            <a:endParaRPr sz="2666"/>
          </a:p>
          <a:p>
            <a:pPr lvl="1" indent="-474015" algn="just">
              <a:spcBef>
                <a:spcPts val="0"/>
              </a:spcBef>
              <a:buSzPts val="2000"/>
            </a:pPr>
            <a:r>
              <a:rPr lang="en" sz="2666"/>
              <a:t>Разклонени йерархични структури от данни</a:t>
            </a:r>
            <a:endParaRPr sz="2666"/>
          </a:p>
          <a:p>
            <a:pPr lvl="1" indent="-474015" algn="just">
              <a:spcBef>
                <a:spcPts val="0"/>
              </a:spcBef>
              <a:buSzPts val="2000"/>
            </a:pPr>
            <a:r>
              <a:rPr lang="en" sz="2666"/>
              <a:t>Изградени от възли</a:t>
            </a:r>
            <a:endParaRPr sz="2666"/>
          </a:p>
          <a:p>
            <a:pPr lvl="1" indent="-474015" algn="just">
              <a:spcBef>
                <a:spcPts val="0"/>
              </a:spcBef>
              <a:buSzPts val="2000"/>
            </a:pPr>
            <a:r>
              <a:rPr lang="en" sz="2666"/>
              <a:t>Всеки възел е свързан с други възли (разклонения на дървото)</a:t>
            </a:r>
            <a:endParaRPr sz="2666"/>
          </a:p>
          <a:p>
            <a:pPr indent="0" algn="just">
              <a:buNone/>
            </a:pPr>
            <a:endParaRPr sz="2666"/>
          </a:p>
        </p:txBody>
      </p:sp>
      <p:sp>
        <p:nvSpPr>
          <p:cNvPr id="165" name="Google Shape;165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r>
              <a:rPr lang="en"/>
              <a:t>Дървовидни структури от данни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grpSp>
        <p:nvGrpSpPr>
          <p:cNvPr id="167" name="Google Shape;167;p26"/>
          <p:cNvGrpSpPr/>
          <p:nvPr/>
        </p:nvGrpSpPr>
        <p:grpSpPr>
          <a:xfrm>
            <a:off x="871585" y="3709603"/>
            <a:ext cx="3622312" cy="2775765"/>
            <a:chOff x="2845389" y="3634852"/>
            <a:chExt cx="3185374" cy="2530829"/>
          </a:xfrm>
        </p:grpSpPr>
        <p:cxnSp>
          <p:nvCxnSpPr>
            <p:cNvPr id="168" name="Google Shape;168;p26"/>
            <p:cNvCxnSpPr/>
            <p:nvPr/>
          </p:nvCxnSpPr>
          <p:spPr>
            <a:xfrm flipH="1">
              <a:off x="3945074" y="4124325"/>
              <a:ext cx="503100" cy="477900"/>
            </a:xfrm>
            <a:prstGeom prst="straightConnector1">
              <a:avLst/>
            </a:prstGeom>
            <a:solidFill>
              <a:srgbClr val="EBC6A3">
                <a:alpha val="29800"/>
              </a:srgbClr>
            </a:solidFill>
            <a:ln w="38100" cap="flat" cmpd="sng">
              <a:solidFill>
                <a:srgbClr val="F0A22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9" name="Google Shape;169;p26"/>
            <p:cNvCxnSpPr/>
            <p:nvPr/>
          </p:nvCxnSpPr>
          <p:spPr>
            <a:xfrm flipH="1">
              <a:off x="3300313" y="5122567"/>
              <a:ext cx="261900" cy="376200"/>
            </a:xfrm>
            <a:prstGeom prst="straightConnector1">
              <a:avLst/>
            </a:prstGeom>
            <a:solidFill>
              <a:srgbClr val="EBC6A3">
                <a:alpha val="29800"/>
              </a:srgbClr>
            </a:solidFill>
            <a:ln w="38100" cap="flat" cmpd="sng">
              <a:solidFill>
                <a:srgbClr val="F0A22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0" name="Google Shape;170;p26"/>
            <p:cNvCxnSpPr/>
            <p:nvPr/>
          </p:nvCxnSpPr>
          <p:spPr>
            <a:xfrm>
              <a:off x="3920989" y="5179720"/>
              <a:ext cx="189000" cy="347700"/>
            </a:xfrm>
            <a:prstGeom prst="straightConnector1">
              <a:avLst/>
            </a:prstGeom>
            <a:solidFill>
              <a:srgbClr val="EBC6A3">
                <a:alpha val="29800"/>
              </a:srgbClr>
            </a:solidFill>
            <a:ln w="38100" cap="flat" cmpd="sng">
              <a:solidFill>
                <a:srgbClr val="F0A22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1" name="Google Shape;171;p26"/>
            <p:cNvCxnSpPr/>
            <p:nvPr/>
          </p:nvCxnSpPr>
          <p:spPr>
            <a:xfrm>
              <a:off x="4724401" y="4286251"/>
              <a:ext cx="18900" cy="260400"/>
            </a:xfrm>
            <a:prstGeom prst="straightConnector1">
              <a:avLst/>
            </a:prstGeom>
            <a:solidFill>
              <a:srgbClr val="EBC6A3">
                <a:alpha val="29800"/>
              </a:srgbClr>
            </a:solidFill>
            <a:ln w="38100" cap="flat" cmpd="sng">
              <a:solidFill>
                <a:srgbClr val="F0A22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2" name="Google Shape;172;p26"/>
            <p:cNvCxnSpPr/>
            <p:nvPr/>
          </p:nvCxnSpPr>
          <p:spPr>
            <a:xfrm>
              <a:off x="5029200" y="4114800"/>
              <a:ext cx="471600" cy="506400"/>
            </a:xfrm>
            <a:prstGeom prst="straightConnector1">
              <a:avLst/>
            </a:prstGeom>
            <a:solidFill>
              <a:srgbClr val="EBC6A3">
                <a:alpha val="29800"/>
              </a:srgbClr>
            </a:solidFill>
            <a:ln w="38100" cap="flat" cmpd="sng">
              <a:solidFill>
                <a:srgbClr val="F0A22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3" name="Google Shape;173;p26"/>
            <p:cNvCxnSpPr/>
            <p:nvPr/>
          </p:nvCxnSpPr>
          <p:spPr>
            <a:xfrm flipH="1">
              <a:off x="5400663" y="5168900"/>
              <a:ext cx="141300" cy="384300"/>
            </a:xfrm>
            <a:prstGeom prst="straightConnector1">
              <a:avLst/>
            </a:prstGeom>
            <a:solidFill>
              <a:srgbClr val="EBC6A3">
                <a:alpha val="29800"/>
              </a:srgbClr>
            </a:solidFill>
            <a:ln w="38100" cap="flat" cmpd="sng">
              <a:solidFill>
                <a:srgbClr val="F0A22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4" name="Google Shape;174;p26"/>
            <p:cNvSpPr/>
            <p:nvPr/>
          </p:nvSpPr>
          <p:spPr>
            <a:xfrm>
              <a:off x="4399486" y="3634852"/>
              <a:ext cx="666600" cy="651000"/>
            </a:xfrm>
            <a:prstGeom prst="ellipse">
              <a:avLst/>
            </a:prstGeom>
            <a:solidFill>
              <a:srgbClr val="EBC6A3">
                <a:alpha val="29800"/>
              </a:srgbClr>
            </a:solidFill>
            <a:ln w="38100" cap="flat" cmpd="sng">
              <a:solidFill>
                <a:srgbClr val="F0A22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868" tIns="60917" rIns="121868" bIns="60917" anchor="ctr" anchorCtr="0">
              <a:noAutofit/>
            </a:bodyPr>
            <a:lstStyle/>
            <a:p>
              <a:pPr algn="ctr"/>
              <a:r>
                <a:rPr lang="en" sz="2000" b="1">
                  <a:solidFill>
                    <a:srgbClr val="FBEEC9"/>
                  </a:solidFill>
                  <a:latin typeface="Consolas"/>
                  <a:ea typeface="Consolas"/>
                  <a:cs typeface="Consolas"/>
                  <a:sym typeface="Consolas"/>
                </a:rPr>
                <a:t>17</a:t>
              </a:r>
              <a:endParaRPr sz="20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75" name="Google Shape;175;p26"/>
            <p:cNvSpPr/>
            <p:nvPr/>
          </p:nvSpPr>
          <p:spPr>
            <a:xfrm>
              <a:off x="5364163" y="4551363"/>
              <a:ext cx="666600" cy="651000"/>
            </a:xfrm>
            <a:prstGeom prst="ellipse">
              <a:avLst/>
            </a:prstGeom>
            <a:solidFill>
              <a:srgbClr val="EBC6A3">
                <a:alpha val="29800"/>
              </a:srgbClr>
            </a:solidFill>
            <a:ln w="38100" cap="flat" cmpd="sng">
              <a:solidFill>
                <a:srgbClr val="F0A22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868" tIns="60917" rIns="121868" bIns="60917" anchor="ctr" anchorCtr="0">
              <a:noAutofit/>
            </a:bodyPr>
            <a:lstStyle/>
            <a:p>
              <a:pPr algn="ctr"/>
              <a:r>
                <a:rPr lang="en" sz="2000" b="1">
                  <a:solidFill>
                    <a:srgbClr val="FBEEC9"/>
                  </a:solidFill>
                  <a:latin typeface="Consolas"/>
                  <a:ea typeface="Consolas"/>
                  <a:cs typeface="Consolas"/>
                  <a:sym typeface="Consolas"/>
                </a:rPr>
                <a:t>15</a:t>
              </a:r>
              <a:endParaRPr sz="20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76" name="Google Shape;176;p26"/>
            <p:cNvSpPr/>
            <p:nvPr/>
          </p:nvSpPr>
          <p:spPr>
            <a:xfrm>
              <a:off x="4389438" y="4546688"/>
              <a:ext cx="666600" cy="651000"/>
            </a:xfrm>
            <a:prstGeom prst="ellipse">
              <a:avLst/>
            </a:prstGeom>
            <a:solidFill>
              <a:srgbClr val="EBC6A3">
                <a:alpha val="29800"/>
              </a:srgbClr>
            </a:solidFill>
            <a:ln w="38100" cap="flat" cmpd="sng">
              <a:solidFill>
                <a:srgbClr val="F0A22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868" tIns="60917" rIns="121868" bIns="60917" anchor="ctr" anchorCtr="0">
              <a:noAutofit/>
            </a:bodyPr>
            <a:lstStyle/>
            <a:p>
              <a:pPr algn="ctr"/>
              <a:r>
                <a:rPr lang="en" sz="2000" b="1">
                  <a:solidFill>
                    <a:srgbClr val="FBEEC9"/>
                  </a:solidFill>
                  <a:latin typeface="Consolas"/>
                  <a:ea typeface="Consolas"/>
                  <a:cs typeface="Consolas"/>
                  <a:sym typeface="Consolas"/>
                </a:rPr>
                <a:t>14</a:t>
              </a:r>
              <a:endParaRPr sz="20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77" name="Google Shape;177;p26"/>
            <p:cNvSpPr/>
            <p:nvPr/>
          </p:nvSpPr>
          <p:spPr>
            <a:xfrm>
              <a:off x="3451089" y="4551069"/>
              <a:ext cx="666600" cy="651000"/>
            </a:xfrm>
            <a:prstGeom prst="ellipse">
              <a:avLst/>
            </a:prstGeom>
            <a:solidFill>
              <a:srgbClr val="EBC6A3">
                <a:alpha val="29800"/>
              </a:srgbClr>
            </a:solidFill>
            <a:ln w="38100" cap="flat" cmpd="sng">
              <a:solidFill>
                <a:srgbClr val="F0A22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868" tIns="60917" rIns="121868" bIns="60917" anchor="ctr" anchorCtr="0">
              <a:noAutofit/>
            </a:bodyPr>
            <a:lstStyle/>
            <a:p>
              <a:pPr algn="ctr"/>
              <a:r>
                <a:rPr lang="en" sz="2000" b="1">
                  <a:solidFill>
                    <a:srgbClr val="FBEEC9"/>
                  </a:solidFill>
                  <a:latin typeface="Consolas"/>
                  <a:ea typeface="Consolas"/>
                  <a:cs typeface="Consolas"/>
                  <a:sym typeface="Consolas"/>
                </a:rPr>
                <a:t>9</a:t>
              </a:r>
              <a:endParaRPr sz="20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78" name="Google Shape;178;p26"/>
            <p:cNvSpPr/>
            <p:nvPr/>
          </p:nvSpPr>
          <p:spPr>
            <a:xfrm>
              <a:off x="2845389" y="5484224"/>
              <a:ext cx="666600" cy="651000"/>
            </a:xfrm>
            <a:prstGeom prst="ellipse">
              <a:avLst/>
            </a:prstGeom>
            <a:solidFill>
              <a:srgbClr val="EBC6A3">
                <a:alpha val="29800"/>
              </a:srgbClr>
            </a:solidFill>
            <a:ln w="38100" cap="flat" cmpd="sng">
              <a:solidFill>
                <a:srgbClr val="F0A22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868" tIns="60917" rIns="121868" bIns="60917" anchor="ctr" anchorCtr="0">
              <a:noAutofit/>
            </a:bodyPr>
            <a:lstStyle/>
            <a:p>
              <a:pPr algn="ctr"/>
              <a:r>
                <a:rPr lang="en" sz="2000" b="1">
                  <a:solidFill>
                    <a:srgbClr val="FBEEC9"/>
                  </a:solidFill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 sz="20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79" name="Google Shape;179;p26"/>
            <p:cNvSpPr/>
            <p:nvPr/>
          </p:nvSpPr>
          <p:spPr>
            <a:xfrm>
              <a:off x="3895589" y="5514681"/>
              <a:ext cx="665100" cy="651000"/>
            </a:xfrm>
            <a:prstGeom prst="ellipse">
              <a:avLst/>
            </a:prstGeom>
            <a:solidFill>
              <a:srgbClr val="EBC6A3">
                <a:alpha val="29800"/>
              </a:srgbClr>
            </a:solidFill>
            <a:ln w="38100" cap="flat" cmpd="sng">
              <a:solidFill>
                <a:srgbClr val="F0A22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868" tIns="60917" rIns="121868" bIns="60917" anchor="ctr" anchorCtr="0">
              <a:noAutofit/>
            </a:bodyPr>
            <a:lstStyle/>
            <a:p>
              <a:pPr algn="ctr"/>
              <a:r>
                <a:rPr lang="en" sz="2000" b="1">
                  <a:solidFill>
                    <a:srgbClr val="FBEEC9"/>
                  </a:solidFill>
                  <a:latin typeface="Consolas"/>
                  <a:ea typeface="Consolas"/>
                  <a:cs typeface="Consolas"/>
                  <a:sym typeface="Consolas"/>
                </a:rPr>
                <a:t>5</a:t>
              </a:r>
              <a:endParaRPr sz="20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80" name="Google Shape;180;p26"/>
            <p:cNvSpPr/>
            <p:nvPr/>
          </p:nvSpPr>
          <p:spPr>
            <a:xfrm>
              <a:off x="4932499" y="5503159"/>
              <a:ext cx="666600" cy="651000"/>
            </a:xfrm>
            <a:prstGeom prst="ellipse">
              <a:avLst/>
            </a:prstGeom>
            <a:solidFill>
              <a:srgbClr val="EBC6A3">
                <a:alpha val="29800"/>
              </a:srgbClr>
            </a:solidFill>
            <a:ln w="38100" cap="flat" cmpd="sng">
              <a:solidFill>
                <a:srgbClr val="F0A22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868" tIns="60917" rIns="121868" bIns="60917" anchor="ctr" anchorCtr="0">
              <a:noAutofit/>
            </a:bodyPr>
            <a:lstStyle/>
            <a:p>
              <a:pPr algn="ctr"/>
              <a:r>
                <a:rPr lang="en" sz="2000" b="1">
                  <a:solidFill>
                    <a:srgbClr val="FBEEC9"/>
                  </a:solidFill>
                  <a:latin typeface="Consolas"/>
                  <a:ea typeface="Consolas"/>
                  <a:cs typeface="Consolas"/>
                  <a:sym typeface="Consolas"/>
                </a:rPr>
                <a:t>8</a:t>
              </a:r>
              <a:endParaRPr sz="2000"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181" name="Google Shape;181;p26"/>
          <p:cNvGrpSpPr/>
          <p:nvPr/>
        </p:nvGrpSpPr>
        <p:grpSpPr>
          <a:xfrm>
            <a:off x="6034250" y="3709552"/>
            <a:ext cx="3638224" cy="2775584"/>
            <a:chOff x="4623619" y="2007160"/>
            <a:chExt cx="2931034" cy="2423170"/>
          </a:xfrm>
        </p:grpSpPr>
        <p:sp>
          <p:nvSpPr>
            <p:cNvPr id="182" name="Google Shape;182;p26"/>
            <p:cNvSpPr/>
            <p:nvPr/>
          </p:nvSpPr>
          <p:spPr>
            <a:xfrm>
              <a:off x="5778290" y="2007160"/>
              <a:ext cx="576300" cy="565800"/>
            </a:xfrm>
            <a:prstGeom prst="ellipse">
              <a:avLst/>
            </a:prstGeom>
            <a:solidFill>
              <a:srgbClr val="EBC6A3">
                <a:alpha val="29800"/>
              </a:srgbClr>
            </a:solidFill>
            <a:ln w="38100" cap="flat" cmpd="sng">
              <a:solidFill>
                <a:srgbClr val="F0A22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868" tIns="60917" rIns="121868" bIns="60917" anchor="ctr" anchorCtr="0">
              <a:noAutofit/>
            </a:bodyPr>
            <a:lstStyle/>
            <a:p>
              <a:pPr algn="ctr"/>
              <a:r>
                <a:rPr lang="en" sz="2000" b="1">
                  <a:solidFill>
                    <a:srgbClr val="FBEEC9"/>
                  </a:solidFill>
                  <a:latin typeface="Consolas"/>
                  <a:ea typeface="Consolas"/>
                  <a:cs typeface="Consolas"/>
                  <a:sym typeface="Consolas"/>
                </a:rPr>
                <a:t>*</a:t>
              </a:r>
              <a:endParaRPr sz="20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83" name="Google Shape;183;p26"/>
            <p:cNvSpPr/>
            <p:nvPr/>
          </p:nvSpPr>
          <p:spPr>
            <a:xfrm>
              <a:off x="6577489" y="2887373"/>
              <a:ext cx="576300" cy="565800"/>
            </a:xfrm>
            <a:prstGeom prst="ellipse">
              <a:avLst/>
            </a:prstGeom>
            <a:solidFill>
              <a:srgbClr val="EBC6A3">
                <a:alpha val="29800"/>
              </a:srgbClr>
            </a:solidFill>
            <a:ln w="38100" cap="flat" cmpd="sng">
              <a:solidFill>
                <a:srgbClr val="F0A22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868" tIns="60917" rIns="121868" bIns="60917" anchor="ctr" anchorCtr="0">
              <a:noAutofit/>
            </a:bodyPr>
            <a:lstStyle/>
            <a:p>
              <a:pPr algn="ctr"/>
              <a:r>
                <a:rPr lang="en" sz="2000" b="1">
                  <a:solidFill>
                    <a:srgbClr val="FBEEC9"/>
                  </a:solidFill>
                  <a:latin typeface="Consolas"/>
                  <a:ea typeface="Consolas"/>
                  <a:cs typeface="Consolas"/>
                  <a:sym typeface="Consolas"/>
                </a:rPr>
                <a:t>-</a:t>
              </a:r>
              <a:endParaRPr sz="20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84" name="Google Shape;184;p26"/>
            <p:cNvSpPr/>
            <p:nvPr/>
          </p:nvSpPr>
          <p:spPr>
            <a:xfrm>
              <a:off x="5018202" y="2881786"/>
              <a:ext cx="575100" cy="565800"/>
            </a:xfrm>
            <a:prstGeom prst="ellipse">
              <a:avLst/>
            </a:prstGeom>
            <a:solidFill>
              <a:srgbClr val="EBC6A3">
                <a:alpha val="29800"/>
              </a:srgbClr>
            </a:solidFill>
            <a:ln w="38100" cap="flat" cmpd="sng">
              <a:solidFill>
                <a:srgbClr val="F0A22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868" tIns="60917" rIns="121868" bIns="60917" anchor="ctr" anchorCtr="0">
              <a:noAutofit/>
            </a:bodyPr>
            <a:lstStyle/>
            <a:p>
              <a:pPr algn="ctr"/>
              <a:r>
                <a:rPr lang="en" sz="2000" b="1">
                  <a:solidFill>
                    <a:srgbClr val="FBEEC9"/>
                  </a:solidFill>
                  <a:latin typeface="Consolas"/>
                  <a:ea typeface="Consolas"/>
                  <a:cs typeface="Consolas"/>
                  <a:sym typeface="Consolas"/>
                </a:rPr>
                <a:t>+</a:t>
              </a:r>
              <a:endParaRPr sz="20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85" name="Google Shape;185;p26"/>
            <p:cNvSpPr/>
            <p:nvPr/>
          </p:nvSpPr>
          <p:spPr>
            <a:xfrm>
              <a:off x="6183940" y="3864530"/>
              <a:ext cx="576300" cy="565800"/>
            </a:xfrm>
            <a:prstGeom prst="ellipse">
              <a:avLst/>
            </a:prstGeom>
            <a:solidFill>
              <a:srgbClr val="EBC6A3">
                <a:alpha val="29800"/>
              </a:srgbClr>
            </a:solidFill>
            <a:ln w="38100" cap="flat" cmpd="sng">
              <a:solidFill>
                <a:srgbClr val="F0A22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868" tIns="60917" rIns="121868" bIns="60917" anchor="ctr" anchorCtr="0">
              <a:noAutofit/>
            </a:bodyPr>
            <a:lstStyle/>
            <a:p>
              <a:pPr algn="ctr"/>
              <a:r>
                <a:rPr lang="en" sz="2000" b="1">
                  <a:solidFill>
                    <a:srgbClr val="FBEEC9"/>
                  </a:solidFill>
                  <a:latin typeface="Consolas"/>
                  <a:ea typeface="Consolas"/>
                  <a:cs typeface="Consolas"/>
                  <a:sym typeface="Consolas"/>
                </a:rPr>
                <a:t>9</a:t>
              </a:r>
              <a:endParaRPr sz="20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86" name="Google Shape;186;p26"/>
            <p:cNvSpPr/>
            <p:nvPr/>
          </p:nvSpPr>
          <p:spPr>
            <a:xfrm>
              <a:off x="6976253" y="3848886"/>
              <a:ext cx="578400" cy="565800"/>
            </a:xfrm>
            <a:prstGeom prst="ellipse">
              <a:avLst/>
            </a:prstGeom>
            <a:solidFill>
              <a:srgbClr val="EBC6A3">
                <a:alpha val="29800"/>
              </a:srgbClr>
            </a:solidFill>
            <a:ln w="38100" cap="flat" cmpd="sng">
              <a:solidFill>
                <a:srgbClr val="F0A22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868" tIns="60917" rIns="121868" bIns="60917" anchor="ctr" anchorCtr="0">
              <a:noAutofit/>
            </a:bodyPr>
            <a:lstStyle/>
            <a:p>
              <a:pPr algn="ctr"/>
              <a:r>
                <a:rPr lang="en" sz="2000" b="1">
                  <a:solidFill>
                    <a:srgbClr val="FBEEC9"/>
                  </a:solidFill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 sz="20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87" name="Google Shape;187;p26"/>
            <p:cNvCxnSpPr/>
            <p:nvPr/>
          </p:nvCxnSpPr>
          <p:spPr>
            <a:xfrm flipH="1">
              <a:off x="5508741" y="2488255"/>
              <a:ext cx="372000" cy="472500"/>
            </a:xfrm>
            <a:prstGeom prst="straightConnector1">
              <a:avLst/>
            </a:prstGeom>
            <a:solidFill>
              <a:srgbClr val="EBC6A3">
                <a:alpha val="29800"/>
              </a:srgbClr>
            </a:solidFill>
            <a:ln w="38100" cap="flat" cmpd="sng">
              <a:solidFill>
                <a:srgbClr val="F0A22E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88" name="Google Shape;188;p26"/>
            <p:cNvCxnSpPr/>
            <p:nvPr/>
          </p:nvCxnSpPr>
          <p:spPr>
            <a:xfrm flipH="1">
              <a:off x="6499184" y="3420189"/>
              <a:ext cx="261000" cy="444300"/>
            </a:xfrm>
            <a:prstGeom prst="straightConnector1">
              <a:avLst/>
            </a:prstGeom>
            <a:solidFill>
              <a:srgbClr val="EBC6A3">
                <a:alpha val="29800"/>
              </a:srgbClr>
            </a:solidFill>
            <a:ln w="38100" cap="flat" cmpd="sng">
              <a:solidFill>
                <a:srgbClr val="F0A22E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89" name="Google Shape;189;p26"/>
            <p:cNvCxnSpPr/>
            <p:nvPr/>
          </p:nvCxnSpPr>
          <p:spPr>
            <a:xfrm>
              <a:off x="6992759" y="3420189"/>
              <a:ext cx="206400" cy="444300"/>
            </a:xfrm>
            <a:prstGeom prst="straightConnector1">
              <a:avLst/>
            </a:prstGeom>
            <a:solidFill>
              <a:srgbClr val="EBC6A3">
                <a:alpha val="29800"/>
              </a:srgbClr>
            </a:solidFill>
            <a:ln w="38100" cap="flat" cmpd="sng">
              <a:solidFill>
                <a:srgbClr val="F0A22E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90" name="Google Shape;190;p26"/>
            <p:cNvCxnSpPr/>
            <p:nvPr/>
          </p:nvCxnSpPr>
          <p:spPr>
            <a:xfrm>
              <a:off x="6290070" y="2488255"/>
              <a:ext cx="408300" cy="472500"/>
            </a:xfrm>
            <a:prstGeom prst="straightConnector1">
              <a:avLst/>
            </a:prstGeom>
            <a:solidFill>
              <a:srgbClr val="EBC6A3">
                <a:alpha val="29800"/>
              </a:srgbClr>
            </a:solidFill>
            <a:ln w="38100" cap="flat" cmpd="sng">
              <a:solidFill>
                <a:srgbClr val="F0A22E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91" name="Google Shape;191;p26"/>
            <p:cNvSpPr/>
            <p:nvPr/>
          </p:nvSpPr>
          <p:spPr>
            <a:xfrm>
              <a:off x="5406949" y="3841086"/>
              <a:ext cx="576300" cy="565800"/>
            </a:xfrm>
            <a:prstGeom prst="ellipse">
              <a:avLst/>
            </a:prstGeom>
            <a:solidFill>
              <a:srgbClr val="EBC6A3">
                <a:alpha val="29800"/>
              </a:srgbClr>
            </a:solidFill>
            <a:ln w="38100" cap="flat" cmpd="sng">
              <a:solidFill>
                <a:srgbClr val="F0A22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868" tIns="60917" rIns="121868" bIns="60917" anchor="ctr" anchorCtr="0">
              <a:noAutofit/>
            </a:bodyPr>
            <a:lstStyle/>
            <a:p>
              <a:pPr algn="ctr"/>
              <a:r>
                <a:rPr lang="en" sz="2000" b="1">
                  <a:solidFill>
                    <a:srgbClr val="FBEEC9"/>
                  </a:solidFill>
                  <a:latin typeface="Consolas"/>
                  <a:ea typeface="Consolas"/>
                  <a:cs typeface="Consolas"/>
                  <a:sym typeface="Consolas"/>
                </a:rPr>
                <a:t>2</a:t>
              </a:r>
              <a:endParaRPr sz="20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92" name="Google Shape;192;p26"/>
            <p:cNvSpPr/>
            <p:nvPr/>
          </p:nvSpPr>
          <p:spPr>
            <a:xfrm>
              <a:off x="4623619" y="3841086"/>
              <a:ext cx="575100" cy="565800"/>
            </a:xfrm>
            <a:prstGeom prst="ellipse">
              <a:avLst/>
            </a:prstGeom>
            <a:solidFill>
              <a:srgbClr val="EBC6A3">
                <a:alpha val="29800"/>
              </a:srgbClr>
            </a:solidFill>
            <a:ln w="38100" cap="flat" cmpd="sng">
              <a:solidFill>
                <a:srgbClr val="F0A22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868" tIns="60917" rIns="121868" bIns="60917" anchor="ctr" anchorCtr="0">
              <a:noAutofit/>
            </a:bodyPr>
            <a:lstStyle/>
            <a:p>
              <a:pPr algn="ctr"/>
              <a:r>
                <a:rPr lang="en" sz="2000" b="1">
                  <a:solidFill>
                    <a:srgbClr val="FBEEC9"/>
                  </a:solidFill>
                  <a:latin typeface="Consolas"/>
                  <a:ea typeface="Consolas"/>
                  <a:cs typeface="Consolas"/>
                  <a:sym typeface="Consolas"/>
                </a:rPr>
                <a:t>3</a:t>
              </a:r>
              <a:endParaRPr sz="20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93" name="Google Shape;193;p26"/>
            <p:cNvCxnSpPr/>
            <p:nvPr/>
          </p:nvCxnSpPr>
          <p:spPr>
            <a:xfrm flipH="1">
              <a:off x="4919552" y="3420189"/>
              <a:ext cx="234300" cy="444300"/>
            </a:xfrm>
            <a:prstGeom prst="straightConnector1">
              <a:avLst/>
            </a:prstGeom>
            <a:solidFill>
              <a:srgbClr val="EBC6A3">
                <a:alpha val="29800"/>
              </a:srgbClr>
            </a:solidFill>
            <a:ln w="38100" cap="flat" cmpd="sng">
              <a:solidFill>
                <a:srgbClr val="F0A22E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94" name="Google Shape;194;p26"/>
            <p:cNvCxnSpPr/>
            <p:nvPr/>
          </p:nvCxnSpPr>
          <p:spPr>
            <a:xfrm>
              <a:off x="5431313" y="3420189"/>
              <a:ext cx="216300" cy="437700"/>
            </a:xfrm>
            <a:prstGeom prst="straightConnector1">
              <a:avLst/>
            </a:prstGeom>
            <a:solidFill>
              <a:srgbClr val="EBC6A3">
                <a:alpha val="29800"/>
              </a:srgbClr>
            </a:solidFill>
            <a:ln w="38100" cap="flat" cmpd="sng">
              <a:solidFill>
                <a:srgbClr val="F0A22E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195" name="Google Shape;195;p26"/>
          <p:cNvSpPr/>
          <p:nvPr/>
        </p:nvSpPr>
        <p:spPr>
          <a:xfrm>
            <a:off x="9357673" y="3595422"/>
            <a:ext cx="2348588" cy="639034"/>
          </a:xfrm>
          <a:prstGeom prst="wedgeRoundRectCallout">
            <a:avLst>
              <a:gd name="adj1" fmla="val -68873"/>
              <a:gd name="adj2" fmla="val 48514"/>
              <a:gd name="adj3" fmla="val 16667"/>
            </a:avLst>
          </a:prstGeom>
          <a:solidFill>
            <a:srgbClr val="663606">
              <a:alpha val="94900"/>
            </a:srgbClr>
          </a:solidFill>
          <a:ln w="19050" cap="flat" cmpd="sng">
            <a:solidFill>
              <a:srgbClr val="F8D49E">
                <a:alpha val="8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868" tIns="60917" rIns="121868" bIns="60917" anchor="ctr" anchorCtr="0">
            <a:noAutofit/>
          </a:bodyPr>
          <a:lstStyle/>
          <a:p>
            <a:pPr algn="ctr"/>
            <a:r>
              <a:rPr lang="en" sz="2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Двоично дърво</a:t>
            </a:r>
            <a:endParaRPr sz="2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6" name="Google Shape;196;p26"/>
          <p:cNvSpPr/>
          <p:nvPr/>
        </p:nvSpPr>
        <p:spPr>
          <a:xfrm>
            <a:off x="348611" y="3595422"/>
            <a:ext cx="1133305" cy="639034"/>
          </a:xfrm>
          <a:prstGeom prst="wedgeRoundRectCallout">
            <a:avLst>
              <a:gd name="adj1" fmla="val 90088"/>
              <a:gd name="adj2" fmla="val 45119"/>
              <a:gd name="adj3" fmla="val 16667"/>
            </a:avLst>
          </a:prstGeom>
          <a:solidFill>
            <a:srgbClr val="663606">
              <a:alpha val="94900"/>
            </a:srgbClr>
          </a:solidFill>
          <a:ln w="19050" cap="flat" cmpd="sng">
            <a:solidFill>
              <a:srgbClr val="F8D49E">
                <a:alpha val="8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868" tIns="60917" rIns="121868" bIns="60917" anchor="ctr" anchorCtr="0">
            <a:noAutofit/>
          </a:bodyPr>
          <a:lstStyle/>
          <a:p>
            <a:pPr algn="ctr"/>
            <a:r>
              <a:rPr lang="en" sz="2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Дърво</a:t>
            </a:r>
            <a:endParaRPr sz="2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" name="Slide Number Placeholder">
            <a:extLst>
              <a:ext uri="{FF2B5EF4-FFF2-40B4-BE49-F238E27FC236}">
                <a16:creationId xmlns:a16="http://schemas.microsoft.com/office/drawing/2014/main" id="{6DFD1E94-8950-4422-B640-02B6AC6773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92653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p62"/>
          <p:cNvSpPr txBox="1">
            <a:spLocks noGrp="1"/>
          </p:cNvSpPr>
          <p:nvPr>
            <p:ph type="body" idx="4294967295"/>
          </p:nvPr>
        </p:nvSpPr>
        <p:spPr>
          <a:xfrm>
            <a:off x="190413" y="1151715"/>
            <a:ext cx="11804525" cy="556894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marL="304724" indent="-30472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 sz="3199" b="1">
                <a:solidFill>
                  <a:srgbClr val="F3CC5F"/>
                </a:solidFill>
                <a:latin typeface="Cambria"/>
                <a:ea typeface="Cambria"/>
                <a:cs typeface="Cambria"/>
                <a:sym typeface="Cambria"/>
              </a:rPr>
              <a:t>Обхождане в ширина</a:t>
            </a:r>
            <a:r>
              <a:rPr lang="en" sz="3199">
                <a:solidFill>
                  <a:srgbClr val="F3CC5F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" sz="3199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(</a:t>
            </a:r>
            <a:r>
              <a:rPr lang="en" sz="3199">
                <a:solidFill>
                  <a:srgbClr val="F8D49E"/>
                </a:solidFill>
                <a:latin typeface="Cambria"/>
                <a:ea typeface="Cambria"/>
                <a:cs typeface="Cambria"/>
                <a:sym typeface="Cambria"/>
              </a:rPr>
              <a:t>BFS</a:t>
            </a:r>
            <a:r>
              <a:rPr lang="en" sz="3199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) - за всеки възел:</a:t>
            </a:r>
            <a:endParaRPr sz="3199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609448" lvl="1" indent="-27086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mbria"/>
              <a:buChar char="▪"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Обработва се стойността на възела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marL="609448" lvl="1" indent="-27086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mbria"/>
              <a:buChar char="▪"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Посещават се всички съседните възли</a:t>
            </a:r>
            <a:endParaRPr sz="31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95" name="Google Shape;995;p62"/>
          <p:cNvSpPr txBox="1">
            <a:spLocks noGrp="1"/>
          </p:cNvSpPr>
          <p:nvPr>
            <p:ph type="title" idx="4294967295"/>
          </p:nvPr>
        </p:nvSpPr>
        <p:spPr>
          <a:xfrm>
            <a:off x="188814" y="41224"/>
            <a:ext cx="9577505" cy="111051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Обхождане в ширина (BFS)</a:t>
            </a:r>
            <a:endParaRPr/>
          </a:p>
        </p:txBody>
      </p:sp>
      <p:sp>
        <p:nvSpPr>
          <p:cNvPr id="996" name="Google Shape;996;p62"/>
          <p:cNvSpPr/>
          <p:nvPr/>
        </p:nvSpPr>
        <p:spPr>
          <a:xfrm>
            <a:off x="812588" y="2971205"/>
            <a:ext cx="5375000" cy="3553874"/>
          </a:xfrm>
          <a:prstGeom prst="rect">
            <a:avLst/>
          </a:prstGeom>
          <a:solidFill>
            <a:srgbClr val="D9D4C6">
              <a:alpha val="14900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10" tIns="45688" rIns="91410" bIns="45688" anchor="t" anchorCtr="0">
            <a:noAutofit/>
          </a:bodyPr>
          <a:lstStyle/>
          <a:p>
            <a:pPr>
              <a:lnSpc>
                <a:spcPct val="115384"/>
              </a:lnSpc>
            </a:pPr>
            <a:r>
              <a:rPr lang="en" sz="2133" b="1" dirty="0">
                <a:solidFill>
                  <a:srgbClr val="FCECD5"/>
                </a:solidFill>
                <a:latin typeface="Consolas"/>
                <a:ea typeface="Consolas"/>
                <a:cs typeface="Consolas"/>
                <a:sym typeface="Consolas"/>
              </a:rPr>
              <a:t>BFS (</a:t>
            </a:r>
            <a:r>
              <a:rPr lang="en" sz="2133" b="1" i="1" dirty="0">
                <a:solidFill>
                  <a:srgbClr val="FCECD5"/>
                </a:solidFill>
                <a:latin typeface="Consolas"/>
                <a:ea typeface="Consolas"/>
                <a:cs typeface="Consolas"/>
                <a:sym typeface="Consolas"/>
              </a:rPr>
              <a:t>node</a:t>
            </a:r>
            <a:r>
              <a:rPr lang="en" sz="2133" b="1" dirty="0">
                <a:solidFill>
                  <a:srgbClr val="FCECD5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133" dirty="0"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384"/>
              </a:lnSpc>
            </a:pPr>
            <a:r>
              <a:rPr lang="en" sz="2133" b="1" dirty="0">
                <a:solidFill>
                  <a:srgbClr val="FCECD5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2133" dirty="0"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384"/>
              </a:lnSpc>
            </a:pPr>
            <a:r>
              <a:rPr lang="en" sz="2133" b="1" dirty="0">
                <a:solidFill>
                  <a:srgbClr val="FCECD5"/>
                </a:solidFill>
                <a:latin typeface="Consolas"/>
                <a:ea typeface="Consolas"/>
                <a:cs typeface="Consolas"/>
                <a:sym typeface="Consolas"/>
              </a:rPr>
              <a:t>  queue </a:t>
            </a:r>
            <a:r>
              <a:rPr lang="en" sz="2133" b="1" dirty="0">
                <a:solidFill>
                  <a:srgbClr val="FCECD5"/>
                </a:solidFill>
                <a:latin typeface="Consolas"/>
                <a:ea typeface="Consolas"/>
                <a:cs typeface="Consolas"/>
                <a:sym typeface="Wingdings" panose="05000000000000000000" pitchFamily="2" charset="2"/>
              </a:rPr>
              <a:t></a:t>
            </a:r>
            <a:r>
              <a:rPr lang="en" sz="2133" b="1" dirty="0">
                <a:solidFill>
                  <a:srgbClr val="FCECD5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133" b="1" i="1" dirty="0">
                <a:solidFill>
                  <a:srgbClr val="FCECD5"/>
                </a:solidFill>
                <a:latin typeface="Consolas"/>
                <a:ea typeface="Consolas"/>
                <a:cs typeface="Consolas"/>
                <a:sym typeface="Consolas"/>
              </a:rPr>
              <a:t>node</a:t>
            </a:r>
            <a:endParaRPr sz="2133" b="1" i="1" dirty="0">
              <a:solidFill>
                <a:srgbClr val="FCECD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384"/>
              </a:lnSpc>
            </a:pPr>
            <a:r>
              <a:rPr lang="en" sz="2133" b="1" dirty="0">
                <a:solidFill>
                  <a:srgbClr val="FCECD5"/>
                </a:solidFill>
                <a:latin typeface="Consolas"/>
                <a:ea typeface="Consolas"/>
                <a:cs typeface="Consolas"/>
                <a:sym typeface="Consolas"/>
              </a:rPr>
              <a:t>  while queue not empty</a:t>
            </a:r>
            <a:endParaRPr sz="2133" dirty="0"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384"/>
              </a:lnSpc>
            </a:pPr>
            <a:r>
              <a:rPr lang="en" sz="2133" b="1" dirty="0">
                <a:solidFill>
                  <a:srgbClr val="FCECD5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2133" b="1" i="1" dirty="0">
                <a:solidFill>
                  <a:srgbClr val="FCECD5"/>
                </a:solidFill>
                <a:latin typeface="Consolas"/>
                <a:ea typeface="Consolas"/>
                <a:cs typeface="Consolas"/>
                <a:sym typeface="Consolas"/>
              </a:rPr>
              <a:t>v</a:t>
            </a:r>
            <a:r>
              <a:rPr lang="en" sz="2133" b="1" dirty="0">
                <a:solidFill>
                  <a:srgbClr val="FCECD5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133" b="1" dirty="0">
                <a:solidFill>
                  <a:srgbClr val="FCECD5"/>
                </a:solidFill>
                <a:latin typeface="Consolas"/>
                <a:ea typeface="Consolas"/>
                <a:cs typeface="Consolas"/>
                <a:sym typeface="Wingdings" panose="05000000000000000000" pitchFamily="2" charset="2"/>
              </a:rPr>
              <a:t></a:t>
            </a:r>
            <a:r>
              <a:rPr lang="en" sz="2133" b="1" dirty="0">
                <a:solidFill>
                  <a:srgbClr val="FCECD5"/>
                </a:solidFill>
                <a:latin typeface="Consolas"/>
                <a:ea typeface="Consolas"/>
                <a:cs typeface="Consolas"/>
                <a:sym typeface="Consolas"/>
              </a:rPr>
              <a:t> queue</a:t>
            </a:r>
            <a:endParaRPr sz="2133" dirty="0"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384"/>
              </a:lnSpc>
            </a:pPr>
            <a:r>
              <a:rPr lang="en" sz="2133" b="1" dirty="0">
                <a:solidFill>
                  <a:srgbClr val="FCECD5"/>
                </a:solidFill>
                <a:latin typeface="Consolas"/>
                <a:ea typeface="Consolas"/>
                <a:cs typeface="Consolas"/>
                <a:sym typeface="Consolas"/>
              </a:rPr>
              <a:t>    print </a:t>
            </a:r>
            <a:r>
              <a:rPr lang="en" sz="2133" b="1" i="1" dirty="0">
                <a:solidFill>
                  <a:srgbClr val="FCECD5"/>
                </a:solidFill>
                <a:latin typeface="Consolas"/>
                <a:ea typeface="Consolas"/>
                <a:cs typeface="Consolas"/>
                <a:sym typeface="Consolas"/>
              </a:rPr>
              <a:t>v</a:t>
            </a:r>
            <a:endParaRPr sz="2133" dirty="0"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384"/>
              </a:lnSpc>
            </a:pPr>
            <a:r>
              <a:rPr lang="en" sz="2133" b="1" dirty="0">
                <a:solidFill>
                  <a:srgbClr val="FCECD5"/>
                </a:solidFill>
                <a:latin typeface="Consolas"/>
                <a:ea typeface="Consolas"/>
                <a:cs typeface="Consolas"/>
                <a:sym typeface="Consolas"/>
              </a:rPr>
              <a:t>    for each child </a:t>
            </a:r>
            <a:r>
              <a:rPr lang="en" sz="2133" b="1" i="1" dirty="0">
                <a:solidFill>
                  <a:srgbClr val="FCECD5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n" sz="2133" b="1" dirty="0">
                <a:solidFill>
                  <a:srgbClr val="FCECD5"/>
                </a:solidFill>
                <a:latin typeface="Consolas"/>
                <a:ea typeface="Consolas"/>
                <a:cs typeface="Consolas"/>
                <a:sym typeface="Consolas"/>
              </a:rPr>
              <a:t> of </a:t>
            </a:r>
            <a:r>
              <a:rPr lang="en" sz="2133" b="1" i="1" dirty="0">
                <a:solidFill>
                  <a:srgbClr val="FCECD5"/>
                </a:solidFill>
                <a:latin typeface="Consolas"/>
                <a:ea typeface="Consolas"/>
                <a:cs typeface="Consolas"/>
                <a:sym typeface="Consolas"/>
              </a:rPr>
              <a:t>v</a:t>
            </a:r>
            <a:endParaRPr sz="2133" dirty="0"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384"/>
              </a:lnSpc>
            </a:pPr>
            <a:r>
              <a:rPr lang="en" sz="2133" b="1" i="1" dirty="0">
                <a:solidFill>
                  <a:srgbClr val="FCECD5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2133" b="1" dirty="0">
                <a:solidFill>
                  <a:srgbClr val="FCECD5"/>
                </a:solidFill>
                <a:latin typeface="Consolas"/>
                <a:ea typeface="Consolas"/>
                <a:cs typeface="Consolas"/>
                <a:sym typeface="Consolas"/>
              </a:rPr>
              <a:t>queue </a:t>
            </a:r>
            <a:r>
              <a:rPr lang="en" sz="2133" b="1" dirty="0">
                <a:solidFill>
                  <a:srgbClr val="FCECD5"/>
                </a:solidFill>
                <a:latin typeface="Consolas"/>
                <a:ea typeface="Consolas"/>
                <a:cs typeface="Consolas"/>
                <a:sym typeface="Wingdings" panose="05000000000000000000" pitchFamily="2" charset="2"/>
              </a:rPr>
              <a:t></a:t>
            </a:r>
            <a:r>
              <a:rPr lang="en" sz="2133" b="1" dirty="0">
                <a:solidFill>
                  <a:srgbClr val="FCECD5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133" b="1" i="1" dirty="0">
                <a:solidFill>
                  <a:srgbClr val="FCECD5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endParaRPr sz="2133" b="1" i="1" dirty="0">
              <a:solidFill>
                <a:srgbClr val="FCECD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384"/>
              </a:lnSpc>
            </a:pPr>
            <a:r>
              <a:rPr lang="en" sz="2133" b="1" dirty="0">
                <a:solidFill>
                  <a:srgbClr val="FCECD5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133" dirty="0"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997" name="Google Shape;997;p62"/>
          <p:cNvGrpSpPr/>
          <p:nvPr/>
        </p:nvGrpSpPr>
        <p:grpSpPr>
          <a:xfrm>
            <a:off x="6615164" y="2338391"/>
            <a:ext cx="4889602" cy="3909311"/>
            <a:chOff x="6462723" y="2389496"/>
            <a:chExt cx="4889572" cy="3782725"/>
          </a:xfrm>
        </p:grpSpPr>
        <p:sp>
          <p:nvSpPr>
            <p:cNvPr id="998" name="Google Shape;998;p62"/>
            <p:cNvSpPr/>
            <p:nvPr/>
          </p:nvSpPr>
          <p:spPr>
            <a:xfrm>
              <a:off x="8890142" y="2590800"/>
              <a:ext cx="728700" cy="664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3199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7</a:t>
              </a:r>
              <a:endParaRPr sz="3199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999" name="Google Shape;999;p62"/>
            <p:cNvSpPr/>
            <p:nvPr/>
          </p:nvSpPr>
          <p:spPr>
            <a:xfrm>
              <a:off x="10148142" y="4067971"/>
              <a:ext cx="728700" cy="664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45688" rIns="36000" bIns="45688" anchor="ctr" anchorCtr="0">
              <a:noAutofit/>
            </a:bodyPr>
            <a:lstStyle/>
            <a:p>
              <a:pPr algn="ctr"/>
              <a:r>
                <a:rPr lang="en" sz="2800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14</a:t>
              </a:r>
              <a:endParaRPr sz="2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000" name="Google Shape;1000;p62"/>
            <p:cNvSpPr/>
            <p:nvPr/>
          </p:nvSpPr>
          <p:spPr>
            <a:xfrm>
              <a:off x="7668073" y="4063883"/>
              <a:ext cx="727200" cy="664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45688" rIns="36000" bIns="45688" anchor="ctr" anchorCtr="0">
              <a:noAutofit/>
            </a:bodyPr>
            <a:lstStyle/>
            <a:p>
              <a:pPr algn="ctr"/>
              <a:r>
                <a:rPr lang="en" sz="2800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19</a:t>
              </a:r>
              <a:endParaRPr sz="2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001" name="Google Shape;1001;p62"/>
            <p:cNvSpPr/>
            <p:nvPr/>
          </p:nvSpPr>
          <p:spPr>
            <a:xfrm>
              <a:off x="9659754" y="5478406"/>
              <a:ext cx="728700" cy="664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45688" rIns="36000" bIns="45688" anchor="ctr" anchorCtr="0">
              <a:noAutofit/>
            </a:bodyPr>
            <a:lstStyle/>
            <a:p>
              <a:pPr algn="ctr"/>
              <a:r>
                <a:rPr lang="en" sz="2800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23</a:t>
              </a:r>
              <a:endParaRPr sz="2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002" name="Google Shape;1002;p62"/>
            <p:cNvSpPr/>
            <p:nvPr/>
          </p:nvSpPr>
          <p:spPr>
            <a:xfrm>
              <a:off x="10620595" y="5479533"/>
              <a:ext cx="731700" cy="664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3199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 sz="3199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003" name="Google Shape;1003;p62"/>
            <p:cNvCxnSpPr/>
            <p:nvPr/>
          </p:nvCxnSpPr>
          <p:spPr>
            <a:xfrm flipH="1">
              <a:off x="8219758" y="3203770"/>
              <a:ext cx="819600" cy="9132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04" name="Google Shape;1004;p62"/>
            <p:cNvCxnSpPr/>
            <p:nvPr/>
          </p:nvCxnSpPr>
          <p:spPr>
            <a:xfrm flipH="1">
              <a:off x="10119649" y="4718976"/>
              <a:ext cx="260400" cy="7635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05" name="Google Shape;1005;p62"/>
            <p:cNvCxnSpPr/>
            <p:nvPr/>
          </p:nvCxnSpPr>
          <p:spPr>
            <a:xfrm>
              <a:off x="10646918" y="4730783"/>
              <a:ext cx="285900" cy="7398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06" name="Google Shape;1006;p62"/>
            <p:cNvCxnSpPr/>
            <p:nvPr/>
          </p:nvCxnSpPr>
          <p:spPr>
            <a:xfrm>
              <a:off x="9471430" y="3203770"/>
              <a:ext cx="832500" cy="9132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007" name="Google Shape;1007;p62"/>
            <p:cNvSpPr/>
            <p:nvPr/>
          </p:nvSpPr>
          <p:spPr>
            <a:xfrm>
              <a:off x="8892159" y="4063695"/>
              <a:ext cx="728700" cy="664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45688" rIns="36000" bIns="45688" anchor="ctr" anchorCtr="0">
              <a:noAutofit/>
            </a:bodyPr>
            <a:lstStyle/>
            <a:p>
              <a:pPr algn="ctr"/>
              <a:r>
                <a:rPr lang="en" sz="2800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21</a:t>
              </a:r>
              <a:endParaRPr sz="2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008" name="Google Shape;1008;p62"/>
            <p:cNvCxnSpPr/>
            <p:nvPr/>
          </p:nvCxnSpPr>
          <p:spPr>
            <a:xfrm flipH="1">
              <a:off x="9244893" y="3250998"/>
              <a:ext cx="10500" cy="7890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009" name="Google Shape;1009;p62"/>
            <p:cNvSpPr/>
            <p:nvPr/>
          </p:nvSpPr>
          <p:spPr>
            <a:xfrm>
              <a:off x="8627044" y="5507421"/>
              <a:ext cx="728700" cy="664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45688" rIns="36000" bIns="45688" anchor="ctr" anchorCtr="0">
              <a:noAutofit/>
            </a:bodyPr>
            <a:lstStyle/>
            <a:p>
              <a:pPr algn="ctr"/>
              <a:r>
                <a:rPr lang="en" sz="2800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31</a:t>
              </a:r>
              <a:endParaRPr sz="2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010" name="Google Shape;1010;p62"/>
            <p:cNvSpPr/>
            <p:nvPr/>
          </p:nvSpPr>
          <p:spPr>
            <a:xfrm>
              <a:off x="6701090" y="5503334"/>
              <a:ext cx="727200" cy="664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3199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sz="3199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011" name="Google Shape;1011;p62"/>
            <p:cNvCxnSpPr/>
            <p:nvPr/>
          </p:nvCxnSpPr>
          <p:spPr>
            <a:xfrm flipH="1">
              <a:off x="7209433" y="4655021"/>
              <a:ext cx="575400" cy="8628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12" name="Google Shape;1012;p62"/>
            <p:cNvCxnSpPr/>
            <p:nvPr/>
          </p:nvCxnSpPr>
          <p:spPr>
            <a:xfrm>
              <a:off x="8251463" y="4667816"/>
              <a:ext cx="597300" cy="8265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013" name="Google Shape;1013;p62"/>
            <p:cNvSpPr/>
            <p:nvPr/>
          </p:nvSpPr>
          <p:spPr>
            <a:xfrm>
              <a:off x="7666711" y="5503146"/>
              <a:ext cx="728700" cy="664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45688" rIns="36000" bIns="45688" anchor="ctr" anchorCtr="0">
              <a:noAutofit/>
            </a:bodyPr>
            <a:lstStyle/>
            <a:p>
              <a:pPr algn="ctr"/>
              <a:r>
                <a:rPr lang="en" sz="2800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12</a:t>
              </a:r>
              <a:endParaRPr sz="2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014" name="Google Shape;1014;p62"/>
            <p:cNvCxnSpPr/>
            <p:nvPr/>
          </p:nvCxnSpPr>
          <p:spPr>
            <a:xfrm>
              <a:off x="8016179" y="4742588"/>
              <a:ext cx="6600" cy="7398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015" name="Google Shape;1015;p62"/>
            <p:cNvSpPr txBox="1"/>
            <p:nvPr/>
          </p:nvSpPr>
          <p:spPr>
            <a:xfrm>
              <a:off x="6462723" y="5338828"/>
              <a:ext cx="3129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10" tIns="45688" rIns="91410" bIns="45688" anchor="t" anchorCtr="0">
              <a:noAutofit/>
            </a:bodyPr>
            <a:lstStyle/>
            <a:p>
              <a:r>
                <a:rPr lang="en" sz="1866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5</a:t>
              </a:r>
              <a:endParaRPr sz="1466"/>
            </a:p>
          </p:txBody>
        </p:sp>
        <p:sp>
          <p:nvSpPr>
            <p:cNvPr id="1016" name="Google Shape;1016;p62"/>
            <p:cNvSpPr txBox="1"/>
            <p:nvPr/>
          </p:nvSpPr>
          <p:spPr>
            <a:xfrm>
              <a:off x="7434442" y="5334000"/>
              <a:ext cx="3117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10" tIns="45688" rIns="91410" bIns="45688" anchor="t" anchorCtr="0">
              <a:noAutofit/>
            </a:bodyPr>
            <a:lstStyle/>
            <a:p>
              <a:r>
                <a:rPr lang="en" sz="1866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 sz="1466"/>
            </a:p>
          </p:txBody>
        </p:sp>
        <p:sp>
          <p:nvSpPr>
            <p:cNvPr id="1017" name="Google Shape;1017;p62"/>
            <p:cNvSpPr txBox="1"/>
            <p:nvPr/>
          </p:nvSpPr>
          <p:spPr>
            <a:xfrm>
              <a:off x="8422537" y="5338244"/>
              <a:ext cx="3117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10" tIns="45688" rIns="91410" bIns="45688" anchor="t" anchorCtr="0">
              <a:noAutofit/>
            </a:bodyPr>
            <a:lstStyle/>
            <a:p>
              <a:r>
                <a:rPr lang="en" sz="1866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7</a:t>
              </a:r>
              <a:endParaRPr sz="1466"/>
            </a:p>
          </p:txBody>
        </p:sp>
        <p:sp>
          <p:nvSpPr>
            <p:cNvPr id="1018" name="Google Shape;1018;p62"/>
            <p:cNvSpPr txBox="1"/>
            <p:nvPr/>
          </p:nvSpPr>
          <p:spPr>
            <a:xfrm>
              <a:off x="7389812" y="3974068"/>
              <a:ext cx="3117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10" tIns="45688" rIns="91410" bIns="45688" anchor="t" anchorCtr="0">
              <a:noAutofit/>
            </a:bodyPr>
            <a:lstStyle/>
            <a:p>
              <a:r>
                <a:rPr lang="en" sz="1866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2</a:t>
              </a:r>
              <a:endParaRPr sz="1466"/>
            </a:p>
          </p:txBody>
        </p:sp>
        <p:sp>
          <p:nvSpPr>
            <p:cNvPr id="1019" name="Google Shape;1019;p62"/>
            <p:cNvSpPr txBox="1"/>
            <p:nvPr/>
          </p:nvSpPr>
          <p:spPr>
            <a:xfrm>
              <a:off x="8651137" y="3974068"/>
              <a:ext cx="3117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10" tIns="45688" rIns="91410" bIns="45688" anchor="t" anchorCtr="0">
              <a:noAutofit/>
            </a:bodyPr>
            <a:lstStyle/>
            <a:p>
              <a:r>
                <a:rPr lang="en" sz="1866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3</a:t>
              </a:r>
              <a:endParaRPr sz="1466"/>
            </a:p>
          </p:txBody>
        </p:sp>
        <p:sp>
          <p:nvSpPr>
            <p:cNvPr id="1020" name="Google Shape;1020;p62"/>
            <p:cNvSpPr txBox="1"/>
            <p:nvPr/>
          </p:nvSpPr>
          <p:spPr>
            <a:xfrm>
              <a:off x="9877116" y="3974068"/>
              <a:ext cx="3129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10" tIns="45688" rIns="91410" bIns="45688" anchor="t" anchorCtr="0">
              <a:noAutofit/>
            </a:bodyPr>
            <a:lstStyle/>
            <a:p>
              <a:r>
                <a:rPr lang="en" sz="1866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4</a:t>
              </a:r>
              <a:endParaRPr sz="1466"/>
            </a:p>
          </p:txBody>
        </p:sp>
        <p:sp>
          <p:nvSpPr>
            <p:cNvPr id="1021" name="Google Shape;1021;p62"/>
            <p:cNvSpPr txBox="1"/>
            <p:nvPr/>
          </p:nvSpPr>
          <p:spPr>
            <a:xfrm>
              <a:off x="9446339" y="5338244"/>
              <a:ext cx="3129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10" tIns="45688" rIns="91410" bIns="45688" anchor="t" anchorCtr="0">
              <a:noAutofit/>
            </a:bodyPr>
            <a:lstStyle/>
            <a:p>
              <a:r>
                <a:rPr lang="en" sz="1866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8</a:t>
              </a:r>
              <a:endParaRPr sz="1466"/>
            </a:p>
          </p:txBody>
        </p:sp>
        <p:sp>
          <p:nvSpPr>
            <p:cNvPr id="1022" name="Google Shape;1022;p62"/>
            <p:cNvSpPr txBox="1"/>
            <p:nvPr/>
          </p:nvSpPr>
          <p:spPr>
            <a:xfrm>
              <a:off x="10437812" y="5332020"/>
              <a:ext cx="3117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10" tIns="45688" rIns="91410" bIns="45688" anchor="t" anchorCtr="0">
              <a:noAutofit/>
            </a:bodyPr>
            <a:lstStyle/>
            <a:p>
              <a:r>
                <a:rPr lang="en" sz="1866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9</a:t>
              </a:r>
              <a:endParaRPr sz="1466"/>
            </a:p>
          </p:txBody>
        </p:sp>
        <p:sp>
          <p:nvSpPr>
            <p:cNvPr id="1023" name="Google Shape;1023;p62"/>
            <p:cNvSpPr txBox="1"/>
            <p:nvPr/>
          </p:nvSpPr>
          <p:spPr>
            <a:xfrm>
              <a:off x="8714114" y="2389496"/>
              <a:ext cx="3129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10" tIns="45688" rIns="91410" bIns="45688" anchor="t" anchorCtr="0">
              <a:noAutofit/>
            </a:bodyPr>
            <a:lstStyle/>
            <a:p>
              <a:r>
                <a:rPr lang="en" sz="1866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sz="1466"/>
            </a:p>
          </p:txBody>
        </p:sp>
      </p:grpSp>
      <p:sp>
        <p:nvSpPr>
          <p:cNvPr id="32" name="Slide Number Placeholder">
            <a:extLst>
              <a:ext uri="{FF2B5EF4-FFF2-40B4-BE49-F238E27FC236}">
                <a16:creationId xmlns:a16="http://schemas.microsoft.com/office/drawing/2014/main" id="{4174C817-E295-4E2B-A31A-9D06CF9762DE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98502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Google Shape;1028;p63"/>
          <p:cNvSpPr txBox="1">
            <a:spLocks noGrp="1"/>
          </p:cNvSpPr>
          <p:nvPr>
            <p:ph type="body" idx="4294967295"/>
          </p:nvPr>
        </p:nvSpPr>
        <p:spPr>
          <a:xfrm>
            <a:off x="190413" y="1151715"/>
            <a:ext cx="11804525" cy="556894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marL="304724" indent="-304724"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en"/>
              <a:t>Опашка: 7</a:t>
            </a:r>
            <a:endParaRPr/>
          </a:p>
          <a:p>
            <a:pPr marL="304724" indent="-304724">
              <a:spcBef>
                <a:spcPts val="1200"/>
              </a:spcBef>
              <a:spcAft>
                <a:spcPts val="0"/>
              </a:spcAft>
              <a:buSzPts val="2600"/>
              <a:buChar char="▪"/>
            </a:pPr>
            <a:r>
              <a:rPr lang="en"/>
              <a:t>Изход: (празен)</a:t>
            </a:r>
            <a:endParaRPr/>
          </a:p>
        </p:txBody>
      </p:sp>
      <p:sp>
        <p:nvSpPr>
          <p:cNvPr id="1029" name="Google Shape;1029;p63"/>
          <p:cNvSpPr txBox="1">
            <a:spLocks noGrp="1"/>
          </p:cNvSpPr>
          <p:nvPr>
            <p:ph type="title" idx="4294967295"/>
          </p:nvPr>
        </p:nvSpPr>
        <p:spPr>
          <a:xfrm>
            <a:off x="188814" y="41224"/>
            <a:ext cx="9577505" cy="111051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F3BE60"/>
              </a:buClr>
              <a:buSzPts val="3000"/>
            </a:pPr>
            <a:r>
              <a:rPr lang="en"/>
              <a:t>BFS в действие (стъпка 1)</a:t>
            </a:r>
            <a:endParaRPr/>
          </a:p>
        </p:txBody>
      </p:sp>
      <p:grpSp>
        <p:nvGrpSpPr>
          <p:cNvPr id="1030" name="Google Shape;1030;p63"/>
          <p:cNvGrpSpPr/>
          <p:nvPr/>
        </p:nvGrpSpPr>
        <p:grpSpPr>
          <a:xfrm>
            <a:off x="3453499" y="2057624"/>
            <a:ext cx="4902187" cy="4037386"/>
            <a:chOff x="4114800" y="2007160"/>
            <a:chExt cx="3677598" cy="3048031"/>
          </a:xfrm>
        </p:grpSpPr>
        <p:sp>
          <p:nvSpPr>
            <p:cNvPr id="1031" name="Google Shape;1031;p63"/>
            <p:cNvSpPr/>
            <p:nvPr/>
          </p:nvSpPr>
          <p:spPr>
            <a:xfrm>
              <a:off x="5845709" y="2007160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7</a:t>
              </a:r>
              <a:endParaRPr sz="1466"/>
            </a:p>
          </p:txBody>
        </p:sp>
        <p:sp>
          <p:nvSpPr>
            <p:cNvPr id="1032" name="Google Shape;1032;p63"/>
            <p:cNvSpPr/>
            <p:nvPr/>
          </p:nvSpPr>
          <p:spPr>
            <a:xfrm>
              <a:off x="6840424" y="3264327"/>
              <a:ext cx="576300" cy="565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14</a:t>
              </a:r>
              <a:endParaRPr sz="1466"/>
            </a:p>
          </p:txBody>
        </p:sp>
        <p:sp>
          <p:nvSpPr>
            <p:cNvPr id="1033" name="Google Shape;1033;p63"/>
            <p:cNvSpPr/>
            <p:nvPr/>
          </p:nvSpPr>
          <p:spPr>
            <a:xfrm>
              <a:off x="4879405" y="3260848"/>
              <a:ext cx="575100" cy="565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19</a:t>
              </a:r>
              <a:endParaRPr sz="1466"/>
            </a:p>
          </p:txBody>
        </p:sp>
        <p:sp>
          <p:nvSpPr>
            <p:cNvPr id="1034" name="Google Shape;1034;p63"/>
            <p:cNvSpPr/>
            <p:nvPr/>
          </p:nvSpPr>
          <p:spPr>
            <a:xfrm>
              <a:off x="6454250" y="4464697"/>
              <a:ext cx="576300" cy="565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23</a:t>
              </a:r>
              <a:endParaRPr sz="1466"/>
            </a:p>
          </p:txBody>
        </p:sp>
        <p:sp>
          <p:nvSpPr>
            <p:cNvPr id="1035" name="Google Shape;1035;p63"/>
            <p:cNvSpPr/>
            <p:nvPr/>
          </p:nvSpPr>
          <p:spPr>
            <a:xfrm>
              <a:off x="7213998" y="4465656"/>
              <a:ext cx="578400" cy="565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 sz="1466"/>
            </a:p>
          </p:txBody>
        </p:sp>
        <p:cxnSp>
          <p:nvCxnSpPr>
            <p:cNvPr id="1036" name="Google Shape;1036;p63"/>
            <p:cNvCxnSpPr/>
            <p:nvPr/>
          </p:nvCxnSpPr>
          <p:spPr>
            <a:xfrm flipH="1">
              <a:off x="5315695" y="2528837"/>
              <a:ext cx="648000" cy="7770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37" name="Google Shape;1037;p63"/>
            <p:cNvCxnSpPr/>
            <p:nvPr/>
          </p:nvCxnSpPr>
          <p:spPr>
            <a:xfrm flipH="1">
              <a:off x="6817696" y="3818374"/>
              <a:ext cx="206100" cy="6498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38" name="Google Shape;1038;p63"/>
            <p:cNvCxnSpPr/>
            <p:nvPr/>
          </p:nvCxnSpPr>
          <p:spPr>
            <a:xfrm>
              <a:off x="7234812" y="3828422"/>
              <a:ext cx="226200" cy="6297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39" name="Google Shape;1039;p63"/>
            <p:cNvCxnSpPr/>
            <p:nvPr/>
          </p:nvCxnSpPr>
          <p:spPr>
            <a:xfrm>
              <a:off x="6305340" y="2528837"/>
              <a:ext cx="658200" cy="7770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040" name="Google Shape;1040;p63"/>
            <p:cNvSpPr/>
            <p:nvPr/>
          </p:nvSpPr>
          <p:spPr>
            <a:xfrm>
              <a:off x="5847304" y="3260688"/>
              <a:ext cx="576300" cy="565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21</a:t>
              </a:r>
              <a:endParaRPr sz="1466"/>
            </a:p>
          </p:txBody>
        </p:sp>
        <p:cxnSp>
          <p:nvCxnSpPr>
            <p:cNvPr id="1041" name="Google Shape;1041;p63"/>
            <p:cNvCxnSpPr/>
            <p:nvPr/>
          </p:nvCxnSpPr>
          <p:spPr>
            <a:xfrm flipH="1">
              <a:off x="6126117" y="2569031"/>
              <a:ext cx="8400" cy="6717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042" name="Google Shape;1042;p63"/>
            <p:cNvSpPr/>
            <p:nvPr/>
          </p:nvSpPr>
          <p:spPr>
            <a:xfrm>
              <a:off x="5637674" y="4489391"/>
              <a:ext cx="576300" cy="565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31</a:t>
              </a:r>
              <a:endParaRPr sz="1466"/>
            </a:p>
          </p:txBody>
        </p:sp>
        <p:sp>
          <p:nvSpPr>
            <p:cNvPr id="1043" name="Google Shape;1043;p63"/>
            <p:cNvSpPr/>
            <p:nvPr/>
          </p:nvSpPr>
          <p:spPr>
            <a:xfrm>
              <a:off x="4114800" y="4485912"/>
              <a:ext cx="575100" cy="565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sz="1466"/>
            </a:p>
          </p:txBody>
        </p:sp>
        <p:cxnSp>
          <p:nvCxnSpPr>
            <p:cNvPr id="1044" name="Google Shape;1044;p63"/>
            <p:cNvCxnSpPr/>
            <p:nvPr/>
          </p:nvCxnSpPr>
          <p:spPr>
            <a:xfrm flipH="1">
              <a:off x="4516628" y="3763944"/>
              <a:ext cx="455100" cy="7344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45" name="Google Shape;1045;p63"/>
            <p:cNvCxnSpPr/>
            <p:nvPr/>
          </p:nvCxnSpPr>
          <p:spPr>
            <a:xfrm>
              <a:off x="5340698" y="3774833"/>
              <a:ext cx="472200" cy="7035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046" name="Google Shape;1046;p63"/>
            <p:cNvSpPr/>
            <p:nvPr/>
          </p:nvSpPr>
          <p:spPr>
            <a:xfrm>
              <a:off x="4878328" y="4485752"/>
              <a:ext cx="576300" cy="565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12</a:t>
              </a:r>
              <a:endParaRPr sz="1466"/>
            </a:p>
          </p:txBody>
        </p:sp>
        <p:cxnSp>
          <p:nvCxnSpPr>
            <p:cNvPr id="1047" name="Google Shape;1047;p63"/>
            <p:cNvCxnSpPr/>
            <p:nvPr/>
          </p:nvCxnSpPr>
          <p:spPr>
            <a:xfrm>
              <a:off x="5154656" y="3838469"/>
              <a:ext cx="5100" cy="6297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1048" name="Google Shape;1048;p63"/>
          <p:cNvSpPr/>
          <p:nvPr/>
        </p:nvSpPr>
        <p:spPr>
          <a:xfrm>
            <a:off x="5038895" y="2306515"/>
            <a:ext cx="507868" cy="25193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6BEAB">
              <a:alpha val="49800"/>
            </a:srgbClr>
          </a:solidFill>
          <a:ln w="12700" cap="flat" cmpd="sng">
            <a:solidFill>
              <a:srgbClr val="ECE9E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10" tIns="45688" rIns="91410" bIns="45688" anchor="ctr" anchorCtr="0">
            <a:noAutofit/>
          </a:bodyPr>
          <a:lstStyle/>
          <a:p>
            <a:pPr algn="ctr"/>
            <a:endParaRPr sz="2399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9" name="Google Shape;1049;p63"/>
          <p:cNvSpPr/>
          <p:nvPr/>
        </p:nvSpPr>
        <p:spPr>
          <a:xfrm>
            <a:off x="7970357" y="1524496"/>
            <a:ext cx="3956569" cy="1290464"/>
          </a:xfrm>
          <a:prstGeom prst="wedgeRoundRectCallout">
            <a:avLst>
              <a:gd name="adj1" fmla="val -83936"/>
              <a:gd name="adj2" fmla="val -3143"/>
              <a:gd name="adj3" fmla="val 16667"/>
            </a:avLst>
          </a:prstGeom>
          <a:solidFill>
            <a:srgbClr val="663606">
              <a:alpha val="94900"/>
            </a:srgbClr>
          </a:solidFill>
          <a:ln w="19050" cap="flat" cmpd="sng">
            <a:solidFill>
              <a:srgbClr val="F8D49E">
                <a:alpha val="8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10" tIns="45688" rIns="91410" bIns="45688" anchor="ctr" anchorCtr="0">
            <a:noAutofit/>
          </a:bodyPr>
          <a:lstStyle/>
          <a:p>
            <a:pPr algn="ctr"/>
            <a:r>
              <a:rPr lang="en" sz="2799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Първоначално добавяме корена в опашката</a:t>
            </a:r>
            <a:endParaRPr sz="1466"/>
          </a:p>
        </p:txBody>
      </p:sp>
      <p:sp>
        <p:nvSpPr>
          <p:cNvPr id="24" name="Slide Number Placeholder">
            <a:extLst>
              <a:ext uri="{FF2B5EF4-FFF2-40B4-BE49-F238E27FC236}">
                <a16:creationId xmlns:a16="http://schemas.microsoft.com/office/drawing/2014/main" id="{48D515F9-9F73-4818-AA21-A833F441643F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551832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Google Shape;1054;p64"/>
          <p:cNvSpPr txBox="1">
            <a:spLocks noGrp="1"/>
          </p:cNvSpPr>
          <p:nvPr>
            <p:ph type="body" idx="4294967295"/>
          </p:nvPr>
        </p:nvSpPr>
        <p:spPr>
          <a:xfrm>
            <a:off x="190413" y="1151715"/>
            <a:ext cx="11804525" cy="556894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marL="304724" indent="-304724"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en"/>
              <a:t>Опашка: 7</a:t>
            </a:r>
            <a:endParaRPr/>
          </a:p>
          <a:p>
            <a:pPr marL="304724" indent="-304724">
              <a:spcBef>
                <a:spcPts val="1200"/>
              </a:spcBef>
              <a:spcAft>
                <a:spcPts val="0"/>
              </a:spcAft>
              <a:buSzPts val="2600"/>
              <a:buChar char="▪"/>
            </a:pPr>
            <a:r>
              <a:rPr lang="en"/>
              <a:t>Изход: 7</a:t>
            </a:r>
            <a:endParaRPr/>
          </a:p>
        </p:txBody>
      </p:sp>
      <p:sp>
        <p:nvSpPr>
          <p:cNvPr id="1055" name="Google Shape;1055;p64"/>
          <p:cNvSpPr txBox="1">
            <a:spLocks noGrp="1"/>
          </p:cNvSpPr>
          <p:nvPr>
            <p:ph type="title" idx="4294967295"/>
          </p:nvPr>
        </p:nvSpPr>
        <p:spPr>
          <a:xfrm>
            <a:off x="188814" y="41224"/>
            <a:ext cx="9577505" cy="111051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F3BE60"/>
              </a:buClr>
              <a:buSzPts val="3000"/>
            </a:pPr>
            <a:r>
              <a:rPr lang="en"/>
              <a:t>BFS в действие (стъпка 2)</a:t>
            </a:r>
            <a:endParaRPr/>
          </a:p>
        </p:txBody>
      </p:sp>
      <p:grpSp>
        <p:nvGrpSpPr>
          <p:cNvPr id="1056" name="Google Shape;1056;p64"/>
          <p:cNvGrpSpPr/>
          <p:nvPr/>
        </p:nvGrpSpPr>
        <p:grpSpPr>
          <a:xfrm>
            <a:off x="3453499" y="2057624"/>
            <a:ext cx="4902187" cy="4037386"/>
            <a:chOff x="4114800" y="2007160"/>
            <a:chExt cx="3677598" cy="3048031"/>
          </a:xfrm>
        </p:grpSpPr>
        <p:sp>
          <p:nvSpPr>
            <p:cNvPr id="1057" name="Google Shape;1057;p64"/>
            <p:cNvSpPr/>
            <p:nvPr/>
          </p:nvSpPr>
          <p:spPr>
            <a:xfrm>
              <a:off x="5845709" y="2007160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7</a:t>
              </a:r>
              <a:endParaRPr sz="1466"/>
            </a:p>
          </p:txBody>
        </p:sp>
        <p:sp>
          <p:nvSpPr>
            <p:cNvPr id="1058" name="Google Shape;1058;p64"/>
            <p:cNvSpPr/>
            <p:nvPr/>
          </p:nvSpPr>
          <p:spPr>
            <a:xfrm>
              <a:off x="6840424" y="3264327"/>
              <a:ext cx="576300" cy="565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14</a:t>
              </a:r>
              <a:endParaRPr sz="1466"/>
            </a:p>
          </p:txBody>
        </p:sp>
        <p:sp>
          <p:nvSpPr>
            <p:cNvPr id="1059" name="Google Shape;1059;p64"/>
            <p:cNvSpPr/>
            <p:nvPr/>
          </p:nvSpPr>
          <p:spPr>
            <a:xfrm>
              <a:off x="4879405" y="3260848"/>
              <a:ext cx="575100" cy="565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19</a:t>
              </a:r>
              <a:endParaRPr sz="1466"/>
            </a:p>
          </p:txBody>
        </p:sp>
        <p:sp>
          <p:nvSpPr>
            <p:cNvPr id="1060" name="Google Shape;1060;p64"/>
            <p:cNvSpPr/>
            <p:nvPr/>
          </p:nvSpPr>
          <p:spPr>
            <a:xfrm>
              <a:off x="6454250" y="4464697"/>
              <a:ext cx="576300" cy="565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23</a:t>
              </a:r>
              <a:endParaRPr sz="1466"/>
            </a:p>
          </p:txBody>
        </p:sp>
        <p:sp>
          <p:nvSpPr>
            <p:cNvPr id="1061" name="Google Shape;1061;p64"/>
            <p:cNvSpPr/>
            <p:nvPr/>
          </p:nvSpPr>
          <p:spPr>
            <a:xfrm>
              <a:off x="7213998" y="4465656"/>
              <a:ext cx="578400" cy="565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 sz="1466"/>
            </a:p>
          </p:txBody>
        </p:sp>
        <p:cxnSp>
          <p:nvCxnSpPr>
            <p:cNvPr id="1062" name="Google Shape;1062;p64"/>
            <p:cNvCxnSpPr/>
            <p:nvPr/>
          </p:nvCxnSpPr>
          <p:spPr>
            <a:xfrm flipH="1">
              <a:off x="5315695" y="2528837"/>
              <a:ext cx="648000" cy="7770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63" name="Google Shape;1063;p64"/>
            <p:cNvCxnSpPr/>
            <p:nvPr/>
          </p:nvCxnSpPr>
          <p:spPr>
            <a:xfrm flipH="1">
              <a:off x="6817696" y="3818374"/>
              <a:ext cx="206100" cy="6498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64" name="Google Shape;1064;p64"/>
            <p:cNvCxnSpPr/>
            <p:nvPr/>
          </p:nvCxnSpPr>
          <p:spPr>
            <a:xfrm>
              <a:off x="7234812" y="3828422"/>
              <a:ext cx="226200" cy="6297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65" name="Google Shape;1065;p64"/>
            <p:cNvCxnSpPr/>
            <p:nvPr/>
          </p:nvCxnSpPr>
          <p:spPr>
            <a:xfrm>
              <a:off x="6305340" y="2528837"/>
              <a:ext cx="658200" cy="7770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066" name="Google Shape;1066;p64"/>
            <p:cNvSpPr/>
            <p:nvPr/>
          </p:nvSpPr>
          <p:spPr>
            <a:xfrm>
              <a:off x="5847304" y="3260688"/>
              <a:ext cx="576300" cy="565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21</a:t>
              </a:r>
              <a:endParaRPr sz="1466"/>
            </a:p>
          </p:txBody>
        </p:sp>
        <p:cxnSp>
          <p:nvCxnSpPr>
            <p:cNvPr id="1067" name="Google Shape;1067;p64"/>
            <p:cNvCxnSpPr/>
            <p:nvPr/>
          </p:nvCxnSpPr>
          <p:spPr>
            <a:xfrm flipH="1">
              <a:off x="6126117" y="2569031"/>
              <a:ext cx="8400" cy="6717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068" name="Google Shape;1068;p64"/>
            <p:cNvSpPr/>
            <p:nvPr/>
          </p:nvSpPr>
          <p:spPr>
            <a:xfrm>
              <a:off x="5637674" y="4489391"/>
              <a:ext cx="576300" cy="565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31</a:t>
              </a:r>
              <a:endParaRPr sz="1466"/>
            </a:p>
          </p:txBody>
        </p:sp>
        <p:sp>
          <p:nvSpPr>
            <p:cNvPr id="1069" name="Google Shape;1069;p64"/>
            <p:cNvSpPr/>
            <p:nvPr/>
          </p:nvSpPr>
          <p:spPr>
            <a:xfrm>
              <a:off x="4114800" y="4485912"/>
              <a:ext cx="575100" cy="565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sz="1466"/>
            </a:p>
          </p:txBody>
        </p:sp>
        <p:cxnSp>
          <p:nvCxnSpPr>
            <p:cNvPr id="1070" name="Google Shape;1070;p64"/>
            <p:cNvCxnSpPr/>
            <p:nvPr/>
          </p:nvCxnSpPr>
          <p:spPr>
            <a:xfrm flipH="1">
              <a:off x="4516628" y="3763944"/>
              <a:ext cx="455100" cy="7344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71" name="Google Shape;1071;p64"/>
            <p:cNvCxnSpPr/>
            <p:nvPr/>
          </p:nvCxnSpPr>
          <p:spPr>
            <a:xfrm>
              <a:off x="5340698" y="3774833"/>
              <a:ext cx="472200" cy="7035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072" name="Google Shape;1072;p64"/>
            <p:cNvSpPr/>
            <p:nvPr/>
          </p:nvSpPr>
          <p:spPr>
            <a:xfrm>
              <a:off x="4878328" y="4485752"/>
              <a:ext cx="576300" cy="565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12</a:t>
              </a:r>
              <a:endParaRPr sz="1466"/>
            </a:p>
          </p:txBody>
        </p:sp>
        <p:cxnSp>
          <p:nvCxnSpPr>
            <p:cNvPr id="1073" name="Google Shape;1073;p64"/>
            <p:cNvCxnSpPr/>
            <p:nvPr/>
          </p:nvCxnSpPr>
          <p:spPr>
            <a:xfrm>
              <a:off x="5154656" y="3838469"/>
              <a:ext cx="5100" cy="6297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1074" name="Google Shape;1074;p64"/>
          <p:cNvGrpSpPr/>
          <p:nvPr/>
        </p:nvGrpSpPr>
        <p:grpSpPr>
          <a:xfrm>
            <a:off x="5837837" y="2106649"/>
            <a:ext cx="641193" cy="609441"/>
            <a:chOff x="1066800" y="2819400"/>
            <a:chExt cx="228600" cy="304800"/>
          </a:xfrm>
        </p:grpSpPr>
        <p:cxnSp>
          <p:nvCxnSpPr>
            <p:cNvPr id="1075" name="Google Shape;1075;p64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076" name="Google Shape;1076;p64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grpSp>
        <p:nvGrpSpPr>
          <p:cNvPr id="1077" name="Google Shape;1077;p64"/>
          <p:cNvGrpSpPr/>
          <p:nvPr/>
        </p:nvGrpSpPr>
        <p:grpSpPr>
          <a:xfrm>
            <a:off x="2270683" y="1295955"/>
            <a:ext cx="304721" cy="304721"/>
            <a:chOff x="1066800" y="2819400"/>
            <a:chExt cx="228600" cy="304800"/>
          </a:xfrm>
        </p:grpSpPr>
        <p:cxnSp>
          <p:nvCxnSpPr>
            <p:cNvPr id="1078" name="Google Shape;1078;p64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079" name="Google Shape;1079;p64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sp>
        <p:nvSpPr>
          <p:cNvPr id="1080" name="Google Shape;1080;p64"/>
          <p:cNvSpPr/>
          <p:nvPr/>
        </p:nvSpPr>
        <p:spPr>
          <a:xfrm>
            <a:off x="5038895" y="2306515"/>
            <a:ext cx="507868" cy="25193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6BEAB">
              <a:alpha val="49800"/>
            </a:srgbClr>
          </a:solidFill>
          <a:ln w="12700" cap="flat" cmpd="sng">
            <a:solidFill>
              <a:srgbClr val="ECE9E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10" tIns="45688" rIns="91410" bIns="45688" anchor="ctr" anchorCtr="0">
            <a:noAutofit/>
          </a:bodyPr>
          <a:lstStyle/>
          <a:p>
            <a:pPr algn="ctr"/>
            <a:endParaRPr sz="2399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1" name="Google Shape;1081;p64"/>
          <p:cNvSpPr/>
          <p:nvPr/>
        </p:nvSpPr>
        <p:spPr>
          <a:xfrm>
            <a:off x="8178298" y="1357206"/>
            <a:ext cx="3816606" cy="1358846"/>
          </a:xfrm>
          <a:prstGeom prst="wedgeRoundRectCallout">
            <a:avLst>
              <a:gd name="adj1" fmla="val -89891"/>
              <a:gd name="adj2" fmla="val 33919"/>
              <a:gd name="adj3" fmla="val 16667"/>
            </a:avLst>
          </a:prstGeom>
          <a:solidFill>
            <a:srgbClr val="663606">
              <a:alpha val="94900"/>
            </a:srgbClr>
          </a:solidFill>
          <a:ln w="19050" cap="flat" cmpd="sng">
            <a:solidFill>
              <a:srgbClr val="F8D49E">
                <a:alpha val="8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10" tIns="45688" rIns="91410" bIns="45688" anchor="ctr" anchorCtr="0">
            <a:noAutofit/>
          </a:bodyPr>
          <a:lstStyle/>
          <a:p>
            <a:pPr algn="ctr"/>
            <a:r>
              <a:rPr lang="en" sz="2799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Премахваме елемент от опашката и го отпечатваме</a:t>
            </a:r>
            <a:endParaRPr sz="1466"/>
          </a:p>
        </p:txBody>
      </p:sp>
      <p:sp>
        <p:nvSpPr>
          <p:cNvPr id="30" name="Slide Number Placeholder">
            <a:extLst>
              <a:ext uri="{FF2B5EF4-FFF2-40B4-BE49-F238E27FC236}">
                <a16:creationId xmlns:a16="http://schemas.microsoft.com/office/drawing/2014/main" id="{2A2AEF42-B46A-4590-856F-F63D0391FE5B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283217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Google Shape;1086;p65"/>
          <p:cNvSpPr txBox="1">
            <a:spLocks noGrp="1"/>
          </p:cNvSpPr>
          <p:nvPr>
            <p:ph type="body" idx="4294967295"/>
          </p:nvPr>
        </p:nvSpPr>
        <p:spPr>
          <a:xfrm>
            <a:off x="190413" y="1151715"/>
            <a:ext cx="11804525" cy="556894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marL="304724" indent="-304724"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en"/>
              <a:t>Опашка: 7, 19</a:t>
            </a:r>
            <a:endParaRPr/>
          </a:p>
          <a:p>
            <a:pPr marL="304724" indent="-304724">
              <a:spcBef>
                <a:spcPts val="1200"/>
              </a:spcBef>
              <a:spcAft>
                <a:spcPts val="0"/>
              </a:spcAft>
              <a:buSzPts val="2600"/>
              <a:buChar char="▪"/>
            </a:pPr>
            <a:r>
              <a:rPr lang="en"/>
              <a:t>Изход: 7</a:t>
            </a:r>
            <a:endParaRPr/>
          </a:p>
        </p:txBody>
      </p:sp>
      <p:sp>
        <p:nvSpPr>
          <p:cNvPr id="1087" name="Google Shape;1087;p65"/>
          <p:cNvSpPr txBox="1">
            <a:spLocks noGrp="1"/>
          </p:cNvSpPr>
          <p:nvPr>
            <p:ph type="title" idx="4294967295"/>
          </p:nvPr>
        </p:nvSpPr>
        <p:spPr>
          <a:xfrm>
            <a:off x="188814" y="41224"/>
            <a:ext cx="9577505" cy="111051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F3BE60"/>
              </a:buClr>
              <a:buSzPts val="3000"/>
            </a:pPr>
            <a:r>
              <a:rPr lang="en"/>
              <a:t>BFS в действие (стъпка 3)</a:t>
            </a:r>
            <a:endParaRPr/>
          </a:p>
        </p:txBody>
      </p:sp>
      <p:grpSp>
        <p:nvGrpSpPr>
          <p:cNvPr id="1088" name="Google Shape;1088;p65"/>
          <p:cNvGrpSpPr/>
          <p:nvPr/>
        </p:nvGrpSpPr>
        <p:grpSpPr>
          <a:xfrm>
            <a:off x="3453499" y="2057624"/>
            <a:ext cx="4902187" cy="4037386"/>
            <a:chOff x="4114800" y="2007160"/>
            <a:chExt cx="3677598" cy="3048031"/>
          </a:xfrm>
        </p:grpSpPr>
        <p:cxnSp>
          <p:nvCxnSpPr>
            <p:cNvPr id="1089" name="Google Shape;1089;p65"/>
            <p:cNvCxnSpPr/>
            <p:nvPr/>
          </p:nvCxnSpPr>
          <p:spPr>
            <a:xfrm flipH="1">
              <a:off x="5315695" y="2519312"/>
              <a:ext cx="648000" cy="777000"/>
            </a:xfrm>
            <a:prstGeom prst="straightConnector1">
              <a:avLst/>
            </a:prstGeom>
            <a:noFill/>
            <a:ln w="6985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50800" dist="50800" dir="5400000" algn="ctr" rotWithShape="0">
                <a:srgbClr val="0C0C0C"/>
              </a:outerShdw>
            </a:effectLst>
          </p:spPr>
        </p:cxnSp>
        <p:sp>
          <p:nvSpPr>
            <p:cNvPr id="1090" name="Google Shape;1090;p65"/>
            <p:cNvSpPr/>
            <p:nvPr/>
          </p:nvSpPr>
          <p:spPr>
            <a:xfrm>
              <a:off x="5845709" y="2007160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7</a:t>
              </a:r>
              <a:endParaRPr sz="1466"/>
            </a:p>
          </p:txBody>
        </p:sp>
        <p:sp>
          <p:nvSpPr>
            <p:cNvPr id="1091" name="Google Shape;1091;p65"/>
            <p:cNvSpPr/>
            <p:nvPr/>
          </p:nvSpPr>
          <p:spPr>
            <a:xfrm>
              <a:off x="6840424" y="3264327"/>
              <a:ext cx="576300" cy="565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14</a:t>
              </a:r>
              <a:endParaRPr sz="1466"/>
            </a:p>
          </p:txBody>
        </p:sp>
        <p:sp>
          <p:nvSpPr>
            <p:cNvPr id="1092" name="Google Shape;1092;p65"/>
            <p:cNvSpPr/>
            <p:nvPr/>
          </p:nvSpPr>
          <p:spPr>
            <a:xfrm>
              <a:off x="4879405" y="3260848"/>
              <a:ext cx="5751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19</a:t>
              </a:r>
              <a:endParaRPr sz="1466"/>
            </a:p>
          </p:txBody>
        </p:sp>
        <p:sp>
          <p:nvSpPr>
            <p:cNvPr id="1093" name="Google Shape;1093;p65"/>
            <p:cNvSpPr/>
            <p:nvPr/>
          </p:nvSpPr>
          <p:spPr>
            <a:xfrm>
              <a:off x="6454250" y="4464697"/>
              <a:ext cx="576300" cy="565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23</a:t>
              </a:r>
              <a:endParaRPr sz="1466"/>
            </a:p>
          </p:txBody>
        </p:sp>
        <p:sp>
          <p:nvSpPr>
            <p:cNvPr id="1094" name="Google Shape;1094;p65"/>
            <p:cNvSpPr/>
            <p:nvPr/>
          </p:nvSpPr>
          <p:spPr>
            <a:xfrm>
              <a:off x="7213998" y="4465656"/>
              <a:ext cx="578400" cy="565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 sz="1466"/>
            </a:p>
          </p:txBody>
        </p:sp>
        <p:cxnSp>
          <p:nvCxnSpPr>
            <p:cNvPr id="1095" name="Google Shape;1095;p65"/>
            <p:cNvCxnSpPr/>
            <p:nvPr/>
          </p:nvCxnSpPr>
          <p:spPr>
            <a:xfrm flipH="1">
              <a:off x="6817696" y="3818374"/>
              <a:ext cx="206100" cy="6498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96" name="Google Shape;1096;p65"/>
            <p:cNvCxnSpPr/>
            <p:nvPr/>
          </p:nvCxnSpPr>
          <p:spPr>
            <a:xfrm>
              <a:off x="7234812" y="3828422"/>
              <a:ext cx="226200" cy="6297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97" name="Google Shape;1097;p65"/>
            <p:cNvCxnSpPr/>
            <p:nvPr/>
          </p:nvCxnSpPr>
          <p:spPr>
            <a:xfrm>
              <a:off x="6305340" y="2528837"/>
              <a:ext cx="658200" cy="7770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098" name="Google Shape;1098;p65"/>
            <p:cNvSpPr/>
            <p:nvPr/>
          </p:nvSpPr>
          <p:spPr>
            <a:xfrm>
              <a:off x="5847304" y="3260688"/>
              <a:ext cx="576300" cy="565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21</a:t>
              </a:r>
              <a:endParaRPr sz="1466"/>
            </a:p>
          </p:txBody>
        </p:sp>
        <p:cxnSp>
          <p:nvCxnSpPr>
            <p:cNvPr id="1099" name="Google Shape;1099;p65"/>
            <p:cNvCxnSpPr/>
            <p:nvPr/>
          </p:nvCxnSpPr>
          <p:spPr>
            <a:xfrm flipH="1">
              <a:off x="6126117" y="2569031"/>
              <a:ext cx="8400" cy="6717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100" name="Google Shape;1100;p65"/>
            <p:cNvSpPr/>
            <p:nvPr/>
          </p:nvSpPr>
          <p:spPr>
            <a:xfrm>
              <a:off x="5637674" y="4489391"/>
              <a:ext cx="576300" cy="565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31</a:t>
              </a:r>
              <a:endParaRPr sz="1466"/>
            </a:p>
          </p:txBody>
        </p:sp>
        <p:sp>
          <p:nvSpPr>
            <p:cNvPr id="1101" name="Google Shape;1101;p65"/>
            <p:cNvSpPr/>
            <p:nvPr/>
          </p:nvSpPr>
          <p:spPr>
            <a:xfrm>
              <a:off x="4114800" y="4485912"/>
              <a:ext cx="575100" cy="565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sz="1466"/>
            </a:p>
          </p:txBody>
        </p:sp>
        <p:cxnSp>
          <p:nvCxnSpPr>
            <p:cNvPr id="1102" name="Google Shape;1102;p65"/>
            <p:cNvCxnSpPr/>
            <p:nvPr/>
          </p:nvCxnSpPr>
          <p:spPr>
            <a:xfrm flipH="1">
              <a:off x="4516628" y="3763944"/>
              <a:ext cx="455100" cy="7344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03" name="Google Shape;1103;p65"/>
            <p:cNvCxnSpPr/>
            <p:nvPr/>
          </p:nvCxnSpPr>
          <p:spPr>
            <a:xfrm>
              <a:off x="5340698" y="3774833"/>
              <a:ext cx="472200" cy="7035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104" name="Google Shape;1104;p65"/>
            <p:cNvSpPr/>
            <p:nvPr/>
          </p:nvSpPr>
          <p:spPr>
            <a:xfrm>
              <a:off x="4878328" y="4485752"/>
              <a:ext cx="576300" cy="565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12</a:t>
              </a:r>
              <a:endParaRPr sz="1466"/>
            </a:p>
          </p:txBody>
        </p:sp>
        <p:cxnSp>
          <p:nvCxnSpPr>
            <p:cNvPr id="1105" name="Google Shape;1105;p65"/>
            <p:cNvCxnSpPr/>
            <p:nvPr/>
          </p:nvCxnSpPr>
          <p:spPr>
            <a:xfrm>
              <a:off x="5154656" y="3838469"/>
              <a:ext cx="5100" cy="6297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1106" name="Google Shape;1106;p65"/>
          <p:cNvGrpSpPr/>
          <p:nvPr/>
        </p:nvGrpSpPr>
        <p:grpSpPr>
          <a:xfrm>
            <a:off x="2270683" y="1295955"/>
            <a:ext cx="304721" cy="304721"/>
            <a:chOff x="1066800" y="2819400"/>
            <a:chExt cx="228600" cy="304800"/>
          </a:xfrm>
        </p:grpSpPr>
        <p:cxnSp>
          <p:nvCxnSpPr>
            <p:cNvPr id="1107" name="Google Shape;1107;p65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108" name="Google Shape;1108;p6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grpSp>
        <p:nvGrpSpPr>
          <p:cNvPr id="1109" name="Google Shape;1109;p65"/>
          <p:cNvGrpSpPr/>
          <p:nvPr/>
        </p:nvGrpSpPr>
        <p:grpSpPr>
          <a:xfrm>
            <a:off x="5837837" y="2106649"/>
            <a:ext cx="641193" cy="609441"/>
            <a:chOff x="1066800" y="2819400"/>
            <a:chExt cx="228600" cy="304800"/>
          </a:xfrm>
        </p:grpSpPr>
        <p:cxnSp>
          <p:nvCxnSpPr>
            <p:cNvPr id="1110" name="Google Shape;1110;p65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111" name="Google Shape;1111;p6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sp>
        <p:nvSpPr>
          <p:cNvPr id="1112" name="Google Shape;1112;p65"/>
          <p:cNvSpPr/>
          <p:nvPr/>
        </p:nvSpPr>
        <p:spPr>
          <a:xfrm>
            <a:off x="5038895" y="2306515"/>
            <a:ext cx="507868" cy="25193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6BEAB">
              <a:alpha val="49800"/>
            </a:srgbClr>
          </a:solidFill>
          <a:ln w="12700" cap="flat" cmpd="sng">
            <a:solidFill>
              <a:srgbClr val="ECE9E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10" tIns="45688" rIns="91410" bIns="45688" anchor="ctr" anchorCtr="0">
            <a:noAutofit/>
          </a:bodyPr>
          <a:lstStyle/>
          <a:p>
            <a:pPr algn="ctr"/>
            <a:endParaRPr sz="2399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3" name="Google Shape;1113;p65"/>
          <p:cNvSpPr/>
          <p:nvPr/>
        </p:nvSpPr>
        <p:spPr>
          <a:xfrm>
            <a:off x="7641809" y="1357206"/>
            <a:ext cx="4353266" cy="1444824"/>
          </a:xfrm>
          <a:prstGeom prst="wedgeRoundRectCallout">
            <a:avLst>
              <a:gd name="adj1" fmla="val -102499"/>
              <a:gd name="adj2" fmla="val 122064"/>
              <a:gd name="adj3" fmla="val 16667"/>
            </a:avLst>
          </a:prstGeom>
          <a:solidFill>
            <a:srgbClr val="663606">
              <a:alpha val="94900"/>
            </a:srgbClr>
          </a:solidFill>
          <a:ln w="19050" cap="flat" cmpd="sng">
            <a:solidFill>
              <a:srgbClr val="F8D49E">
                <a:alpha val="8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10" tIns="45688" rIns="91410" bIns="45688" anchor="ctr" anchorCtr="0">
            <a:noAutofit/>
          </a:bodyPr>
          <a:lstStyle/>
          <a:p>
            <a:pPr algn="ctr"/>
            <a:r>
              <a:rPr lang="en" sz="2799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Добавяме в опашката всички деца на обхождания възел</a:t>
            </a:r>
            <a:endParaRPr sz="1466"/>
          </a:p>
        </p:txBody>
      </p:sp>
      <p:sp>
        <p:nvSpPr>
          <p:cNvPr id="30" name="Slide Number Placeholder">
            <a:extLst>
              <a:ext uri="{FF2B5EF4-FFF2-40B4-BE49-F238E27FC236}">
                <a16:creationId xmlns:a16="http://schemas.microsoft.com/office/drawing/2014/main" id="{7E91E6B4-75D5-4EF0-80E7-ED0D4C85D81D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681075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p66"/>
          <p:cNvSpPr txBox="1">
            <a:spLocks noGrp="1"/>
          </p:cNvSpPr>
          <p:nvPr>
            <p:ph type="body" idx="4294967295"/>
          </p:nvPr>
        </p:nvSpPr>
        <p:spPr>
          <a:xfrm>
            <a:off x="190413" y="1151715"/>
            <a:ext cx="11804525" cy="556894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marL="304724" indent="-304724"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en"/>
              <a:t>Опашка: 7, 19, 21</a:t>
            </a:r>
            <a:endParaRPr/>
          </a:p>
          <a:p>
            <a:pPr marL="304724" indent="-304724">
              <a:spcBef>
                <a:spcPts val="1200"/>
              </a:spcBef>
              <a:spcAft>
                <a:spcPts val="0"/>
              </a:spcAft>
              <a:buSzPts val="2600"/>
              <a:buChar char="▪"/>
            </a:pPr>
            <a:r>
              <a:rPr lang="en"/>
              <a:t>Изход: 7</a:t>
            </a:r>
            <a:endParaRPr/>
          </a:p>
        </p:txBody>
      </p:sp>
      <p:sp>
        <p:nvSpPr>
          <p:cNvPr id="1119" name="Google Shape;1119;p66"/>
          <p:cNvSpPr txBox="1">
            <a:spLocks noGrp="1"/>
          </p:cNvSpPr>
          <p:nvPr>
            <p:ph type="title" idx="4294967295"/>
          </p:nvPr>
        </p:nvSpPr>
        <p:spPr>
          <a:xfrm>
            <a:off x="188814" y="41224"/>
            <a:ext cx="9577505" cy="111051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F3BE60"/>
              </a:buClr>
              <a:buSzPts val="3000"/>
            </a:pPr>
            <a:r>
              <a:rPr lang="en"/>
              <a:t>BFS в действие (стъпка 4)</a:t>
            </a:r>
            <a:endParaRPr/>
          </a:p>
        </p:txBody>
      </p:sp>
      <p:grpSp>
        <p:nvGrpSpPr>
          <p:cNvPr id="1120" name="Google Shape;1120;p66"/>
          <p:cNvGrpSpPr/>
          <p:nvPr/>
        </p:nvGrpSpPr>
        <p:grpSpPr>
          <a:xfrm>
            <a:off x="3453499" y="2057624"/>
            <a:ext cx="4902187" cy="4037386"/>
            <a:chOff x="4114800" y="2007160"/>
            <a:chExt cx="3677598" cy="3048031"/>
          </a:xfrm>
        </p:grpSpPr>
        <p:cxnSp>
          <p:nvCxnSpPr>
            <p:cNvPr id="1121" name="Google Shape;1121;p66"/>
            <p:cNvCxnSpPr/>
            <p:nvPr/>
          </p:nvCxnSpPr>
          <p:spPr>
            <a:xfrm flipH="1">
              <a:off x="5315695" y="2519312"/>
              <a:ext cx="648000" cy="7770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1122" name="Google Shape;1122;p66"/>
            <p:cNvSpPr/>
            <p:nvPr/>
          </p:nvSpPr>
          <p:spPr>
            <a:xfrm>
              <a:off x="5845709" y="2007160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7</a:t>
              </a:r>
              <a:endParaRPr sz="1466"/>
            </a:p>
          </p:txBody>
        </p:sp>
        <p:sp>
          <p:nvSpPr>
            <p:cNvPr id="1123" name="Google Shape;1123;p66"/>
            <p:cNvSpPr/>
            <p:nvPr/>
          </p:nvSpPr>
          <p:spPr>
            <a:xfrm>
              <a:off x="6840424" y="3264327"/>
              <a:ext cx="576300" cy="565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14</a:t>
              </a:r>
              <a:endParaRPr sz="1466"/>
            </a:p>
          </p:txBody>
        </p:sp>
        <p:sp>
          <p:nvSpPr>
            <p:cNvPr id="1124" name="Google Shape;1124;p66"/>
            <p:cNvSpPr/>
            <p:nvPr/>
          </p:nvSpPr>
          <p:spPr>
            <a:xfrm>
              <a:off x="4879405" y="3260848"/>
              <a:ext cx="5751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19</a:t>
              </a:r>
              <a:endParaRPr sz="1466"/>
            </a:p>
          </p:txBody>
        </p:sp>
        <p:sp>
          <p:nvSpPr>
            <p:cNvPr id="1125" name="Google Shape;1125;p66"/>
            <p:cNvSpPr/>
            <p:nvPr/>
          </p:nvSpPr>
          <p:spPr>
            <a:xfrm>
              <a:off x="6454250" y="4464697"/>
              <a:ext cx="576300" cy="565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23</a:t>
              </a:r>
              <a:endParaRPr sz="1466"/>
            </a:p>
          </p:txBody>
        </p:sp>
        <p:sp>
          <p:nvSpPr>
            <p:cNvPr id="1126" name="Google Shape;1126;p66"/>
            <p:cNvSpPr/>
            <p:nvPr/>
          </p:nvSpPr>
          <p:spPr>
            <a:xfrm>
              <a:off x="7213998" y="4465656"/>
              <a:ext cx="578400" cy="565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 sz="1466"/>
            </a:p>
          </p:txBody>
        </p:sp>
        <p:cxnSp>
          <p:nvCxnSpPr>
            <p:cNvPr id="1127" name="Google Shape;1127;p66"/>
            <p:cNvCxnSpPr/>
            <p:nvPr/>
          </p:nvCxnSpPr>
          <p:spPr>
            <a:xfrm flipH="1">
              <a:off x="6817696" y="3818374"/>
              <a:ext cx="206100" cy="6498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28" name="Google Shape;1128;p66"/>
            <p:cNvCxnSpPr/>
            <p:nvPr/>
          </p:nvCxnSpPr>
          <p:spPr>
            <a:xfrm>
              <a:off x="7234812" y="3828422"/>
              <a:ext cx="226200" cy="6297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29" name="Google Shape;1129;p66"/>
            <p:cNvCxnSpPr/>
            <p:nvPr/>
          </p:nvCxnSpPr>
          <p:spPr>
            <a:xfrm>
              <a:off x="6305340" y="2528837"/>
              <a:ext cx="658200" cy="7770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30" name="Google Shape;1130;p66"/>
            <p:cNvCxnSpPr/>
            <p:nvPr/>
          </p:nvCxnSpPr>
          <p:spPr>
            <a:xfrm flipH="1">
              <a:off x="6126117" y="2569031"/>
              <a:ext cx="8400" cy="671700"/>
            </a:xfrm>
            <a:prstGeom prst="straightConnector1">
              <a:avLst/>
            </a:prstGeom>
            <a:noFill/>
            <a:ln w="6985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50800" dist="50800" dir="5400000" algn="ctr" rotWithShape="0">
                <a:srgbClr val="0C0C0C"/>
              </a:outerShdw>
            </a:effectLst>
          </p:spPr>
        </p:cxnSp>
        <p:sp>
          <p:nvSpPr>
            <p:cNvPr id="1131" name="Google Shape;1131;p66"/>
            <p:cNvSpPr/>
            <p:nvPr/>
          </p:nvSpPr>
          <p:spPr>
            <a:xfrm>
              <a:off x="5637674" y="4489391"/>
              <a:ext cx="576300" cy="565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31</a:t>
              </a:r>
              <a:endParaRPr sz="1466"/>
            </a:p>
          </p:txBody>
        </p:sp>
        <p:sp>
          <p:nvSpPr>
            <p:cNvPr id="1132" name="Google Shape;1132;p66"/>
            <p:cNvSpPr/>
            <p:nvPr/>
          </p:nvSpPr>
          <p:spPr>
            <a:xfrm>
              <a:off x="4114800" y="4485912"/>
              <a:ext cx="575100" cy="565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sz="1466"/>
            </a:p>
          </p:txBody>
        </p:sp>
        <p:cxnSp>
          <p:nvCxnSpPr>
            <p:cNvPr id="1133" name="Google Shape;1133;p66"/>
            <p:cNvCxnSpPr/>
            <p:nvPr/>
          </p:nvCxnSpPr>
          <p:spPr>
            <a:xfrm flipH="1">
              <a:off x="4516628" y="3763944"/>
              <a:ext cx="455100" cy="7344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34" name="Google Shape;1134;p66"/>
            <p:cNvCxnSpPr/>
            <p:nvPr/>
          </p:nvCxnSpPr>
          <p:spPr>
            <a:xfrm>
              <a:off x="5340698" y="3774833"/>
              <a:ext cx="472200" cy="7035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135" name="Google Shape;1135;p66"/>
            <p:cNvSpPr/>
            <p:nvPr/>
          </p:nvSpPr>
          <p:spPr>
            <a:xfrm>
              <a:off x="4878328" y="4485752"/>
              <a:ext cx="576300" cy="565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12</a:t>
              </a:r>
              <a:endParaRPr sz="1466"/>
            </a:p>
          </p:txBody>
        </p:sp>
        <p:cxnSp>
          <p:nvCxnSpPr>
            <p:cNvPr id="1136" name="Google Shape;1136;p66"/>
            <p:cNvCxnSpPr/>
            <p:nvPr/>
          </p:nvCxnSpPr>
          <p:spPr>
            <a:xfrm>
              <a:off x="5154656" y="3838469"/>
              <a:ext cx="5100" cy="6297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137" name="Google Shape;1137;p66"/>
            <p:cNvSpPr/>
            <p:nvPr/>
          </p:nvSpPr>
          <p:spPr>
            <a:xfrm>
              <a:off x="5847304" y="3260688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21</a:t>
              </a:r>
              <a:endParaRPr sz="1466"/>
            </a:p>
          </p:txBody>
        </p:sp>
      </p:grpSp>
      <p:grpSp>
        <p:nvGrpSpPr>
          <p:cNvPr id="1138" name="Google Shape;1138;p66"/>
          <p:cNvGrpSpPr/>
          <p:nvPr/>
        </p:nvGrpSpPr>
        <p:grpSpPr>
          <a:xfrm>
            <a:off x="2270683" y="1295955"/>
            <a:ext cx="304721" cy="304721"/>
            <a:chOff x="1066800" y="2819400"/>
            <a:chExt cx="228600" cy="304800"/>
          </a:xfrm>
        </p:grpSpPr>
        <p:cxnSp>
          <p:nvCxnSpPr>
            <p:cNvPr id="1139" name="Google Shape;1139;p66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140" name="Google Shape;1140;p6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grpSp>
        <p:nvGrpSpPr>
          <p:cNvPr id="1141" name="Google Shape;1141;p66"/>
          <p:cNvGrpSpPr/>
          <p:nvPr/>
        </p:nvGrpSpPr>
        <p:grpSpPr>
          <a:xfrm>
            <a:off x="5837837" y="2106649"/>
            <a:ext cx="641193" cy="609441"/>
            <a:chOff x="1066800" y="2819400"/>
            <a:chExt cx="228600" cy="304800"/>
          </a:xfrm>
        </p:grpSpPr>
        <p:cxnSp>
          <p:nvCxnSpPr>
            <p:cNvPr id="1142" name="Google Shape;1142;p66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143" name="Google Shape;1143;p6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sp>
        <p:nvSpPr>
          <p:cNvPr id="1144" name="Google Shape;1144;p66"/>
          <p:cNvSpPr/>
          <p:nvPr/>
        </p:nvSpPr>
        <p:spPr>
          <a:xfrm>
            <a:off x="5038895" y="2306515"/>
            <a:ext cx="507868" cy="25193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6BEAB">
              <a:alpha val="49800"/>
            </a:srgbClr>
          </a:solidFill>
          <a:ln w="12700" cap="flat" cmpd="sng">
            <a:solidFill>
              <a:srgbClr val="ECE9E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10" tIns="45688" rIns="91410" bIns="45688" anchor="ctr" anchorCtr="0">
            <a:noAutofit/>
          </a:bodyPr>
          <a:lstStyle/>
          <a:p>
            <a:pPr algn="ctr"/>
            <a:endParaRPr sz="2399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5" name="Google Shape;1145;p66"/>
          <p:cNvSpPr/>
          <p:nvPr/>
        </p:nvSpPr>
        <p:spPr>
          <a:xfrm>
            <a:off x="7641809" y="1357206"/>
            <a:ext cx="4353266" cy="1444824"/>
          </a:xfrm>
          <a:prstGeom prst="wedgeRoundRectCallout">
            <a:avLst>
              <a:gd name="adj1" fmla="val -77890"/>
              <a:gd name="adj2" fmla="val 127996"/>
              <a:gd name="adj3" fmla="val 16667"/>
            </a:avLst>
          </a:prstGeom>
          <a:solidFill>
            <a:srgbClr val="663606">
              <a:alpha val="94900"/>
            </a:srgbClr>
          </a:solidFill>
          <a:ln w="19050" cap="flat" cmpd="sng">
            <a:solidFill>
              <a:srgbClr val="F8D49E">
                <a:alpha val="8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10" tIns="45688" rIns="91410" bIns="45688" anchor="ctr" anchorCtr="0">
            <a:noAutofit/>
          </a:bodyPr>
          <a:lstStyle/>
          <a:p>
            <a:pPr algn="ctr"/>
            <a:r>
              <a:rPr lang="en" sz="2799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Добавяме в опашката всички деца на обхождания възел</a:t>
            </a:r>
            <a:endParaRPr sz="1466"/>
          </a:p>
        </p:txBody>
      </p:sp>
      <p:sp>
        <p:nvSpPr>
          <p:cNvPr id="30" name="Slide Number Placeholder">
            <a:extLst>
              <a:ext uri="{FF2B5EF4-FFF2-40B4-BE49-F238E27FC236}">
                <a16:creationId xmlns:a16="http://schemas.microsoft.com/office/drawing/2014/main" id="{EAB189F1-2BC2-4482-B0BD-41E59F94BEB6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591253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Google Shape;1150;p67"/>
          <p:cNvSpPr txBox="1">
            <a:spLocks noGrp="1"/>
          </p:cNvSpPr>
          <p:nvPr>
            <p:ph type="body" idx="4294967295"/>
          </p:nvPr>
        </p:nvSpPr>
        <p:spPr>
          <a:xfrm>
            <a:off x="190413" y="1151715"/>
            <a:ext cx="11804525" cy="556894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marL="304724" indent="-304724"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en"/>
              <a:t>Опашка: 7, 19, 21, 14</a:t>
            </a:r>
            <a:endParaRPr/>
          </a:p>
          <a:p>
            <a:pPr marL="304724" indent="-304724">
              <a:spcBef>
                <a:spcPts val="1200"/>
              </a:spcBef>
              <a:spcAft>
                <a:spcPts val="0"/>
              </a:spcAft>
              <a:buSzPts val="2600"/>
              <a:buChar char="▪"/>
            </a:pPr>
            <a:r>
              <a:rPr lang="en"/>
              <a:t>Изход: 7</a:t>
            </a:r>
            <a:endParaRPr/>
          </a:p>
        </p:txBody>
      </p:sp>
      <p:sp>
        <p:nvSpPr>
          <p:cNvPr id="1151" name="Google Shape;1151;p67"/>
          <p:cNvSpPr txBox="1">
            <a:spLocks noGrp="1"/>
          </p:cNvSpPr>
          <p:nvPr>
            <p:ph type="title" idx="4294967295"/>
          </p:nvPr>
        </p:nvSpPr>
        <p:spPr>
          <a:xfrm>
            <a:off x="188814" y="41224"/>
            <a:ext cx="9577505" cy="111051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F3BE60"/>
              </a:buClr>
              <a:buSzPts val="3000"/>
            </a:pPr>
            <a:r>
              <a:rPr lang="en"/>
              <a:t>BFS в действие (стъпка 5)</a:t>
            </a:r>
            <a:endParaRPr/>
          </a:p>
        </p:txBody>
      </p:sp>
      <p:grpSp>
        <p:nvGrpSpPr>
          <p:cNvPr id="1152" name="Google Shape;1152;p67"/>
          <p:cNvGrpSpPr/>
          <p:nvPr/>
        </p:nvGrpSpPr>
        <p:grpSpPr>
          <a:xfrm>
            <a:off x="3453499" y="2057624"/>
            <a:ext cx="4902187" cy="4037386"/>
            <a:chOff x="4114800" y="2007160"/>
            <a:chExt cx="3677598" cy="3048031"/>
          </a:xfrm>
        </p:grpSpPr>
        <p:cxnSp>
          <p:nvCxnSpPr>
            <p:cNvPr id="1153" name="Google Shape;1153;p67"/>
            <p:cNvCxnSpPr/>
            <p:nvPr/>
          </p:nvCxnSpPr>
          <p:spPr>
            <a:xfrm flipH="1">
              <a:off x="5315695" y="2519312"/>
              <a:ext cx="648000" cy="7770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1154" name="Google Shape;1154;p67"/>
            <p:cNvSpPr/>
            <p:nvPr/>
          </p:nvSpPr>
          <p:spPr>
            <a:xfrm>
              <a:off x="5845709" y="2007160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7</a:t>
              </a:r>
              <a:endParaRPr sz="1466"/>
            </a:p>
          </p:txBody>
        </p:sp>
        <p:sp>
          <p:nvSpPr>
            <p:cNvPr id="1155" name="Google Shape;1155;p67"/>
            <p:cNvSpPr/>
            <p:nvPr/>
          </p:nvSpPr>
          <p:spPr>
            <a:xfrm>
              <a:off x="4879405" y="3260848"/>
              <a:ext cx="5751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19</a:t>
              </a:r>
              <a:endParaRPr sz="1466"/>
            </a:p>
          </p:txBody>
        </p:sp>
        <p:sp>
          <p:nvSpPr>
            <p:cNvPr id="1156" name="Google Shape;1156;p67"/>
            <p:cNvSpPr/>
            <p:nvPr/>
          </p:nvSpPr>
          <p:spPr>
            <a:xfrm>
              <a:off x="6454250" y="4464697"/>
              <a:ext cx="576300" cy="565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23</a:t>
              </a:r>
              <a:endParaRPr sz="1466"/>
            </a:p>
          </p:txBody>
        </p:sp>
        <p:sp>
          <p:nvSpPr>
            <p:cNvPr id="1157" name="Google Shape;1157;p67"/>
            <p:cNvSpPr/>
            <p:nvPr/>
          </p:nvSpPr>
          <p:spPr>
            <a:xfrm>
              <a:off x="7213998" y="4465656"/>
              <a:ext cx="578400" cy="565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 sz="1466"/>
            </a:p>
          </p:txBody>
        </p:sp>
        <p:cxnSp>
          <p:nvCxnSpPr>
            <p:cNvPr id="1158" name="Google Shape;1158;p67"/>
            <p:cNvCxnSpPr/>
            <p:nvPr/>
          </p:nvCxnSpPr>
          <p:spPr>
            <a:xfrm flipH="1">
              <a:off x="6817696" y="3818374"/>
              <a:ext cx="206100" cy="6498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59" name="Google Shape;1159;p67"/>
            <p:cNvCxnSpPr/>
            <p:nvPr/>
          </p:nvCxnSpPr>
          <p:spPr>
            <a:xfrm>
              <a:off x="7234812" y="3828422"/>
              <a:ext cx="226200" cy="6297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60" name="Google Shape;1160;p67"/>
            <p:cNvCxnSpPr/>
            <p:nvPr/>
          </p:nvCxnSpPr>
          <p:spPr>
            <a:xfrm>
              <a:off x="6293186" y="2502836"/>
              <a:ext cx="670200" cy="803100"/>
            </a:xfrm>
            <a:prstGeom prst="straightConnector1">
              <a:avLst/>
            </a:prstGeom>
            <a:noFill/>
            <a:ln w="6985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50800" dist="50800" dir="5400000" algn="ctr" rotWithShape="0">
                <a:srgbClr val="0C0C0C"/>
              </a:outerShdw>
            </a:effectLst>
          </p:spPr>
        </p:cxnSp>
        <p:cxnSp>
          <p:nvCxnSpPr>
            <p:cNvPr id="1161" name="Google Shape;1161;p67"/>
            <p:cNvCxnSpPr/>
            <p:nvPr/>
          </p:nvCxnSpPr>
          <p:spPr>
            <a:xfrm flipH="1">
              <a:off x="6126117" y="2569031"/>
              <a:ext cx="8400" cy="6717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1162" name="Google Shape;1162;p67"/>
            <p:cNvSpPr/>
            <p:nvPr/>
          </p:nvSpPr>
          <p:spPr>
            <a:xfrm>
              <a:off x="5637674" y="4489391"/>
              <a:ext cx="576300" cy="565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31</a:t>
              </a:r>
              <a:endParaRPr sz="1466"/>
            </a:p>
          </p:txBody>
        </p:sp>
        <p:sp>
          <p:nvSpPr>
            <p:cNvPr id="1163" name="Google Shape;1163;p67"/>
            <p:cNvSpPr/>
            <p:nvPr/>
          </p:nvSpPr>
          <p:spPr>
            <a:xfrm>
              <a:off x="4114800" y="4485912"/>
              <a:ext cx="575100" cy="565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sz="1466"/>
            </a:p>
          </p:txBody>
        </p:sp>
        <p:cxnSp>
          <p:nvCxnSpPr>
            <p:cNvPr id="1164" name="Google Shape;1164;p67"/>
            <p:cNvCxnSpPr/>
            <p:nvPr/>
          </p:nvCxnSpPr>
          <p:spPr>
            <a:xfrm flipH="1">
              <a:off x="4516628" y="3763944"/>
              <a:ext cx="455100" cy="7344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65" name="Google Shape;1165;p67"/>
            <p:cNvCxnSpPr/>
            <p:nvPr/>
          </p:nvCxnSpPr>
          <p:spPr>
            <a:xfrm>
              <a:off x="5340698" y="3774833"/>
              <a:ext cx="472200" cy="7035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166" name="Google Shape;1166;p67"/>
            <p:cNvSpPr/>
            <p:nvPr/>
          </p:nvSpPr>
          <p:spPr>
            <a:xfrm>
              <a:off x="4878328" y="4485752"/>
              <a:ext cx="576300" cy="565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12</a:t>
              </a:r>
              <a:endParaRPr sz="1466"/>
            </a:p>
          </p:txBody>
        </p:sp>
        <p:cxnSp>
          <p:nvCxnSpPr>
            <p:cNvPr id="1167" name="Google Shape;1167;p67"/>
            <p:cNvCxnSpPr/>
            <p:nvPr/>
          </p:nvCxnSpPr>
          <p:spPr>
            <a:xfrm>
              <a:off x="5154656" y="3838469"/>
              <a:ext cx="5100" cy="6297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168" name="Google Shape;1168;p67"/>
            <p:cNvSpPr/>
            <p:nvPr/>
          </p:nvSpPr>
          <p:spPr>
            <a:xfrm>
              <a:off x="5847304" y="3260688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21</a:t>
              </a:r>
              <a:endParaRPr sz="1466"/>
            </a:p>
          </p:txBody>
        </p:sp>
        <p:sp>
          <p:nvSpPr>
            <p:cNvPr id="1169" name="Google Shape;1169;p67"/>
            <p:cNvSpPr/>
            <p:nvPr/>
          </p:nvSpPr>
          <p:spPr>
            <a:xfrm>
              <a:off x="6840424" y="3264327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14</a:t>
              </a:r>
              <a:endParaRPr sz="1466"/>
            </a:p>
          </p:txBody>
        </p:sp>
      </p:grpSp>
      <p:grpSp>
        <p:nvGrpSpPr>
          <p:cNvPr id="1170" name="Google Shape;1170;p67"/>
          <p:cNvGrpSpPr/>
          <p:nvPr/>
        </p:nvGrpSpPr>
        <p:grpSpPr>
          <a:xfrm>
            <a:off x="2270683" y="1295955"/>
            <a:ext cx="304721" cy="304721"/>
            <a:chOff x="1066800" y="2819400"/>
            <a:chExt cx="228600" cy="304800"/>
          </a:xfrm>
        </p:grpSpPr>
        <p:cxnSp>
          <p:nvCxnSpPr>
            <p:cNvPr id="1171" name="Google Shape;1171;p67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172" name="Google Shape;1172;p67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grpSp>
        <p:nvGrpSpPr>
          <p:cNvPr id="1173" name="Google Shape;1173;p67"/>
          <p:cNvGrpSpPr/>
          <p:nvPr/>
        </p:nvGrpSpPr>
        <p:grpSpPr>
          <a:xfrm>
            <a:off x="5837837" y="2106649"/>
            <a:ext cx="641193" cy="609441"/>
            <a:chOff x="1066800" y="2819400"/>
            <a:chExt cx="228600" cy="304800"/>
          </a:xfrm>
        </p:grpSpPr>
        <p:cxnSp>
          <p:nvCxnSpPr>
            <p:cNvPr id="1174" name="Google Shape;1174;p67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175" name="Google Shape;1175;p67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sp>
        <p:nvSpPr>
          <p:cNvPr id="1176" name="Google Shape;1176;p67"/>
          <p:cNvSpPr/>
          <p:nvPr/>
        </p:nvSpPr>
        <p:spPr>
          <a:xfrm>
            <a:off x="5038895" y="2306515"/>
            <a:ext cx="507868" cy="25193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6BEAB">
              <a:alpha val="49800"/>
            </a:srgbClr>
          </a:solidFill>
          <a:ln w="12700" cap="flat" cmpd="sng">
            <a:solidFill>
              <a:srgbClr val="ECE9E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10" tIns="45688" rIns="91410" bIns="45688" anchor="ctr" anchorCtr="0">
            <a:noAutofit/>
          </a:bodyPr>
          <a:lstStyle/>
          <a:p>
            <a:pPr algn="ctr"/>
            <a:endParaRPr sz="2399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7" name="Google Shape;1177;p67"/>
          <p:cNvSpPr/>
          <p:nvPr/>
        </p:nvSpPr>
        <p:spPr>
          <a:xfrm>
            <a:off x="7641809" y="1357206"/>
            <a:ext cx="4353266" cy="1444824"/>
          </a:xfrm>
          <a:prstGeom prst="wedgeRoundRectCallout">
            <a:avLst>
              <a:gd name="adj1" fmla="val -46016"/>
              <a:gd name="adj2" fmla="val 113133"/>
              <a:gd name="adj3" fmla="val 16667"/>
            </a:avLst>
          </a:prstGeom>
          <a:solidFill>
            <a:srgbClr val="663606">
              <a:alpha val="94900"/>
            </a:srgbClr>
          </a:solidFill>
          <a:ln w="19050" cap="flat" cmpd="sng">
            <a:solidFill>
              <a:srgbClr val="F8D49E">
                <a:alpha val="8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10" tIns="45688" rIns="91410" bIns="45688" anchor="ctr" anchorCtr="0">
            <a:noAutofit/>
          </a:bodyPr>
          <a:lstStyle/>
          <a:p>
            <a:pPr algn="ctr"/>
            <a:r>
              <a:rPr lang="en" sz="2799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Добавяме в опашката всички деца на обхождания възел</a:t>
            </a:r>
            <a:endParaRPr sz="1466"/>
          </a:p>
        </p:txBody>
      </p:sp>
      <p:sp>
        <p:nvSpPr>
          <p:cNvPr id="30" name="Slide Number Placeholder">
            <a:extLst>
              <a:ext uri="{FF2B5EF4-FFF2-40B4-BE49-F238E27FC236}">
                <a16:creationId xmlns:a16="http://schemas.microsoft.com/office/drawing/2014/main" id="{9CCAA64C-4D16-4212-8994-C965341CEE15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679162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" name="Google Shape;1182;p68"/>
          <p:cNvSpPr txBox="1">
            <a:spLocks noGrp="1"/>
          </p:cNvSpPr>
          <p:nvPr>
            <p:ph type="body" idx="4294967295"/>
          </p:nvPr>
        </p:nvSpPr>
        <p:spPr>
          <a:xfrm>
            <a:off x="190413" y="1151715"/>
            <a:ext cx="11804525" cy="556894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marL="304724" indent="-304724"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en"/>
              <a:t>Опашка: 7, 19, 21, 14</a:t>
            </a:r>
            <a:endParaRPr/>
          </a:p>
          <a:p>
            <a:pPr marL="304724" indent="-304724">
              <a:spcBef>
                <a:spcPts val="1200"/>
              </a:spcBef>
              <a:spcAft>
                <a:spcPts val="0"/>
              </a:spcAft>
              <a:buSzPts val="2600"/>
              <a:buChar char="▪"/>
            </a:pPr>
            <a:r>
              <a:rPr lang="en"/>
              <a:t>Изход: 7, 19</a:t>
            </a:r>
            <a:endParaRPr/>
          </a:p>
        </p:txBody>
      </p:sp>
      <p:sp>
        <p:nvSpPr>
          <p:cNvPr id="1183" name="Google Shape;1183;p68"/>
          <p:cNvSpPr txBox="1">
            <a:spLocks noGrp="1"/>
          </p:cNvSpPr>
          <p:nvPr>
            <p:ph type="title" idx="4294967295"/>
          </p:nvPr>
        </p:nvSpPr>
        <p:spPr>
          <a:xfrm>
            <a:off x="188814" y="41224"/>
            <a:ext cx="9577505" cy="111051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F3BE60"/>
              </a:buClr>
              <a:buSzPts val="3000"/>
            </a:pPr>
            <a:r>
              <a:rPr lang="en"/>
              <a:t>BFS в действие (стъпка 6)</a:t>
            </a:r>
            <a:endParaRPr/>
          </a:p>
        </p:txBody>
      </p:sp>
      <p:grpSp>
        <p:nvGrpSpPr>
          <p:cNvPr id="1184" name="Google Shape;1184;p68"/>
          <p:cNvGrpSpPr/>
          <p:nvPr/>
        </p:nvGrpSpPr>
        <p:grpSpPr>
          <a:xfrm>
            <a:off x="3453499" y="2057624"/>
            <a:ext cx="4902187" cy="4037386"/>
            <a:chOff x="4114800" y="2007160"/>
            <a:chExt cx="3677598" cy="3048031"/>
          </a:xfrm>
        </p:grpSpPr>
        <p:cxnSp>
          <p:nvCxnSpPr>
            <p:cNvPr id="1185" name="Google Shape;1185;p68"/>
            <p:cNvCxnSpPr/>
            <p:nvPr/>
          </p:nvCxnSpPr>
          <p:spPr>
            <a:xfrm flipH="1">
              <a:off x="5315695" y="2519312"/>
              <a:ext cx="648000" cy="7770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1186" name="Google Shape;1186;p68"/>
            <p:cNvSpPr/>
            <p:nvPr/>
          </p:nvSpPr>
          <p:spPr>
            <a:xfrm>
              <a:off x="5845709" y="2007160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7</a:t>
              </a:r>
              <a:endParaRPr sz="1466"/>
            </a:p>
          </p:txBody>
        </p:sp>
        <p:sp>
          <p:nvSpPr>
            <p:cNvPr id="1187" name="Google Shape;1187;p68"/>
            <p:cNvSpPr/>
            <p:nvPr/>
          </p:nvSpPr>
          <p:spPr>
            <a:xfrm>
              <a:off x="4879405" y="3260848"/>
              <a:ext cx="5751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19</a:t>
              </a:r>
              <a:endParaRPr sz="1466"/>
            </a:p>
          </p:txBody>
        </p:sp>
        <p:sp>
          <p:nvSpPr>
            <p:cNvPr id="1188" name="Google Shape;1188;p68"/>
            <p:cNvSpPr/>
            <p:nvPr/>
          </p:nvSpPr>
          <p:spPr>
            <a:xfrm>
              <a:off x="6454250" y="4464697"/>
              <a:ext cx="576300" cy="565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23</a:t>
              </a:r>
              <a:endParaRPr sz="1466"/>
            </a:p>
          </p:txBody>
        </p:sp>
        <p:sp>
          <p:nvSpPr>
            <p:cNvPr id="1189" name="Google Shape;1189;p68"/>
            <p:cNvSpPr/>
            <p:nvPr/>
          </p:nvSpPr>
          <p:spPr>
            <a:xfrm>
              <a:off x="7213998" y="4465656"/>
              <a:ext cx="578400" cy="565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 sz="1466"/>
            </a:p>
          </p:txBody>
        </p:sp>
        <p:cxnSp>
          <p:nvCxnSpPr>
            <p:cNvPr id="1190" name="Google Shape;1190;p68"/>
            <p:cNvCxnSpPr/>
            <p:nvPr/>
          </p:nvCxnSpPr>
          <p:spPr>
            <a:xfrm flipH="1">
              <a:off x="6817696" y="3818374"/>
              <a:ext cx="206100" cy="6498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91" name="Google Shape;1191;p68"/>
            <p:cNvCxnSpPr/>
            <p:nvPr/>
          </p:nvCxnSpPr>
          <p:spPr>
            <a:xfrm>
              <a:off x="7234812" y="3828422"/>
              <a:ext cx="226200" cy="6297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92" name="Google Shape;1192;p68"/>
            <p:cNvCxnSpPr/>
            <p:nvPr/>
          </p:nvCxnSpPr>
          <p:spPr>
            <a:xfrm>
              <a:off x="6305340" y="2528837"/>
              <a:ext cx="658200" cy="7770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1193" name="Google Shape;1193;p68"/>
            <p:cNvCxnSpPr/>
            <p:nvPr/>
          </p:nvCxnSpPr>
          <p:spPr>
            <a:xfrm flipH="1">
              <a:off x="6126117" y="2569031"/>
              <a:ext cx="8400" cy="6717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1194" name="Google Shape;1194;p68"/>
            <p:cNvSpPr/>
            <p:nvPr/>
          </p:nvSpPr>
          <p:spPr>
            <a:xfrm>
              <a:off x="5637674" y="4489391"/>
              <a:ext cx="576300" cy="565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31</a:t>
              </a:r>
              <a:endParaRPr sz="1466"/>
            </a:p>
          </p:txBody>
        </p:sp>
        <p:sp>
          <p:nvSpPr>
            <p:cNvPr id="1195" name="Google Shape;1195;p68"/>
            <p:cNvSpPr/>
            <p:nvPr/>
          </p:nvSpPr>
          <p:spPr>
            <a:xfrm>
              <a:off x="4114800" y="4485912"/>
              <a:ext cx="575100" cy="565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sz="1466"/>
            </a:p>
          </p:txBody>
        </p:sp>
        <p:cxnSp>
          <p:nvCxnSpPr>
            <p:cNvPr id="1196" name="Google Shape;1196;p68"/>
            <p:cNvCxnSpPr/>
            <p:nvPr/>
          </p:nvCxnSpPr>
          <p:spPr>
            <a:xfrm flipH="1">
              <a:off x="4516628" y="3763944"/>
              <a:ext cx="455100" cy="7344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97" name="Google Shape;1197;p68"/>
            <p:cNvCxnSpPr/>
            <p:nvPr/>
          </p:nvCxnSpPr>
          <p:spPr>
            <a:xfrm>
              <a:off x="5340698" y="3774833"/>
              <a:ext cx="472200" cy="7035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198" name="Google Shape;1198;p68"/>
            <p:cNvSpPr/>
            <p:nvPr/>
          </p:nvSpPr>
          <p:spPr>
            <a:xfrm>
              <a:off x="4878328" y="4485752"/>
              <a:ext cx="576300" cy="565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12</a:t>
              </a:r>
              <a:endParaRPr sz="1466"/>
            </a:p>
          </p:txBody>
        </p:sp>
        <p:cxnSp>
          <p:nvCxnSpPr>
            <p:cNvPr id="1199" name="Google Shape;1199;p68"/>
            <p:cNvCxnSpPr/>
            <p:nvPr/>
          </p:nvCxnSpPr>
          <p:spPr>
            <a:xfrm>
              <a:off x="5154656" y="3838469"/>
              <a:ext cx="5100" cy="6297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200" name="Google Shape;1200;p68"/>
            <p:cNvSpPr/>
            <p:nvPr/>
          </p:nvSpPr>
          <p:spPr>
            <a:xfrm>
              <a:off x="5847304" y="3260688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21</a:t>
              </a:r>
              <a:endParaRPr sz="1466"/>
            </a:p>
          </p:txBody>
        </p:sp>
        <p:sp>
          <p:nvSpPr>
            <p:cNvPr id="1201" name="Google Shape;1201;p68"/>
            <p:cNvSpPr/>
            <p:nvPr/>
          </p:nvSpPr>
          <p:spPr>
            <a:xfrm>
              <a:off x="6840424" y="3264327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14</a:t>
              </a:r>
              <a:endParaRPr sz="1466"/>
            </a:p>
          </p:txBody>
        </p:sp>
      </p:grpSp>
      <p:grpSp>
        <p:nvGrpSpPr>
          <p:cNvPr id="1202" name="Google Shape;1202;p68"/>
          <p:cNvGrpSpPr/>
          <p:nvPr/>
        </p:nvGrpSpPr>
        <p:grpSpPr>
          <a:xfrm>
            <a:off x="2270683" y="1295955"/>
            <a:ext cx="304721" cy="304721"/>
            <a:chOff x="1066800" y="2819400"/>
            <a:chExt cx="228600" cy="304800"/>
          </a:xfrm>
        </p:grpSpPr>
        <p:cxnSp>
          <p:nvCxnSpPr>
            <p:cNvPr id="1203" name="Google Shape;1203;p68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204" name="Google Shape;1204;p68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grpSp>
        <p:nvGrpSpPr>
          <p:cNvPr id="1205" name="Google Shape;1205;p68"/>
          <p:cNvGrpSpPr/>
          <p:nvPr/>
        </p:nvGrpSpPr>
        <p:grpSpPr>
          <a:xfrm>
            <a:off x="5837837" y="2106649"/>
            <a:ext cx="641193" cy="609441"/>
            <a:chOff x="1066800" y="2819400"/>
            <a:chExt cx="228600" cy="304800"/>
          </a:xfrm>
        </p:grpSpPr>
        <p:cxnSp>
          <p:nvCxnSpPr>
            <p:cNvPr id="1206" name="Google Shape;1206;p68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207" name="Google Shape;1207;p68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grpSp>
        <p:nvGrpSpPr>
          <p:cNvPr id="1208" name="Google Shape;1208;p68"/>
          <p:cNvGrpSpPr/>
          <p:nvPr/>
        </p:nvGrpSpPr>
        <p:grpSpPr>
          <a:xfrm>
            <a:off x="2804161" y="1295955"/>
            <a:ext cx="304721" cy="304721"/>
            <a:chOff x="1066800" y="2819400"/>
            <a:chExt cx="228600" cy="304800"/>
          </a:xfrm>
        </p:grpSpPr>
        <p:cxnSp>
          <p:nvCxnSpPr>
            <p:cNvPr id="1209" name="Google Shape;1209;p68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210" name="Google Shape;1210;p68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grpSp>
        <p:nvGrpSpPr>
          <p:cNvPr id="1211" name="Google Shape;1211;p68"/>
          <p:cNvGrpSpPr/>
          <p:nvPr/>
        </p:nvGrpSpPr>
        <p:grpSpPr>
          <a:xfrm>
            <a:off x="4543676" y="3802011"/>
            <a:ext cx="641193" cy="609441"/>
            <a:chOff x="1066800" y="2819400"/>
            <a:chExt cx="228600" cy="304800"/>
          </a:xfrm>
        </p:grpSpPr>
        <p:cxnSp>
          <p:nvCxnSpPr>
            <p:cNvPr id="1212" name="Google Shape;1212;p68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213" name="Google Shape;1213;p68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sp>
        <p:nvSpPr>
          <p:cNvPr id="1214" name="Google Shape;1214;p68"/>
          <p:cNvSpPr/>
          <p:nvPr/>
        </p:nvSpPr>
        <p:spPr>
          <a:xfrm>
            <a:off x="3766850" y="3967483"/>
            <a:ext cx="507868" cy="25193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6BEAB">
              <a:alpha val="49800"/>
            </a:srgbClr>
          </a:solidFill>
          <a:ln w="12700" cap="flat" cmpd="sng">
            <a:solidFill>
              <a:srgbClr val="ECE9E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10" tIns="45688" rIns="91410" bIns="45688" anchor="ctr" anchorCtr="0">
            <a:noAutofit/>
          </a:bodyPr>
          <a:lstStyle/>
          <a:p>
            <a:pPr algn="ctr"/>
            <a:endParaRPr sz="2399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5" name="Google Shape;1215;p68"/>
          <p:cNvSpPr/>
          <p:nvPr/>
        </p:nvSpPr>
        <p:spPr>
          <a:xfrm>
            <a:off x="8178298" y="1357206"/>
            <a:ext cx="3816606" cy="1358846"/>
          </a:xfrm>
          <a:prstGeom prst="wedgeRoundRectCallout">
            <a:avLst>
              <a:gd name="adj1" fmla="val -124311"/>
              <a:gd name="adj2" fmla="val 135052"/>
              <a:gd name="adj3" fmla="val 16667"/>
            </a:avLst>
          </a:prstGeom>
          <a:solidFill>
            <a:srgbClr val="663606">
              <a:alpha val="94900"/>
            </a:srgbClr>
          </a:solidFill>
          <a:ln w="19050" cap="flat" cmpd="sng">
            <a:solidFill>
              <a:srgbClr val="F8D49E">
                <a:alpha val="8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10" tIns="45688" rIns="91410" bIns="45688" anchor="ctr" anchorCtr="0">
            <a:noAutofit/>
          </a:bodyPr>
          <a:lstStyle/>
          <a:p>
            <a:pPr algn="ctr"/>
            <a:r>
              <a:rPr lang="en" sz="2799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Премахваме елемент от опашката и го отпечатваме</a:t>
            </a:r>
            <a:endParaRPr sz="1466"/>
          </a:p>
        </p:txBody>
      </p:sp>
      <p:sp>
        <p:nvSpPr>
          <p:cNvPr id="36" name="Slide Number Placeholder">
            <a:extLst>
              <a:ext uri="{FF2B5EF4-FFF2-40B4-BE49-F238E27FC236}">
                <a16:creationId xmlns:a16="http://schemas.microsoft.com/office/drawing/2014/main" id="{A9C4B2E1-E4AE-406F-87D3-DE58D1A61ACD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570692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" name="Google Shape;1220;p69"/>
          <p:cNvSpPr txBox="1">
            <a:spLocks noGrp="1"/>
          </p:cNvSpPr>
          <p:nvPr>
            <p:ph type="body" idx="4294967295"/>
          </p:nvPr>
        </p:nvSpPr>
        <p:spPr>
          <a:xfrm>
            <a:off x="190413" y="1151715"/>
            <a:ext cx="11804525" cy="556894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marL="304724" indent="-304724"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en"/>
              <a:t>Опашка: 7, 19, 21, 14, 1</a:t>
            </a:r>
            <a:endParaRPr/>
          </a:p>
          <a:p>
            <a:pPr marL="304724" indent="-304724">
              <a:spcBef>
                <a:spcPts val="1200"/>
              </a:spcBef>
              <a:spcAft>
                <a:spcPts val="0"/>
              </a:spcAft>
              <a:buSzPts val="2600"/>
              <a:buChar char="▪"/>
            </a:pPr>
            <a:r>
              <a:rPr lang="en"/>
              <a:t>Изход: 7, 19</a:t>
            </a:r>
            <a:endParaRPr/>
          </a:p>
        </p:txBody>
      </p:sp>
      <p:sp>
        <p:nvSpPr>
          <p:cNvPr id="1221" name="Google Shape;1221;p69"/>
          <p:cNvSpPr txBox="1">
            <a:spLocks noGrp="1"/>
          </p:cNvSpPr>
          <p:nvPr>
            <p:ph type="title" idx="4294967295"/>
          </p:nvPr>
        </p:nvSpPr>
        <p:spPr>
          <a:xfrm>
            <a:off x="188814" y="41224"/>
            <a:ext cx="9577505" cy="111051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F3BE60"/>
              </a:buClr>
              <a:buSzPts val="3000"/>
            </a:pPr>
            <a:r>
              <a:rPr lang="en"/>
              <a:t>BFS в действие (стъпка 7)</a:t>
            </a:r>
            <a:endParaRPr/>
          </a:p>
        </p:txBody>
      </p:sp>
      <p:grpSp>
        <p:nvGrpSpPr>
          <p:cNvPr id="1222" name="Google Shape;1222;p69"/>
          <p:cNvGrpSpPr/>
          <p:nvPr/>
        </p:nvGrpSpPr>
        <p:grpSpPr>
          <a:xfrm>
            <a:off x="3453499" y="2057624"/>
            <a:ext cx="4902187" cy="4037386"/>
            <a:chOff x="4114800" y="2007160"/>
            <a:chExt cx="3677598" cy="3048031"/>
          </a:xfrm>
        </p:grpSpPr>
        <p:cxnSp>
          <p:nvCxnSpPr>
            <p:cNvPr id="1223" name="Google Shape;1223;p69"/>
            <p:cNvCxnSpPr/>
            <p:nvPr/>
          </p:nvCxnSpPr>
          <p:spPr>
            <a:xfrm flipH="1">
              <a:off x="5315695" y="2519312"/>
              <a:ext cx="648000" cy="7770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1224" name="Google Shape;1224;p69"/>
            <p:cNvSpPr/>
            <p:nvPr/>
          </p:nvSpPr>
          <p:spPr>
            <a:xfrm>
              <a:off x="5845709" y="2007160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7</a:t>
              </a:r>
              <a:endParaRPr sz="1466"/>
            </a:p>
          </p:txBody>
        </p:sp>
        <p:sp>
          <p:nvSpPr>
            <p:cNvPr id="1225" name="Google Shape;1225;p69"/>
            <p:cNvSpPr/>
            <p:nvPr/>
          </p:nvSpPr>
          <p:spPr>
            <a:xfrm>
              <a:off x="4879405" y="3260848"/>
              <a:ext cx="5751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19</a:t>
              </a:r>
              <a:endParaRPr sz="1466"/>
            </a:p>
          </p:txBody>
        </p:sp>
        <p:sp>
          <p:nvSpPr>
            <p:cNvPr id="1226" name="Google Shape;1226;p69"/>
            <p:cNvSpPr/>
            <p:nvPr/>
          </p:nvSpPr>
          <p:spPr>
            <a:xfrm>
              <a:off x="6454250" y="4464697"/>
              <a:ext cx="576300" cy="565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23</a:t>
              </a:r>
              <a:endParaRPr sz="1466"/>
            </a:p>
          </p:txBody>
        </p:sp>
        <p:sp>
          <p:nvSpPr>
            <p:cNvPr id="1227" name="Google Shape;1227;p69"/>
            <p:cNvSpPr/>
            <p:nvPr/>
          </p:nvSpPr>
          <p:spPr>
            <a:xfrm>
              <a:off x="7213998" y="4465656"/>
              <a:ext cx="578400" cy="565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 sz="1466"/>
            </a:p>
          </p:txBody>
        </p:sp>
        <p:cxnSp>
          <p:nvCxnSpPr>
            <p:cNvPr id="1228" name="Google Shape;1228;p69"/>
            <p:cNvCxnSpPr/>
            <p:nvPr/>
          </p:nvCxnSpPr>
          <p:spPr>
            <a:xfrm flipH="1">
              <a:off x="6817696" y="3818374"/>
              <a:ext cx="206100" cy="6498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229" name="Google Shape;1229;p69"/>
            <p:cNvCxnSpPr/>
            <p:nvPr/>
          </p:nvCxnSpPr>
          <p:spPr>
            <a:xfrm>
              <a:off x="7234812" y="3828422"/>
              <a:ext cx="226200" cy="6297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230" name="Google Shape;1230;p69"/>
            <p:cNvCxnSpPr/>
            <p:nvPr/>
          </p:nvCxnSpPr>
          <p:spPr>
            <a:xfrm>
              <a:off x="6305340" y="2528837"/>
              <a:ext cx="658200" cy="7770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1231" name="Google Shape;1231;p69"/>
            <p:cNvCxnSpPr/>
            <p:nvPr/>
          </p:nvCxnSpPr>
          <p:spPr>
            <a:xfrm flipH="1">
              <a:off x="6126117" y="2569031"/>
              <a:ext cx="8400" cy="6717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1232" name="Google Shape;1232;p69"/>
            <p:cNvSpPr/>
            <p:nvPr/>
          </p:nvSpPr>
          <p:spPr>
            <a:xfrm>
              <a:off x="5637674" y="4489391"/>
              <a:ext cx="576300" cy="565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31</a:t>
              </a:r>
              <a:endParaRPr sz="1466"/>
            </a:p>
          </p:txBody>
        </p:sp>
        <p:sp>
          <p:nvSpPr>
            <p:cNvPr id="1233" name="Google Shape;1233;p69"/>
            <p:cNvSpPr/>
            <p:nvPr/>
          </p:nvSpPr>
          <p:spPr>
            <a:xfrm>
              <a:off x="4114800" y="4485912"/>
              <a:ext cx="5751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sz="1466"/>
            </a:p>
          </p:txBody>
        </p:sp>
        <p:cxnSp>
          <p:nvCxnSpPr>
            <p:cNvPr id="1234" name="Google Shape;1234;p69"/>
            <p:cNvCxnSpPr/>
            <p:nvPr/>
          </p:nvCxnSpPr>
          <p:spPr>
            <a:xfrm flipH="1">
              <a:off x="4516628" y="3763944"/>
              <a:ext cx="455100" cy="734400"/>
            </a:xfrm>
            <a:prstGeom prst="straightConnector1">
              <a:avLst/>
            </a:prstGeom>
            <a:noFill/>
            <a:ln w="6985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235" name="Google Shape;1235;p69"/>
            <p:cNvCxnSpPr/>
            <p:nvPr/>
          </p:nvCxnSpPr>
          <p:spPr>
            <a:xfrm>
              <a:off x="5340698" y="3774833"/>
              <a:ext cx="472200" cy="7035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236" name="Google Shape;1236;p69"/>
            <p:cNvSpPr/>
            <p:nvPr/>
          </p:nvSpPr>
          <p:spPr>
            <a:xfrm>
              <a:off x="4878328" y="4485752"/>
              <a:ext cx="576300" cy="565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12</a:t>
              </a:r>
              <a:endParaRPr sz="1466"/>
            </a:p>
          </p:txBody>
        </p:sp>
        <p:cxnSp>
          <p:nvCxnSpPr>
            <p:cNvPr id="1237" name="Google Shape;1237;p69"/>
            <p:cNvCxnSpPr/>
            <p:nvPr/>
          </p:nvCxnSpPr>
          <p:spPr>
            <a:xfrm>
              <a:off x="5154656" y="3838469"/>
              <a:ext cx="5100" cy="6297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238" name="Google Shape;1238;p69"/>
            <p:cNvSpPr/>
            <p:nvPr/>
          </p:nvSpPr>
          <p:spPr>
            <a:xfrm>
              <a:off x="5847304" y="3260688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21</a:t>
              </a:r>
              <a:endParaRPr sz="1466"/>
            </a:p>
          </p:txBody>
        </p:sp>
        <p:sp>
          <p:nvSpPr>
            <p:cNvPr id="1239" name="Google Shape;1239;p69"/>
            <p:cNvSpPr/>
            <p:nvPr/>
          </p:nvSpPr>
          <p:spPr>
            <a:xfrm>
              <a:off x="6840424" y="3264327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14</a:t>
              </a:r>
              <a:endParaRPr sz="1466"/>
            </a:p>
          </p:txBody>
        </p:sp>
      </p:grpSp>
      <p:grpSp>
        <p:nvGrpSpPr>
          <p:cNvPr id="1240" name="Google Shape;1240;p69"/>
          <p:cNvGrpSpPr/>
          <p:nvPr/>
        </p:nvGrpSpPr>
        <p:grpSpPr>
          <a:xfrm>
            <a:off x="2270683" y="1295955"/>
            <a:ext cx="304721" cy="304721"/>
            <a:chOff x="1066800" y="2819400"/>
            <a:chExt cx="228600" cy="304800"/>
          </a:xfrm>
        </p:grpSpPr>
        <p:cxnSp>
          <p:nvCxnSpPr>
            <p:cNvPr id="1241" name="Google Shape;1241;p69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242" name="Google Shape;1242;p6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grpSp>
        <p:nvGrpSpPr>
          <p:cNvPr id="1243" name="Google Shape;1243;p69"/>
          <p:cNvGrpSpPr/>
          <p:nvPr/>
        </p:nvGrpSpPr>
        <p:grpSpPr>
          <a:xfrm>
            <a:off x="5837837" y="2106649"/>
            <a:ext cx="641193" cy="609441"/>
            <a:chOff x="1066800" y="2819400"/>
            <a:chExt cx="228600" cy="304800"/>
          </a:xfrm>
        </p:grpSpPr>
        <p:cxnSp>
          <p:nvCxnSpPr>
            <p:cNvPr id="1244" name="Google Shape;1244;p69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245" name="Google Shape;1245;p6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grpSp>
        <p:nvGrpSpPr>
          <p:cNvPr id="1246" name="Google Shape;1246;p69"/>
          <p:cNvGrpSpPr/>
          <p:nvPr/>
        </p:nvGrpSpPr>
        <p:grpSpPr>
          <a:xfrm>
            <a:off x="2804161" y="1295955"/>
            <a:ext cx="304721" cy="304721"/>
            <a:chOff x="1066800" y="2819400"/>
            <a:chExt cx="228600" cy="304800"/>
          </a:xfrm>
        </p:grpSpPr>
        <p:cxnSp>
          <p:nvCxnSpPr>
            <p:cNvPr id="1247" name="Google Shape;1247;p69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248" name="Google Shape;1248;p6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grpSp>
        <p:nvGrpSpPr>
          <p:cNvPr id="1249" name="Google Shape;1249;p69"/>
          <p:cNvGrpSpPr/>
          <p:nvPr/>
        </p:nvGrpSpPr>
        <p:grpSpPr>
          <a:xfrm>
            <a:off x="4543676" y="3802011"/>
            <a:ext cx="641193" cy="609441"/>
            <a:chOff x="1066800" y="2819400"/>
            <a:chExt cx="228600" cy="304800"/>
          </a:xfrm>
        </p:grpSpPr>
        <p:cxnSp>
          <p:nvCxnSpPr>
            <p:cNvPr id="1250" name="Google Shape;1250;p69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251" name="Google Shape;1251;p6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sp>
        <p:nvSpPr>
          <p:cNvPr id="1252" name="Google Shape;1252;p69"/>
          <p:cNvSpPr/>
          <p:nvPr/>
        </p:nvSpPr>
        <p:spPr>
          <a:xfrm>
            <a:off x="3766850" y="3967483"/>
            <a:ext cx="507868" cy="25193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6BEAB">
              <a:alpha val="49800"/>
            </a:srgbClr>
          </a:solidFill>
          <a:ln w="12700" cap="flat" cmpd="sng">
            <a:solidFill>
              <a:srgbClr val="ECE9E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10" tIns="45688" rIns="91410" bIns="45688" anchor="ctr" anchorCtr="0">
            <a:noAutofit/>
          </a:bodyPr>
          <a:lstStyle/>
          <a:p>
            <a:pPr algn="ctr"/>
            <a:endParaRPr sz="2399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3" name="Google Shape;1253;p69"/>
          <p:cNvSpPr/>
          <p:nvPr/>
        </p:nvSpPr>
        <p:spPr>
          <a:xfrm>
            <a:off x="7641809" y="1357206"/>
            <a:ext cx="4353266" cy="1444824"/>
          </a:xfrm>
          <a:prstGeom prst="wedgeRoundRectCallout">
            <a:avLst>
              <a:gd name="adj1" fmla="val -128420"/>
              <a:gd name="adj2" fmla="val 230812"/>
              <a:gd name="adj3" fmla="val 16667"/>
            </a:avLst>
          </a:prstGeom>
          <a:solidFill>
            <a:srgbClr val="663606">
              <a:alpha val="94900"/>
            </a:srgbClr>
          </a:solidFill>
          <a:ln w="19050" cap="flat" cmpd="sng">
            <a:solidFill>
              <a:srgbClr val="F8D49E">
                <a:alpha val="8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10" tIns="45688" rIns="91410" bIns="45688" anchor="ctr" anchorCtr="0">
            <a:noAutofit/>
          </a:bodyPr>
          <a:lstStyle/>
          <a:p>
            <a:pPr algn="ctr"/>
            <a:r>
              <a:rPr lang="en" sz="2799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Добавяме в опашката всички деца на обхождания възел</a:t>
            </a:r>
            <a:endParaRPr sz="1466"/>
          </a:p>
        </p:txBody>
      </p:sp>
      <p:sp>
        <p:nvSpPr>
          <p:cNvPr id="36" name="Slide Number Placeholder">
            <a:extLst>
              <a:ext uri="{FF2B5EF4-FFF2-40B4-BE49-F238E27FC236}">
                <a16:creationId xmlns:a16="http://schemas.microsoft.com/office/drawing/2014/main" id="{C556D02D-9A0C-4E80-894E-00C1D1CAAFA5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81993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Google Shape;1258;p70"/>
          <p:cNvSpPr txBox="1">
            <a:spLocks noGrp="1"/>
          </p:cNvSpPr>
          <p:nvPr>
            <p:ph type="body" idx="4294967295"/>
          </p:nvPr>
        </p:nvSpPr>
        <p:spPr>
          <a:xfrm>
            <a:off x="190413" y="1151715"/>
            <a:ext cx="11804525" cy="556894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marL="304724" indent="-304724"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en"/>
              <a:t>Опашка: 7, 19, 21, 14, 1, 12</a:t>
            </a:r>
            <a:endParaRPr/>
          </a:p>
          <a:p>
            <a:pPr marL="304724" indent="-304724">
              <a:spcBef>
                <a:spcPts val="1200"/>
              </a:spcBef>
              <a:spcAft>
                <a:spcPts val="0"/>
              </a:spcAft>
              <a:buSzPts val="2600"/>
              <a:buChar char="▪"/>
            </a:pPr>
            <a:r>
              <a:rPr lang="en"/>
              <a:t>Изход: 7, 19</a:t>
            </a:r>
            <a:endParaRPr/>
          </a:p>
        </p:txBody>
      </p:sp>
      <p:sp>
        <p:nvSpPr>
          <p:cNvPr id="1259" name="Google Shape;1259;p70"/>
          <p:cNvSpPr txBox="1">
            <a:spLocks noGrp="1"/>
          </p:cNvSpPr>
          <p:nvPr>
            <p:ph type="title" idx="4294967295"/>
          </p:nvPr>
        </p:nvSpPr>
        <p:spPr>
          <a:xfrm>
            <a:off x="188814" y="41224"/>
            <a:ext cx="9577505" cy="111051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F3BE60"/>
              </a:buClr>
              <a:buSzPts val="3000"/>
            </a:pPr>
            <a:r>
              <a:rPr lang="en"/>
              <a:t>BFS в действие (стъпка 8)</a:t>
            </a:r>
            <a:endParaRPr/>
          </a:p>
        </p:txBody>
      </p:sp>
      <p:grpSp>
        <p:nvGrpSpPr>
          <p:cNvPr id="1260" name="Google Shape;1260;p70"/>
          <p:cNvGrpSpPr/>
          <p:nvPr/>
        </p:nvGrpSpPr>
        <p:grpSpPr>
          <a:xfrm>
            <a:off x="3453499" y="2057624"/>
            <a:ext cx="4902187" cy="4037386"/>
            <a:chOff x="4114800" y="2007160"/>
            <a:chExt cx="3677598" cy="3048031"/>
          </a:xfrm>
        </p:grpSpPr>
        <p:cxnSp>
          <p:nvCxnSpPr>
            <p:cNvPr id="1261" name="Google Shape;1261;p70"/>
            <p:cNvCxnSpPr/>
            <p:nvPr/>
          </p:nvCxnSpPr>
          <p:spPr>
            <a:xfrm flipH="1">
              <a:off x="5315695" y="2519312"/>
              <a:ext cx="648000" cy="7770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1262" name="Google Shape;1262;p70"/>
            <p:cNvSpPr/>
            <p:nvPr/>
          </p:nvSpPr>
          <p:spPr>
            <a:xfrm>
              <a:off x="5845709" y="2007160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7</a:t>
              </a:r>
              <a:endParaRPr sz="1466"/>
            </a:p>
          </p:txBody>
        </p:sp>
        <p:sp>
          <p:nvSpPr>
            <p:cNvPr id="1263" name="Google Shape;1263;p70"/>
            <p:cNvSpPr/>
            <p:nvPr/>
          </p:nvSpPr>
          <p:spPr>
            <a:xfrm>
              <a:off x="4879405" y="3260848"/>
              <a:ext cx="5751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19</a:t>
              </a:r>
              <a:endParaRPr sz="1466"/>
            </a:p>
          </p:txBody>
        </p:sp>
        <p:sp>
          <p:nvSpPr>
            <p:cNvPr id="1264" name="Google Shape;1264;p70"/>
            <p:cNvSpPr/>
            <p:nvPr/>
          </p:nvSpPr>
          <p:spPr>
            <a:xfrm>
              <a:off x="6454250" y="4464697"/>
              <a:ext cx="576300" cy="565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23</a:t>
              </a:r>
              <a:endParaRPr sz="1466"/>
            </a:p>
          </p:txBody>
        </p:sp>
        <p:sp>
          <p:nvSpPr>
            <p:cNvPr id="1265" name="Google Shape;1265;p70"/>
            <p:cNvSpPr/>
            <p:nvPr/>
          </p:nvSpPr>
          <p:spPr>
            <a:xfrm>
              <a:off x="7213998" y="4465656"/>
              <a:ext cx="578400" cy="565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 sz="1466"/>
            </a:p>
          </p:txBody>
        </p:sp>
        <p:cxnSp>
          <p:nvCxnSpPr>
            <p:cNvPr id="1266" name="Google Shape;1266;p70"/>
            <p:cNvCxnSpPr/>
            <p:nvPr/>
          </p:nvCxnSpPr>
          <p:spPr>
            <a:xfrm flipH="1">
              <a:off x="6817696" y="3818374"/>
              <a:ext cx="206100" cy="6498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267" name="Google Shape;1267;p70"/>
            <p:cNvCxnSpPr/>
            <p:nvPr/>
          </p:nvCxnSpPr>
          <p:spPr>
            <a:xfrm>
              <a:off x="7234812" y="3828422"/>
              <a:ext cx="226200" cy="6297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268" name="Google Shape;1268;p70"/>
            <p:cNvCxnSpPr/>
            <p:nvPr/>
          </p:nvCxnSpPr>
          <p:spPr>
            <a:xfrm>
              <a:off x="6305340" y="2528837"/>
              <a:ext cx="658200" cy="7770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1269" name="Google Shape;1269;p70"/>
            <p:cNvCxnSpPr/>
            <p:nvPr/>
          </p:nvCxnSpPr>
          <p:spPr>
            <a:xfrm flipH="1">
              <a:off x="6126117" y="2569031"/>
              <a:ext cx="8400" cy="6717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1270" name="Google Shape;1270;p70"/>
            <p:cNvSpPr/>
            <p:nvPr/>
          </p:nvSpPr>
          <p:spPr>
            <a:xfrm>
              <a:off x="5637674" y="4489391"/>
              <a:ext cx="576300" cy="565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31</a:t>
              </a:r>
              <a:endParaRPr sz="1466"/>
            </a:p>
          </p:txBody>
        </p:sp>
        <p:sp>
          <p:nvSpPr>
            <p:cNvPr id="1271" name="Google Shape;1271;p70"/>
            <p:cNvSpPr/>
            <p:nvPr/>
          </p:nvSpPr>
          <p:spPr>
            <a:xfrm>
              <a:off x="4114800" y="4485912"/>
              <a:ext cx="5751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sz="1466"/>
            </a:p>
          </p:txBody>
        </p:sp>
        <p:cxnSp>
          <p:nvCxnSpPr>
            <p:cNvPr id="1272" name="Google Shape;1272;p70"/>
            <p:cNvCxnSpPr/>
            <p:nvPr/>
          </p:nvCxnSpPr>
          <p:spPr>
            <a:xfrm flipH="1">
              <a:off x="4516628" y="3763944"/>
              <a:ext cx="455100" cy="7344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1273" name="Google Shape;1273;p70"/>
            <p:cNvCxnSpPr/>
            <p:nvPr/>
          </p:nvCxnSpPr>
          <p:spPr>
            <a:xfrm>
              <a:off x="5340698" y="3774833"/>
              <a:ext cx="472200" cy="7035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274" name="Google Shape;1274;p70"/>
            <p:cNvSpPr/>
            <p:nvPr/>
          </p:nvSpPr>
          <p:spPr>
            <a:xfrm>
              <a:off x="4878328" y="4485752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12</a:t>
              </a:r>
              <a:endParaRPr sz="1466"/>
            </a:p>
          </p:txBody>
        </p:sp>
        <p:cxnSp>
          <p:nvCxnSpPr>
            <p:cNvPr id="1275" name="Google Shape;1275;p70"/>
            <p:cNvCxnSpPr/>
            <p:nvPr/>
          </p:nvCxnSpPr>
          <p:spPr>
            <a:xfrm>
              <a:off x="5154656" y="3838469"/>
              <a:ext cx="5100" cy="629700"/>
            </a:xfrm>
            <a:prstGeom prst="straightConnector1">
              <a:avLst/>
            </a:prstGeom>
            <a:noFill/>
            <a:ln w="6985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276" name="Google Shape;1276;p70"/>
            <p:cNvSpPr/>
            <p:nvPr/>
          </p:nvSpPr>
          <p:spPr>
            <a:xfrm>
              <a:off x="5847304" y="3260688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21</a:t>
              </a:r>
              <a:endParaRPr sz="1466"/>
            </a:p>
          </p:txBody>
        </p:sp>
        <p:sp>
          <p:nvSpPr>
            <p:cNvPr id="1277" name="Google Shape;1277;p70"/>
            <p:cNvSpPr/>
            <p:nvPr/>
          </p:nvSpPr>
          <p:spPr>
            <a:xfrm>
              <a:off x="6840424" y="3264327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14</a:t>
              </a:r>
              <a:endParaRPr sz="1466"/>
            </a:p>
          </p:txBody>
        </p:sp>
      </p:grpSp>
      <p:grpSp>
        <p:nvGrpSpPr>
          <p:cNvPr id="1278" name="Google Shape;1278;p70"/>
          <p:cNvGrpSpPr/>
          <p:nvPr/>
        </p:nvGrpSpPr>
        <p:grpSpPr>
          <a:xfrm>
            <a:off x="2270683" y="1295955"/>
            <a:ext cx="304721" cy="304721"/>
            <a:chOff x="1066800" y="2819400"/>
            <a:chExt cx="228600" cy="304800"/>
          </a:xfrm>
        </p:grpSpPr>
        <p:cxnSp>
          <p:nvCxnSpPr>
            <p:cNvPr id="1279" name="Google Shape;1279;p70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280" name="Google Shape;1280;p70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grpSp>
        <p:nvGrpSpPr>
          <p:cNvPr id="1281" name="Google Shape;1281;p70"/>
          <p:cNvGrpSpPr/>
          <p:nvPr/>
        </p:nvGrpSpPr>
        <p:grpSpPr>
          <a:xfrm>
            <a:off x="5837837" y="2106649"/>
            <a:ext cx="641193" cy="609441"/>
            <a:chOff x="1066800" y="2819400"/>
            <a:chExt cx="228600" cy="304800"/>
          </a:xfrm>
        </p:grpSpPr>
        <p:cxnSp>
          <p:nvCxnSpPr>
            <p:cNvPr id="1282" name="Google Shape;1282;p70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283" name="Google Shape;1283;p70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grpSp>
        <p:nvGrpSpPr>
          <p:cNvPr id="1284" name="Google Shape;1284;p70"/>
          <p:cNvGrpSpPr/>
          <p:nvPr/>
        </p:nvGrpSpPr>
        <p:grpSpPr>
          <a:xfrm>
            <a:off x="2804161" y="1295955"/>
            <a:ext cx="304721" cy="304721"/>
            <a:chOff x="1066800" y="2819400"/>
            <a:chExt cx="228600" cy="304800"/>
          </a:xfrm>
        </p:grpSpPr>
        <p:cxnSp>
          <p:nvCxnSpPr>
            <p:cNvPr id="1285" name="Google Shape;1285;p70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286" name="Google Shape;1286;p70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grpSp>
        <p:nvGrpSpPr>
          <p:cNvPr id="1287" name="Google Shape;1287;p70"/>
          <p:cNvGrpSpPr/>
          <p:nvPr/>
        </p:nvGrpSpPr>
        <p:grpSpPr>
          <a:xfrm>
            <a:off x="4543676" y="3802011"/>
            <a:ext cx="641193" cy="609441"/>
            <a:chOff x="1066800" y="2819400"/>
            <a:chExt cx="228600" cy="304800"/>
          </a:xfrm>
        </p:grpSpPr>
        <p:cxnSp>
          <p:nvCxnSpPr>
            <p:cNvPr id="1288" name="Google Shape;1288;p70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289" name="Google Shape;1289;p70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sp>
        <p:nvSpPr>
          <p:cNvPr id="1290" name="Google Shape;1290;p70"/>
          <p:cNvSpPr/>
          <p:nvPr/>
        </p:nvSpPr>
        <p:spPr>
          <a:xfrm>
            <a:off x="3766850" y="3967483"/>
            <a:ext cx="507868" cy="25193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6BEAB">
              <a:alpha val="49800"/>
            </a:srgbClr>
          </a:solidFill>
          <a:ln w="12700" cap="flat" cmpd="sng">
            <a:solidFill>
              <a:srgbClr val="ECE9E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10" tIns="45688" rIns="91410" bIns="45688" anchor="ctr" anchorCtr="0">
            <a:noAutofit/>
          </a:bodyPr>
          <a:lstStyle/>
          <a:p>
            <a:pPr algn="ctr"/>
            <a:endParaRPr sz="2399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1" name="Google Shape;1291;p70"/>
          <p:cNvSpPr/>
          <p:nvPr/>
        </p:nvSpPr>
        <p:spPr>
          <a:xfrm>
            <a:off x="7641809" y="1357206"/>
            <a:ext cx="4353266" cy="1444824"/>
          </a:xfrm>
          <a:prstGeom prst="wedgeRoundRectCallout">
            <a:avLst>
              <a:gd name="adj1" fmla="val -105201"/>
              <a:gd name="adj2" fmla="val 234987"/>
              <a:gd name="adj3" fmla="val 16667"/>
            </a:avLst>
          </a:prstGeom>
          <a:solidFill>
            <a:srgbClr val="663606">
              <a:alpha val="94900"/>
            </a:srgbClr>
          </a:solidFill>
          <a:ln w="19050" cap="flat" cmpd="sng">
            <a:solidFill>
              <a:srgbClr val="F8D49E">
                <a:alpha val="8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10" tIns="45688" rIns="91410" bIns="45688" anchor="ctr" anchorCtr="0">
            <a:noAutofit/>
          </a:bodyPr>
          <a:lstStyle/>
          <a:p>
            <a:pPr algn="ctr"/>
            <a:r>
              <a:rPr lang="en" sz="2799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Добавяме в опашката всички деца на обхождания възел</a:t>
            </a:r>
            <a:endParaRPr sz="1466"/>
          </a:p>
        </p:txBody>
      </p:sp>
      <p:sp>
        <p:nvSpPr>
          <p:cNvPr id="36" name="Slide Number Placeholder">
            <a:extLst>
              <a:ext uri="{FF2B5EF4-FFF2-40B4-BE49-F238E27FC236}">
                <a16:creationId xmlns:a16="http://schemas.microsoft.com/office/drawing/2014/main" id="{44A49612-9AD0-4AD8-8305-36D691A7C28F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95855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6" name="Google Shape;1296;p71"/>
          <p:cNvSpPr txBox="1">
            <a:spLocks noGrp="1"/>
          </p:cNvSpPr>
          <p:nvPr>
            <p:ph type="body" idx="4294967295"/>
          </p:nvPr>
        </p:nvSpPr>
        <p:spPr>
          <a:xfrm>
            <a:off x="190413" y="1151715"/>
            <a:ext cx="11804525" cy="556894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marL="304724" indent="-304724"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en"/>
              <a:t>Опашка: 7, 19, 21, 14, 1, 12, 31</a:t>
            </a:r>
            <a:endParaRPr/>
          </a:p>
          <a:p>
            <a:pPr marL="304724" indent="-304724">
              <a:spcBef>
                <a:spcPts val="1200"/>
              </a:spcBef>
              <a:spcAft>
                <a:spcPts val="0"/>
              </a:spcAft>
              <a:buSzPts val="2600"/>
              <a:buChar char="▪"/>
            </a:pPr>
            <a:r>
              <a:rPr lang="en"/>
              <a:t>Изход: 7, 19</a:t>
            </a:r>
            <a:endParaRPr/>
          </a:p>
        </p:txBody>
      </p:sp>
      <p:sp>
        <p:nvSpPr>
          <p:cNvPr id="1297" name="Google Shape;1297;p71"/>
          <p:cNvSpPr txBox="1">
            <a:spLocks noGrp="1"/>
          </p:cNvSpPr>
          <p:nvPr>
            <p:ph type="title" idx="4294967295"/>
          </p:nvPr>
        </p:nvSpPr>
        <p:spPr>
          <a:xfrm>
            <a:off x="188814" y="41224"/>
            <a:ext cx="9577505" cy="111051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F3BE60"/>
              </a:buClr>
              <a:buSzPts val="3000"/>
            </a:pPr>
            <a:r>
              <a:rPr lang="en"/>
              <a:t>BFS в действие (стъпка 9)</a:t>
            </a:r>
            <a:endParaRPr/>
          </a:p>
        </p:txBody>
      </p:sp>
      <p:grpSp>
        <p:nvGrpSpPr>
          <p:cNvPr id="1298" name="Google Shape;1298;p71"/>
          <p:cNvGrpSpPr/>
          <p:nvPr/>
        </p:nvGrpSpPr>
        <p:grpSpPr>
          <a:xfrm>
            <a:off x="3453499" y="2057624"/>
            <a:ext cx="4902187" cy="4037386"/>
            <a:chOff x="4114800" y="2007160"/>
            <a:chExt cx="3677598" cy="3048031"/>
          </a:xfrm>
        </p:grpSpPr>
        <p:cxnSp>
          <p:nvCxnSpPr>
            <p:cNvPr id="1299" name="Google Shape;1299;p71"/>
            <p:cNvCxnSpPr/>
            <p:nvPr/>
          </p:nvCxnSpPr>
          <p:spPr>
            <a:xfrm flipH="1">
              <a:off x="5315695" y="2519312"/>
              <a:ext cx="648000" cy="7770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1300" name="Google Shape;1300;p71"/>
            <p:cNvSpPr/>
            <p:nvPr/>
          </p:nvSpPr>
          <p:spPr>
            <a:xfrm>
              <a:off x="5845709" y="2007160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7</a:t>
              </a:r>
              <a:endParaRPr sz="1466"/>
            </a:p>
          </p:txBody>
        </p:sp>
        <p:sp>
          <p:nvSpPr>
            <p:cNvPr id="1301" name="Google Shape;1301;p71"/>
            <p:cNvSpPr/>
            <p:nvPr/>
          </p:nvSpPr>
          <p:spPr>
            <a:xfrm>
              <a:off x="4879405" y="3260848"/>
              <a:ext cx="5751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19</a:t>
              </a:r>
              <a:endParaRPr sz="1466"/>
            </a:p>
          </p:txBody>
        </p:sp>
        <p:sp>
          <p:nvSpPr>
            <p:cNvPr id="1302" name="Google Shape;1302;p71"/>
            <p:cNvSpPr/>
            <p:nvPr/>
          </p:nvSpPr>
          <p:spPr>
            <a:xfrm>
              <a:off x="6454250" y="4464697"/>
              <a:ext cx="576300" cy="565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23</a:t>
              </a:r>
              <a:endParaRPr sz="1466"/>
            </a:p>
          </p:txBody>
        </p:sp>
        <p:sp>
          <p:nvSpPr>
            <p:cNvPr id="1303" name="Google Shape;1303;p71"/>
            <p:cNvSpPr/>
            <p:nvPr/>
          </p:nvSpPr>
          <p:spPr>
            <a:xfrm>
              <a:off x="7213998" y="4465656"/>
              <a:ext cx="578400" cy="565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 sz="1466"/>
            </a:p>
          </p:txBody>
        </p:sp>
        <p:cxnSp>
          <p:nvCxnSpPr>
            <p:cNvPr id="1304" name="Google Shape;1304;p71"/>
            <p:cNvCxnSpPr/>
            <p:nvPr/>
          </p:nvCxnSpPr>
          <p:spPr>
            <a:xfrm flipH="1">
              <a:off x="6817696" y="3818374"/>
              <a:ext cx="206100" cy="6498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05" name="Google Shape;1305;p71"/>
            <p:cNvCxnSpPr/>
            <p:nvPr/>
          </p:nvCxnSpPr>
          <p:spPr>
            <a:xfrm>
              <a:off x="7234812" y="3828422"/>
              <a:ext cx="226200" cy="6297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06" name="Google Shape;1306;p71"/>
            <p:cNvCxnSpPr/>
            <p:nvPr/>
          </p:nvCxnSpPr>
          <p:spPr>
            <a:xfrm>
              <a:off x="6305340" y="2528837"/>
              <a:ext cx="658200" cy="7770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1307" name="Google Shape;1307;p71"/>
            <p:cNvCxnSpPr/>
            <p:nvPr/>
          </p:nvCxnSpPr>
          <p:spPr>
            <a:xfrm flipH="1">
              <a:off x="6126117" y="2569031"/>
              <a:ext cx="8400" cy="6717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1308" name="Google Shape;1308;p71"/>
            <p:cNvSpPr/>
            <p:nvPr/>
          </p:nvSpPr>
          <p:spPr>
            <a:xfrm>
              <a:off x="5637674" y="4489391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31</a:t>
              </a:r>
              <a:endParaRPr sz="1466"/>
            </a:p>
          </p:txBody>
        </p:sp>
        <p:sp>
          <p:nvSpPr>
            <p:cNvPr id="1309" name="Google Shape;1309;p71"/>
            <p:cNvSpPr/>
            <p:nvPr/>
          </p:nvSpPr>
          <p:spPr>
            <a:xfrm>
              <a:off x="4114800" y="4485912"/>
              <a:ext cx="5751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sz="1466"/>
            </a:p>
          </p:txBody>
        </p:sp>
        <p:cxnSp>
          <p:nvCxnSpPr>
            <p:cNvPr id="1310" name="Google Shape;1310;p71"/>
            <p:cNvCxnSpPr/>
            <p:nvPr/>
          </p:nvCxnSpPr>
          <p:spPr>
            <a:xfrm flipH="1">
              <a:off x="4516628" y="3763944"/>
              <a:ext cx="455100" cy="7344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1311" name="Google Shape;1311;p71"/>
            <p:cNvCxnSpPr/>
            <p:nvPr/>
          </p:nvCxnSpPr>
          <p:spPr>
            <a:xfrm>
              <a:off x="5340698" y="3774833"/>
              <a:ext cx="493800" cy="719100"/>
            </a:xfrm>
            <a:prstGeom prst="straightConnector1">
              <a:avLst/>
            </a:prstGeom>
            <a:noFill/>
            <a:ln w="6985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312" name="Google Shape;1312;p71"/>
            <p:cNvSpPr/>
            <p:nvPr/>
          </p:nvSpPr>
          <p:spPr>
            <a:xfrm>
              <a:off x="4878328" y="4485752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12</a:t>
              </a:r>
              <a:endParaRPr sz="1466"/>
            </a:p>
          </p:txBody>
        </p:sp>
        <p:cxnSp>
          <p:nvCxnSpPr>
            <p:cNvPr id="1313" name="Google Shape;1313;p71"/>
            <p:cNvCxnSpPr/>
            <p:nvPr/>
          </p:nvCxnSpPr>
          <p:spPr>
            <a:xfrm>
              <a:off x="5154656" y="3838469"/>
              <a:ext cx="5100" cy="6297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1314" name="Google Shape;1314;p71"/>
            <p:cNvSpPr/>
            <p:nvPr/>
          </p:nvSpPr>
          <p:spPr>
            <a:xfrm>
              <a:off x="5847304" y="3260688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21</a:t>
              </a:r>
              <a:endParaRPr sz="1466"/>
            </a:p>
          </p:txBody>
        </p:sp>
        <p:sp>
          <p:nvSpPr>
            <p:cNvPr id="1315" name="Google Shape;1315;p71"/>
            <p:cNvSpPr/>
            <p:nvPr/>
          </p:nvSpPr>
          <p:spPr>
            <a:xfrm>
              <a:off x="6840424" y="3264327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14</a:t>
              </a:r>
              <a:endParaRPr sz="1466"/>
            </a:p>
          </p:txBody>
        </p:sp>
      </p:grpSp>
      <p:grpSp>
        <p:nvGrpSpPr>
          <p:cNvPr id="1316" name="Google Shape;1316;p71"/>
          <p:cNvGrpSpPr/>
          <p:nvPr/>
        </p:nvGrpSpPr>
        <p:grpSpPr>
          <a:xfrm>
            <a:off x="2270683" y="1295955"/>
            <a:ext cx="304721" cy="304721"/>
            <a:chOff x="1066800" y="2819400"/>
            <a:chExt cx="228600" cy="304800"/>
          </a:xfrm>
        </p:grpSpPr>
        <p:cxnSp>
          <p:nvCxnSpPr>
            <p:cNvPr id="1317" name="Google Shape;1317;p71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318" name="Google Shape;1318;p7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grpSp>
        <p:nvGrpSpPr>
          <p:cNvPr id="1319" name="Google Shape;1319;p71"/>
          <p:cNvGrpSpPr/>
          <p:nvPr/>
        </p:nvGrpSpPr>
        <p:grpSpPr>
          <a:xfrm>
            <a:off x="5837837" y="2106649"/>
            <a:ext cx="641193" cy="609441"/>
            <a:chOff x="1066800" y="2819400"/>
            <a:chExt cx="228600" cy="304800"/>
          </a:xfrm>
        </p:grpSpPr>
        <p:cxnSp>
          <p:nvCxnSpPr>
            <p:cNvPr id="1320" name="Google Shape;1320;p71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321" name="Google Shape;1321;p7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grpSp>
        <p:nvGrpSpPr>
          <p:cNvPr id="1322" name="Google Shape;1322;p71"/>
          <p:cNvGrpSpPr/>
          <p:nvPr/>
        </p:nvGrpSpPr>
        <p:grpSpPr>
          <a:xfrm>
            <a:off x="2804161" y="1295955"/>
            <a:ext cx="304721" cy="304721"/>
            <a:chOff x="1066800" y="2819400"/>
            <a:chExt cx="228600" cy="304800"/>
          </a:xfrm>
        </p:grpSpPr>
        <p:cxnSp>
          <p:nvCxnSpPr>
            <p:cNvPr id="1323" name="Google Shape;1323;p71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324" name="Google Shape;1324;p7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grpSp>
        <p:nvGrpSpPr>
          <p:cNvPr id="1325" name="Google Shape;1325;p71"/>
          <p:cNvGrpSpPr/>
          <p:nvPr/>
        </p:nvGrpSpPr>
        <p:grpSpPr>
          <a:xfrm>
            <a:off x="4543676" y="3802011"/>
            <a:ext cx="641193" cy="609441"/>
            <a:chOff x="1066800" y="2819400"/>
            <a:chExt cx="228600" cy="304800"/>
          </a:xfrm>
        </p:grpSpPr>
        <p:cxnSp>
          <p:nvCxnSpPr>
            <p:cNvPr id="1326" name="Google Shape;1326;p71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327" name="Google Shape;1327;p7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sp>
        <p:nvSpPr>
          <p:cNvPr id="1328" name="Google Shape;1328;p71"/>
          <p:cNvSpPr/>
          <p:nvPr/>
        </p:nvSpPr>
        <p:spPr>
          <a:xfrm>
            <a:off x="3766850" y="3967483"/>
            <a:ext cx="507868" cy="25193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6BEAB">
              <a:alpha val="49800"/>
            </a:srgbClr>
          </a:solidFill>
          <a:ln w="12700" cap="flat" cmpd="sng">
            <a:solidFill>
              <a:srgbClr val="ECE9E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10" tIns="45688" rIns="91410" bIns="45688" anchor="ctr" anchorCtr="0">
            <a:noAutofit/>
          </a:bodyPr>
          <a:lstStyle/>
          <a:p>
            <a:pPr algn="ctr"/>
            <a:endParaRPr sz="2399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9" name="Google Shape;1329;p71"/>
          <p:cNvSpPr/>
          <p:nvPr/>
        </p:nvSpPr>
        <p:spPr>
          <a:xfrm>
            <a:off x="7641809" y="1357206"/>
            <a:ext cx="4353266" cy="1444824"/>
          </a:xfrm>
          <a:prstGeom prst="wedgeRoundRectCallout">
            <a:avLst>
              <a:gd name="adj1" fmla="val -83171"/>
              <a:gd name="adj2" fmla="val 227062"/>
              <a:gd name="adj3" fmla="val 16667"/>
            </a:avLst>
          </a:prstGeom>
          <a:solidFill>
            <a:srgbClr val="663606">
              <a:alpha val="94900"/>
            </a:srgbClr>
          </a:solidFill>
          <a:ln w="19050" cap="flat" cmpd="sng">
            <a:solidFill>
              <a:srgbClr val="F8D49E">
                <a:alpha val="8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10" tIns="45688" rIns="91410" bIns="45688" anchor="ctr" anchorCtr="0">
            <a:noAutofit/>
          </a:bodyPr>
          <a:lstStyle/>
          <a:p>
            <a:pPr algn="ctr"/>
            <a:r>
              <a:rPr lang="en" sz="2799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Добавяме в опашката всички деца на обхождания възел</a:t>
            </a:r>
            <a:endParaRPr sz="1466"/>
          </a:p>
        </p:txBody>
      </p:sp>
      <p:sp>
        <p:nvSpPr>
          <p:cNvPr id="36" name="Slide Number Placeholder">
            <a:extLst>
              <a:ext uri="{FF2B5EF4-FFF2-40B4-BE49-F238E27FC236}">
                <a16:creationId xmlns:a16="http://schemas.microsoft.com/office/drawing/2014/main" id="{78B90CE4-4C4F-4BCA-990D-C97F3935310F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8594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7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indent="-474015" algn="just">
              <a:buSzPts val="2000"/>
            </a:pPr>
            <a:r>
              <a:rPr lang="en" sz="2666"/>
              <a:t>Дървовидните структури от данни:</a:t>
            </a:r>
            <a:endParaRPr sz="2666"/>
          </a:p>
          <a:p>
            <a:pPr lvl="1" indent="-474015" algn="just">
              <a:spcBef>
                <a:spcPts val="0"/>
              </a:spcBef>
              <a:buClr>
                <a:schemeClr val="lt1"/>
              </a:buClr>
              <a:buSzPts val="2000"/>
            </a:pPr>
            <a:r>
              <a:rPr lang="en" sz="2666">
                <a:solidFill>
                  <a:srgbClr val="F6D18E"/>
                </a:solidFill>
              </a:rPr>
              <a:t>Дървета</a:t>
            </a:r>
            <a:r>
              <a:rPr lang="en" sz="2666"/>
              <a:t> - двоични, балансирани, подредени и др.</a:t>
            </a:r>
            <a:endParaRPr sz="2666"/>
          </a:p>
          <a:p>
            <a:pPr lvl="1" indent="-474015" algn="just">
              <a:spcBef>
                <a:spcPts val="0"/>
              </a:spcBef>
              <a:buClr>
                <a:schemeClr val="lt1"/>
              </a:buClr>
              <a:buSzPts val="2000"/>
            </a:pPr>
            <a:r>
              <a:rPr lang="en" sz="2666">
                <a:solidFill>
                  <a:srgbClr val="F6D18E"/>
                </a:solidFill>
              </a:rPr>
              <a:t>Графи</a:t>
            </a:r>
            <a:r>
              <a:rPr lang="en" sz="2666"/>
              <a:t> - ориентирани, неориентирани, с тегла и др. </a:t>
            </a:r>
            <a:endParaRPr sz="2666"/>
          </a:p>
          <a:p>
            <a:pPr lvl="1" indent="-474015" algn="just">
              <a:spcBef>
                <a:spcPts val="0"/>
              </a:spcBef>
              <a:buClr>
                <a:schemeClr val="lt1"/>
              </a:buClr>
              <a:buSzPts val="2000"/>
            </a:pPr>
            <a:r>
              <a:rPr lang="en" sz="2666">
                <a:solidFill>
                  <a:srgbClr val="F6D18E"/>
                </a:solidFill>
              </a:rPr>
              <a:t>Мрежи</a:t>
            </a:r>
            <a:r>
              <a:rPr lang="en" sz="2666"/>
              <a:t> - графи с особени свойства</a:t>
            </a:r>
            <a:endParaRPr sz="2666"/>
          </a:p>
          <a:p>
            <a:pPr indent="0" algn="just">
              <a:buNone/>
            </a:pPr>
            <a:endParaRPr sz="2666"/>
          </a:p>
        </p:txBody>
      </p:sp>
      <p:sp>
        <p:nvSpPr>
          <p:cNvPr id="201" name="Google Shape;201;p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r>
              <a:rPr lang="en"/>
              <a:t>Дървовидни структури от данни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grpSp>
        <p:nvGrpSpPr>
          <p:cNvPr id="203" name="Google Shape;203;p27"/>
          <p:cNvGrpSpPr/>
          <p:nvPr/>
        </p:nvGrpSpPr>
        <p:grpSpPr>
          <a:xfrm>
            <a:off x="7626176" y="4301348"/>
            <a:ext cx="3833820" cy="2412794"/>
            <a:chOff x="5274985" y="1094133"/>
            <a:chExt cx="3422315" cy="2433867"/>
          </a:xfrm>
        </p:grpSpPr>
        <p:sp>
          <p:nvSpPr>
            <p:cNvPr id="204" name="Google Shape;204;p27"/>
            <p:cNvSpPr/>
            <p:nvPr/>
          </p:nvSpPr>
          <p:spPr>
            <a:xfrm>
              <a:off x="7122557" y="1123950"/>
              <a:ext cx="558000" cy="5562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47988" tIns="60917" rIns="47988" bIns="60917" anchor="ctr" anchorCtr="0">
              <a:noAutofit/>
            </a:bodyPr>
            <a:lstStyle/>
            <a:p>
              <a:pPr algn="ctr"/>
              <a:r>
                <a:rPr lang="en" sz="2133" b="1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2</a:t>
              </a:r>
              <a:endParaRPr sz="2133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05" name="Google Shape;205;p27"/>
            <p:cNvSpPr/>
            <p:nvPr/>
          </p:nvSpPr>
          <p:spPr>
            <a:xfrm>
              <a:off x="6629400" y="2133600"/>
              <a:ext cx="620100" cy="5562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47988" tIns="60917" rIns="47988" bIns="60917" anchor="ctr" anchorCtr="0">
              <a:noAutofit/>
            </a:bodyPr>
            <a:lstStyle/>
            <a:p>
              <a:pPr algn="ctr"/>
              <a:r>
                <a:rPr lang="en" sz="2133" b="1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3</a:t>
              </a:r>
              <a:endParaRPr sz="2133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06" name="Google Shape;206;p27"/>
            <p:cNvSpPr/>
            <p:nvPr/>
          </p:nvSpPr>
          <p:spPr>
            <a:xfrm>
              <a:off x="8077200" y="1905000"/>
              <a:ext cx="620100" cy="5562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47988" tIns="60917" rIns="47988" bIns="60917" anchor="ctr" anchorCtr="0">
              <a:noAutofit/>
            </a:bodyPr>
            <a:lstStyle/>
            <a:p>
              <a:pPr algn="ctr"/>
              <a:r>
                <a:rPr lang="en" sz="2133" b="1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 sz="2133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07" name="Google Shape;207;p27"/>
            <p:cNvSpPr/>
            <p:nvPr/>
          </p:nvSpPr>
          <p:spPr>
            <a:xfrm>
              <a:off x="5486400" y="1371600"/>
              <a:ext cx="588300" cy="5562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47988" tIns="60917" rIns="47988" bIns="60917" anchor="ctr" anchorCtr="0">
              <a:noAutofit/>
            </a:bodyPr>
            <a:lstStyle/>
            <a:p>
              <a:pPr algn="ctr"/>
              <a:r>
                <a:rPr lang="en" sz="2133" b="1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sz="2133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08" name="Google Shape;208;p27"/>
            <p:cNvSpPr/>
            <p:nvPr/>
          </p:nvSpPr>
          <p:spPr>
            <a:xfrm>
              <a:off x="5410200" y="2743200"/>
              <a:ext cx="558000" cy="5562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47988" tIns="60917" rIns="47988" bIns="60917" anchor="ctr" anchorCtr="0">
              <a:noAutofit/>
            </a:bodyPr>
            <a:lstStyle/>
            <a:p>
              <a:pPr algn="ctr"/>
              <a:r>
                <a:rPr lang="en" sz="2133" b="1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4</a:t>
              </a:r>
              <a:endParaRPr sz="2133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09" name="Google Shape;209;p27"/>
            <p:cNvSpPr/>
            <p:nvPr/>
          </p:nvSpPr>
          <p:spPr>
            <a:xfrm>
              <a:off x="7620000" y="2971800"/>
              <a:ext cx="558000" cy="5562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47988" tIns="60917" rIns="47988" bIns="60917" anchor="ctr" anchorCtr="0">
              <a:noAutofit/>
            </a:bodyPr>
            <a:lstStyle/>
            <a:p>
              <a:pPr algn="ctr"/>
              <a:r>
                <a:rPr lang="en" sz="2133" b="1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5</a:t>
              </a:r>
              <a:endParaRPr sz="2133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210" name="Google Shape;210;p27"/>
            <p:cNvCxnSpPr>
              <a:stCxn id="207" idx="6"/>
              <a:endCxn id="204" idx="2"/>
            </p:cNvCxnSpPr>
            <p:nvPr/>
          </p:nvCxnSpPr>
          <p:spPr>
            <a:xfrm rot="10800000" flipH="1">
              <a:off x="6074700" y="1401900"/>
              <a:ext cx="1047600" cy="2478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stealth" w="med" len="med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</p:cxnSp>
        <p:cxnSp>
          <p:nvCxnSpPr>
            <p:cNvPr id="211" name="Google Shape;211;p27"/>
            <p:cNvCxnSpPr>
              <a:stCxn id="208" idx="6"/>
              <a:endCxn id="205" idx="3"/>
            </p:cNvCxnSpPr>
            <p:nvPr/>
          </p:nvCxnSpPr>
          <p:spPr>
            <a:xfrm rot="10800000" flipH="1">
              <a:off x="5968200" y="2608200"/>
              <a:ext cx="752100" cy="4131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stealth" w="med" len="med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</p:cxnSp>
        <p:cxnSp>
          <p:nvCxnSpPr>
            <p:cNvPr id="212" name="Google Shape;212;p27"/>
            <p:cNvCxnSpPr>
              <a:stCxn id="204" idx="5"/>
              <a:endCxn id="206" idx="1"/>
            </p:cNvCxnSpPr>
            <p:nvPr/>
          </p:nvCxnSpPr>
          <p:spPr>
            <a:xfrm>
              <a:off x="7598840" y="1598696"/>
              <a:ext cx="569100" cy="3876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stealth" w="med" len="med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</p:cxnSp>
        <p:cxnSp>
          <p:nvCxnSpPr>
            <p:cNvPr id="213" name="Google Shape;213;p27"/>
            <p:cNvCxnSpPr>
              <a:stCxn id="205" idx="5"/>
              <a:endCxn id="209" idx="1"/>
            </p:cNvCxnSpPr>
            <p:nvPr/>
          </p:nvCxnSpPr>
          <p:spPr>
            <a:xfrm>
              <a:off x="7158688" y="2608346"/>
              <a:ext cx="543000" cy="4449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stealth" w="med" len="med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</p:cxnSp>
        <p:cxnSp>
          <p:nvCxnSpPr>
            <p:cNvPr id="214" name="Google Shape;214;p27"/>
            <p:cNvCxnSpPr>
              <a:stCxn id="205" idx="6"/>
              <a:endCxn id="206" idx="2"/>
            </p:cNvCxnSpPr>
            <p:nvPr/>
          </p:nvCxnSpPr>
          <p:spPr>
            <a:xfrm rot="10800000" flipH="1">
              <a:off x="7249500" y="2183100"/>
              <a:ext cx="827700" cy="2286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stealth" w="med" len="med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</p:cxnSp>
        <p:cxnSp>
          <p:nvCxnSpPr>
            <p:cNvPr id="215" name="Google Shape;215;p27"/>
            <p:cNvCxnSpPr>
              <a:stCxn id="207" idx="5"/>
              <a:endCxn id="205" idx="1"/>
            </p:cNvCxnSpPr>
            <p:nvPr/>
          </p:nvCxnSpPr>
          <p:spPr>
            <a:xfrm>
              <a:off x="5988545" y="1846346"/>
              <a:ext cx="731700" cy="3687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stealth" w="med" len="med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</p:cxnSp>
        <p:cxnSp>
          <p:nvCxnSpPr>
            <p:cNvPr id="216" name="Google Shape;216;p27"/>
            <p:cNvCxnSpPr>
              <a:stCxn id="207" idx="4"/>
              <a:endCxn id="208" idx="0"/>
            </p:cNvCxnSpPr>
            <p:nvPr/>
          </p:nvCxnSpPr>
          <p:spPr>
            <a:xfrm flipH="1">
              <a:off x="5689050" y="1927800"/>
              <a:ext cx="91500" cy="8151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stealth" w="med" len="med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</p:cxnSp>
        <p:cxnSp>
          <p:nvCxnSpPr>
            <p:cNvPr id="217" name="Google Shape;217;p27"/>
            <p:cNvCxnSpPr/>
            <p:nvPr/>
          </p:nvCxnSpPr>
          <p:spPr>
            <a:xfrm>
              <a:off x="8577550" y="2421420"/>
              <a:ext cx="0" cy="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</p:cxnSp>
        <p:sp>
          <p:nvSpPr>
            <p:cNvPr id="218" name="Google Shape;218;p27"/>
            <p:cNvSpPr txBox="1"/>
            <p:nvPr/>
          </p:nvSpPr>
          <p:spPr>
            <a:xfrm rot="-818014">
              <a:off x="6237872" y="1171327"/>
              <a:ext cx="693645" cy="323211"/>
            </a:xfrm>
            <a:prstGeom prst="rect">
              <a:avLst/>
            </a:prstGeom>
            <a:noFill/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868" tIns="60917" rIns="121868" bIns="60917" anchor="t" anchorCtr="0">
              <a:noAutofit/>
            </a:bodyPr>
            <a:lstStyle/>
            <a:p>
              <a:r>
                <a:rPr lang="en" sz="1466" b="1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5 (20)</a:t>
              </a:r>
              <a:endParaRPr sz="1466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19" name="Google Shape;219;p27"/>
            <p:cNvSpPr txBox="1"/>
            <p:nvPr/>
          </p:nvSpPr>
          <p:spPr>
            <a:xfrm rot="1988661">
              <a:off x="7702422" y="1540669"/>
              <a:ext cx="777503" cy="323183"/>
            </a:xfrm>
            <a:prstGeom prst="rect">
              <a:avLst/>
            </a:prstGeom>
            <a:noFill/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868" tIns="60917" rIns="121868" bIns="60917" anchor="t" anchorCtr="0">
              <a:noAutofit/>
            </a:bodyPr>
            <a:lstStyle/>
            <a:p>
              <a:r>
                <a:rPr lang="en" sz="1466" b="1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5 (10)</a:t>
              </a:r>
              <a:endParaRPr sz="1466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20" name="Google Shape;220;p27"/>
            <p:cNvSpPr txBox="1"/>
            <p:nvPr/>
          </p:nvSpPr>
          <p:spPr>
            <a:xfrm rot="-5035956">
              <a:off x="5009768" y="2166843"/>
              <a:ext cx="862833" cy="242576"/>
            </a:xfrm>
            <a:prstGeom prst="rect">
              <a:avLst/>
            </a:prstGeom>
            <a:noFill/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868" tIns="60917" rIns="121868" bIns="60917" anchor="t" anchorCtr="0">
              <a:noAutofit/>
            </a:bodyPr>
            <a:lstStyle/>
            <a:p>
              <a:r>
                <a:rPr lang="en" sz="1600" b="1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15 </a:t>
              </a:r>
              <a:endParaRPr sz="16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endParaRPr sz="16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r>
                <a:rPr lang="en" sz="1600" b="1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(15)</a:t>
              </a:r>
              <a:endParaRPr sz="16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21" name="Google Shape;221;p27"/>
            <p:cNvSpPr txBox="1"/>
            <p:nvPr/>
          </p:nvSpPr>
          <p:spPr>
            <a:xfrm rot="-1740026">
              <a:off x="5935058" y="2564016"/>
              <a:ext cx="647255" cy="323089"/>
            </a:xfrm>
            <a:prstGeom prst="rect">
              <a:avLst/>
            </a:prstGeom>
            <a:noFill/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868" tIns="60917" rIns="121868" bIns="60917" anchor="t" anchorCtr="0">
              <a:noAutofit/>
            </a:bodyPr>
            <a:lstStyle/>
            <a:p>
              <a:r>
                <a:rPr lang="en" sz="1466" b="1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15 (30)</a:t>
              </a:r>
              <a:endParaRPr sz="1466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22" name="Google Shape;222;p27"/>
            <p:cNvSpPr txBox="1"/>
            <p:nvPr/>
          </p:nvSpPr>
          <p:spPr>
            <a:xfrm rot="2304376">
              <a:off x="7254866" y="2565025"/>
              <a:ext cx="709395" cy="323096"/>
            </a:xfrm>
            <a:prstGeom prst="rect">
              <a:avLst/>
            </a:prstGeom>
            <a:noFill/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868" tIns="60917" rIns="121868" bIns="60917" anchor="t" anchorCtr="0">
              <a:noAutofit/>
            </a:bodyPr>
            <a:lstStyle/>
            <a:p>
              <a:r>
                <a:rPr lang="en" sz="1466" b="1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5 (5)</a:t>
              </a:r>
              <a:endParaRPr sz="1466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23" name="Google Shape;223;p27"/>
            <p:cNvSpPr txBox="1"/>
            <p:nvPr/>
          </p:nvSpPr>
          <p:spPr>
            <a:xfrm rot="-924125">
              <a:off x="7280094" y="1902238"/>
              <a:ext cx="882183" cy="323004"/>
            </a:xfrm>
            <a:prstGeom prst="rect">
              <a:avLst/>
            </a:prstGeom>
            <a:noFill/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868" tIns="60917" rIns="121868" bIns="60917" anchor="t" anchorCtr="0">
              <a:noAutofit/>
            </a:bodyPr>
            <a:lstStyle/>
            <a:p>
              <a:r>
                <a:rPr lang="en" sz="1466" b="1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20(20)</a:t>
              </a:r>
              <a:endParaRPr sz="1466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24" name="Google Shape;224;p27"/>
            <p:cNvSpPr txBox="1"/>
            <p:nvPr/>
          </p:nvSpPr>
          <p:spPr>
            <a:xfrm rot="1626690">
              <a:off x="6164216" y="1718065"/>
              <a:ext cx="647103" cy="323216"/>
            </a:xfrm>
            <a:prstGeom prst="rect">
              <a:avLst/>
            </a:prstGeom>
            <a:noFill/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868" tIns="60917" rIns="121868" bIns="60917" anchor="t" anchorCtr="0">
              <a:noAutofit/>
            </a:bodyPr>
            <a:lstStyle/>
            <a:p>
              <a:r>
                <a:rPr lang="en" sz="1466" b="1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10 (40)</a:t>
              </a:r>
              <a:endParaRPr sz="1466"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225" name="Google Shape;225;p27"/>
          <p:cNvGrpSpPr/>
          <p:nvPr/>
        </p:nvGrpSpPr>
        <p:grpSpPr>
          <a:xfrm>
            <a:off x="752535" y="4461025"/>
            <a:ext cx="5361630" cy="2066151"/>
            <a:chOff x="3686175" y="4114785"/>
            <a:chExt cx="4924425" cy="2286161"/>
          </a:xfrm>
        </p:grpSpPr>
        <p:sp>
          <p:nvSpPr>
            <p:cNvPr id="226" name="Google Shape;226;p27"/>
            <p:cNvSpPr/>
            <p:nvPr/>
          </p:nvSpPr>
          <p:spPr>
            <a:xfrm>
              <a:off x="7074914" y="4114785"/>
              <a:ext cx="558000" cy="5562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47988" tIns="60917" rIns="47988" bIns="60917" anchor="ctr" anchorCtr="0">
              <a:noAutofit/>
            </a:bodyPr>
            <a:lstStyle/>
            <a:p>
              <a:pPr algn="ctr"/>
              <a:r>
                <a:rPr lang="en" sz="2133" b="1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7</a:t>
              </a:r>
              <a:endParaRPr sz="2133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27" name="Google Shape;227;p27"/>
            <p:cNvSpPr/>
            <p:nvPr/>
          </p:nvSpPr>
          <p:spPr>
            <a:xfrm>
              <a:off x="6268877" y="5721180"/>
              <a:ext cx="558000" cy="5562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47988" tIns="60917" rIns="47988" bIns="60917" anchor="ctr" anchorCtr="0">
              <a:noAutofit/>
            </a:bodyPr>
            <a:lstStyle/>
            <a:p>
              <a:pPr algn="ctr"/>
              <a:r>
                <a:rPr lang="en" sz="2133" b="1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19</a:t>
              </a:r>
              <a:endParaRPr sz="2133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28" name="Google Shape;228;p27"/>
            <p:cNvSpPr/>
            <p:nvPr/>
          </p:nvSpPr>
          <p:spPr>
            <a:xfrm>
              <a:off x="6942808" y="5041554"/>
              <a:ext cx="620100" cy="5562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47988" tIns="60917" rIns="47988" bIns="60917" anchor="ctr" anchorCtr="0">
              <a:noAutofit/>
            </a:bodyPr>
            <a:lstStyle/>
            <a:p>
              <a:pPr algn="ctr"/>
              <a:r>
                <a:rPr lang="en" sz="2133" b="1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21</a:t>
              </a:r>
              <a:endParaRPr sz="2133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29" name="Google Shape;229;p27"/>
            <p:cNvSpPr/>
            <p:nvPr/>
          </p:nvSpPr>
          <p:spPr>
            <a:xfrm>
              <a:off x="7928573" y="4495800"/>
              <a:ext cx="620100" cy="5562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47988" tIns="60917" rIns="47988" bIns="60917" anchor="ctr" anchorCtr="0">
              <a:noAutofit/>
            </a:bodyPr>
            <a:lstStyle/>
            <a:p>
              <a:pPr algn="ctr"/>
              <a:r>
                <a:rPr lang="en" sz="2133" b="1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14</a:t>
              </a:r>
              <a:endParaRPr sz="2133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30" name="Google Shape;230;p27"/>
            <p:cNvSpPr/>
            <p:nvPr/>
          </p:nvSpPr>
          <p:spPr>
            <a:xfrm>
              <a:off x="5507666" y="4300138"/>
              <a:ext cx="588300" cy="5562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47988" tIns="60917" rIns="47988" bIns="60917" anchor="ctr" anchorCtr="0">
              <a:noAutofit/>
            </a:bodyPr>
            <a:lstStyle/>
            <a:p>
              <a:pPr algn="ctr"/>
              <a:r>
                <a:rPr lang="en" sz="2133" b="1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sz="2133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31" name="Google Shape;231;p27"/>
            <p:cNvSpPr/>
            <p:nvPr/>
          </p:nvSpPr>
          <p:spPr>
            <a:xfrm>
              <a:off x="5276832" y="5721177"/>
              <a:ext cx="558000" cy="5562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47988" tIns="60917" rIns="47988" bIns="60917" anchor="ctr" anchorCtr="0">
              <a:noAutofit/>
            </a:bodyPr>
            <a:lstStyle/>
            <a:p>
              <a:pPr algn="ctr"/>
              <a:r>
                <a:rPr lang="en" sz="2133" b="1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12</a:t>
              </a:r>
              <a:endParaRPr sz="2133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32" name="Google Shape;232;p27"/>
            <p:cNvSpPr/>
            <p:nvPr/>
          </p:nvSpPr>
          <p:spPr>
            <a:xfrm>
              <a:off x="7446931" y="5844746"/>
              <a:ext cx="558000" cy="5562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47988" tIns="60917" rIns="47988" bIns="60917" anchor="ctr" anchorCtr="0">
              <a:noAutofit/>
            </a:bodyPr>
            <a:lstStyle/>
            <a:p>
              <a:pPr algn="ctr"/>
              <a:r>
                <a:rPr lang="en" sz="2133" b="1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31</a:t>
              </a:r>
              <a:endParaRPr sz="2133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233" name="Google Shape;233;p27"/>
            <p:cNvCxnSpPr>
              <a:stCxn id="230" idx="6"/>
              <a:endCxn id="226" idx="2"/>
            </p:cNvCxnSpPr>
            <p:nvPr/>
          </p:nvCxnSpPr>
          <p:spPr>
            <a:xfrm rot="10800000" flipH="1">
              <a:off x="6095966" y="4392838"/>
              <a:ext cx="978900" cy="1854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stealth" w="med" len="med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</p:cxnSp>
        <p:cxnSp>
          <p:nvCxnSpPr>
            <p:cNvPr id="234" name="Google Shape;234;p27"/>
            <p:cNvCxnSpPr>
              <a:stCxn id="227" idx="7"/>
              <a:endCxn id="228" idx="3"/>
            </p:cNvCxnSpPr>
            <p:nvPr/>
          </p:nvCxnSpPr>
          <p:spPr>
            <a:xfrm rot="10800000" flipH="1">
              <a:off x="6745160" y="5516434"/>
              <a:ext cx="288300" cy="2862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stealth" w="med" len="med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</p:cxnSp>
        <p:cxnSp>
          <p:nvCxnSpPr>
            <p:cNvPr id="235" name="Google Shape;235;p27"/>
            <p:cNvCxnSpPr>
              <a:stCxn id="226" idx="4"/>
              <a:endCxn id="228" idx="0"/>
            </p:cNvCxnSpPr>
            <p:nvPr/>
          </p:nvCxnSpPr>
          <p:spPr>
            <a:xfrm flipH="1">
              <a:off x="7252814" y="4670985"/>
              <a:ext cx="101100" cy="3705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stealth" w="med" len="med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</p:cxnSp>
        <p:cxnSp>
          <p:nvCxnSpPr>
            <p:cNvPr id="236" name="Google Shape;236;p27"/>
            <p:cNvCxnSpPr>
              <a:stCxn id="228" idx="4"/>
              <a:endCxn id="232" idx="1"/>
            </p:cNvCxnSpPr>
            <p:nvPr/>
          </p:nvCxnSpPr>
          <p:spPr>
            <a:xfrm>
              <a:off x="7252858" y="5597754"/>
              <a:ext cx="275700" cy="3282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stealth" w="med" len="med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</p:cxnSp>
        <p:cxnSp>
          <p:nvCxnSpPr>
            <p:cNvPr id="237" name="Google Shape;237;p27"/>
            <p:cNvCxnSpPr>
              <a:stCxn id="228" idx="7"/>
            </p:cNvCxnSpPr>
            <p:nvPr/>
          </p:nvCxnSpPr>
          <p:spPr>
            <a:xfrm rot="10800000" flipH="1">
              <a:off x="7472096" y="4867108"/>
              <a:ext cx="471900" cy="2559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stealth" w="med" len="med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</p:cxnSp>
        <p:cxnSp>
          <p:nvCxnSpPr>
            <p:cNvPr id="238" name="Google Shape;238;p27"/>
            <p:cNvCxnSpPr>
              <a:stCxn id="230" idx="5"/>
              <a:endCxn id="228" idx="1"/>
            </p:cNvCxnSpPr>
            <p:nvPr/>
          </p:nvCxnSpPr>
          <p:spPr>
            <a:xfrm>
              <a:off x="6009811" y="4774884"/>
              <a:ext cx="1023600" cy="3483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stealth" w="med" len="med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</p:cxnSp>
        <p:cxnSp>
          <p:nvCxnSpPr>
            <p:cNvPr id="239" name="Google Shape;239;p27"/>
            <p:cNvCxnSpPr>
              <a:stCxn id="227" idx="1"/>
            </p:cNvCxnSpPr>
            <p:nvPr/>
          </p:nvCxnSpPr>
          <p:spPr>
            <a:xfrm rot="10800000">
              <a:off x="5924294" y="4828834"/>
              <a:ext cx="426300" cy="9738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stealth" w="med" len="med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</p:cxnSp>
        <p:cxnSp>
          <p:nvCxnSpPr>
            <p:cNvPr id="240" name="Google Shape;240;p27"/>
            <p:cNvCxnSpPr>
              <a:stCxn id="231" idx="6"/>
              <a:endCxn id="227" idx="2"/>
            </p:cNvCxnSpPr>
            <p:nvPr/>
          </p:nvCxnSpPr>
          <p:spPr>
            <a:xfrm>
              <a:off x="5834832" y="5999277"/>
              <a:ext cx="434100" cy="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stealth" w="med" len="med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</p:cxnSp>
        <p:cxnSp>
          <p:nvCxnSpPr>
            <p:cNvPr id="241" name="Google Shape;241;p27"/>
            <p:cNvCxnSpPr>
              <a:stCxn id="230" idx="4"/>
              <a:endCxn id="231" idx="0"/>
            </p:cNvCxnSpPr>
            <p:nvPr/>
          </p:nvCxnSpPr>
          <p:spPr>
            <a:xfrm flipH="1">
              <a:off x="5555816" y="4856338"/>
              <a:ext cx="246000" cy="8649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stealth" w="med" len="med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</p:cxnSp>
        <p:cxnSp>
          <p:nvCxnSpPr>
            <p:cNvPr id="242" name="Google Shape;242;p27"/>
            <p:cNvCxnSpPr/>
            <p:nvPr/>
          </p:nvCxnSpPr>
          <p:spPr>
            <a:xfrm>
              <a:off x="8529907" y="5412255"/>
              <a:ext cx="0" cy="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</p:cxnSp>
        <p:cxnSp>
          <p:nvCxnSpPr>
            <p:cNvPr id="243" name="Google Shape;243;p27"/>
            <p:cNvCxnSpPr/>
            <p:nvPr/>
          </p:nvCxnSpPr>
          <p:spPr>
            <a:xfrm>
              <a:off x="8019510" y="4987325"/>
              <a:ext cx="523500" cy="16500"/>
            </a:xfrm>
            <a:prstGeom prst="curvedConnector3">
              <a:avLst>
                <a:gd name="adj1" fmla="val 50000"/>
              </a:avLst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</p:cxnSp>
        <p:cxnSp>
          <p:nvCxnSpPr>
            <p:cNvPr id="244" name="Google Shape;244;p27"/>
            <p:cNvCxnSpPr/>
            <p:nvPr/>
          </p:nvCxnSpPr>
          <p:spPr>
            <a:xfrm rot="10800000">
              <a:off x="8497500" y="4913265"/>
              <a:ext cx="113100" cy="1482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stealth" w="med" len="med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</p:cxnSp>
        <p:sp>
          <p:nvSpPr>
            <p:cNvPr id="245" name="Google Shape;245;p27"/>
            <p:cNvSpPr/>
            <p:nvPr/>
          </p:nvSpPr>
          <p:spPr>
            <a:xfrm>
              <a:off x="4448175" y="4724400"/>
              <a:ext cx="588300" cy="5562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47988" tIns="60917" rIns="47988" bIns="60917" anchor="ctr" anchorCtr="0">
              <a:noAutofit/>
            </a:bodyPr>
            <a:lstStyle/>
            <a:p>
              <a:pPr algn="ctr"/>
              <a:r>
                <a:rPr lang="en" sz="2133" b="1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4</a:t>
              </a:r>
              <a:endParaRPr sz="2133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246" name="Google Shape;246;p27"/>
            <p:cNvCxnSpPr>
              <a:stCxn id="245" idx="7"/>
              <a:endCxn id="230" idx="2"/>
            </p:cNvCxnSpPr>
            <p:nvPr/>
          </p:nvCxnSpPr>
          <p:spPr>
            <a:xfrm rot="10800000" flipH="1">
              <a:off x="4950320" y="4578454"/>
              <a:ext cx="557100" cy="2274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stealth" w="med" len="med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</p:cxnSp>
        <p:cxnSp>
          <p:nvCxnSpPr>
            <p:cNvPr id="247" name="Google Shape;247;p27"/>
            <p:cNvCxnSpPr>
              <a:stCxn id="245" idx="4"/>
              <a:endCxn id="231" idx="2"/>
            </p:cNvCxnSpPr>
            <p:nvPr/>
          </p:nvCxnSpPr>
          <p:spPr>
            <a:xfrm>
              <a:off x="4742325" y="5280600"/>
              <a:ext cx="534300" cy="7185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stealth" w="med" len="med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</p:cxnSp>
        <p:cxnSp>
          <p:nvCxnSpPr>
            <p:cNvPr id="248" name="Google Shape;248;p27"/>
            <p:cNvCxnSpPr>
              <a:stCxn id="231" idx="1"/>
              <a:endCxn id="245" idx="5"/>
            </p:cNvCxnSpPr>
            <p:nvPr/>
          </p:nvCxnSpPr>
          <p:spPr>
            <a:xfrm rot="10800000">
              <a:off x="4950549" y="5199031"/>
              <a:ext cx="408000" cy="6036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stealth" w="med" len="med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</p:cxnSp>
        <p:sp>
          <p:nvSpPr>
            <p:cNvPr id="249" name="Google Shape;249;p27"/>
            <p:cNvSpPr/>
            <p:nvPr/>
          </p:nvSpPr>
          <p:spPr>
            <a:xfrm>
              <a:off x="3686175" y="5562600"/>
              <a:ext cx="588300" cy="5562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47988" tIns="60917" rIns="47988" bIns="60917" anchor="ctr" anchorCtr="0">
              <a:noAutofit/>
            </a:bodyPr>
            <a:lstStyle/>
            <a:p>
              <a:pPr algn="ctr"/>
              <a:r>
                <a:rPr lang="en" sz="2133" b="1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11</a:t>
              </a:r>
              <a:endParaRPr sz="2133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250" name="Google Shape;250;p27"/>
            <p:cNvCxnSpPr>
              <a:stCxn id="249" idx="7"/>
              <a:endCxn id="245" idx="3"/>
            </p:cNvCxnSpPr>
            <p:nvPr/>
          </p:nvCxnSpPr>
          <p:spPr>
            <a:xfrm rot="10800000" flipH="1">
              <a:off x="4188320" y="5199454"/>
              <a:ext cx="345900" cy="4446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stealth" w="med" len="med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</p:cxnSp>
      </p:grpSp>
      <p:sp>
        <p:nvSpPr>
          <p:cNvPr id="251" name="Google Shape;251;p27"/>
          <p:cNvSpPr/>
          <p:nvPr/>
        </p:nvSpPr>
        <p:spPr>
          <a:xfrm>
            <a:off x="415491" y="4297872"/>
            <a:ext cx="1208485" cy="499870"/>
          </a:xfrm>
          <a:prstGeom prst="wedgeRoundRectCallout">
            <a:avLst>
              <a:gd name="adj1" fmla="val 82332"/>
              <a:gd name="adj2" fmla="val 43643"/>
              <a:gd name="adj3" fmla="val 16667"/>
            </a:avLst>
          </a:prstGeom>
          <a:solidFill>
            <a:srgbClr val="663606">
              <a:alpha val="94900"/>
            </a:srgbClr>
          </a:solidFill>
          <a:ln w="19050" cap="flat" cmpd="sng">
            <a:solidFill>
              <a:srgbClr val="F8D49E">
                <a:alpha val="8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868" tIns="60917" rIns="121868" bIns="60917" anchor="ctr" anchorCtr="0">
            <a:noAutofit/>
          </a:bodyPr>
          <a:lstStyle/>
          <a:p>
            <a:pPr algn="ctr"/>
            <a:r>
              <a:rPr lang="en" sz="2133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Граф</a:t>
            </a:r>
            <a:endParaRPr sz="2133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2" name="Google Shape;252;p27"/>
          <p:cNvSpPr/>
          <p:nvPr/>
        </p:nvSpPr>
        <p:spPr>
          <a:xfrm>
            <a:off x="10345025" y="3657372"/>
            <a:ext cx="1619178" cy="499870"/>
          </a:xfrm>
          <a:prstGeom prst="wedgeRoundRectCallout">
            <a:avLst>
              <a:gd name="adj1" fmla="val -74331"/>
              <a:gd name="adj2" fmla="val 55608"/>
              <a:gd name="adj3" fmla="val 16667"/>
            </a:avLst>
          </a:prstGeom>
          <a:solidFill>
            <a:srgbClr val="663606">
              <a:alpha val="94900"/>
            </a:srgbClr>
          </a:solidFill>
          <a:ln w="19050" cap="flat" cmpd="sng">
            <a:solidFill>
              <a:srgbClr val="F8D49E">
                <a:alpha val="8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868" tIns="60917" rIns="121868" bIns="60917" anchor="ctr" anchorCtr="0">
            <a:noAutofit/>
          </a:bodyPr>
          <a:lstStyle/>
          <a:p>
            <a:pPr algn="ctr"/>
            <a:r>
              <a:rPr lang="en" sz="2133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Мрежа</a:t>
            </a:r>
            <a:endParaRPr sz="2133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4" name="Slide Number Placeholder">
            <a:extLst>
              <a:ext uri="{FF2B5EF4-FFF2-40B4-BE49-F238E27FC236}">
                <a16:creationId xmlns:a16="http://schemas.microsoft.com/office/drawing/2014/main" id="{57BD6B1B-BF17-4B60-BBAF-6D43B49FE4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269802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" name="Google Shape;1334;p72"/>
          <p:cNvSpPr txBox="1">
            <a:spLocks noGrp="1"/>
          </p:cNvSpPr>
          <p:nvPr>
            <p:ph type="body" idx="4294967295"/>
          </p:nvPr>
        </p:nvSpPr>
        <p:spPr>
          <a:xfrm>
            <a:off x="190413" y="1151715"/>
            <a:ext cx="11804525" cy="556894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marL="304724" indent="-304724"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en"/>
              <a:t>Опашка: 7, 19, 21, 14, 1, 12, 31</a:t>
            </a:r>
            <a:endParaRPr/>
          </a:p>
          <a:p>
            <a:pPr marL="304724" indent="-304724">
              <a:spcBef>
                <a:spcPts val="1200"/>
              </a:spcBef>
              <a:spcAft>
                <a:spcPts val="0"/>
              </a:spcAft>
              <a:buSzPts val="2600"/>
              <a:buChar char="▪"/>
            </a:pPr>
            <a:r>
              <a:rPr lang="en"/>
              <a:t>Изход: 7, 19, 21</a:t>
            </a:r>
            <a:endParaRPr/>
          </a:p>
        </p:txBody>
      </p:sp>
      <p:sp>
        <p:nvSpPr>
          <p:cNvPr id="1335" name="Google Shape;1335;p72"/>
          <p:cNvSpPr txBox="1">
            <a:spLocks noGrp="1"/>
          </p:cNvSpPr>
          <p:nvPr>
            <p:ph type="title" idx="4294967295"/>
          </p:nvPr>
        </p:nvSpPr>
        <p:spPr>
          <a:xfrm>
            <a:off x="188814" y="41224"/>
            <a:ext cx="9577505" cy="111051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F3BE60"/>
              </a:buClr>
              <a:buSzPts val="3000"/>
            </a:pPr>
            <a:r>
              <a:rPr lang="en"/>
              <a:t>BFS в действие (стъпка 10)</a:t>
            </a:r>
            <a:endParaRPr/>
          </a:p>
        </p:txBody>
      </p:sp>
      <p:grpSp>
        <p:nvGrpSpPr>
          <p:cNvPr id="1336" name="Google Shape;1336;p72"/>
          <p:cNvGrpSpPr/>
          <p:nvPr/>
        </p:nvGrpSpPr>
        <p:grpSpPr>
          <a:xfrm>
            <a:off x="3453499" y="2057624"/>
            <a:ext cx="4902187" cy="4037386"/>
            <a:chOff x="4114800" y="2007160"/>
            <a:chExt cx="3677598" cy="3048031"/>
          </a:xfrm>
        </p:grpSpPr>
        <p:cxnSp>
          <p:nvCxnSpPr>
            <p:cNvPr id="1337" name="Google Shape;1337;p72"/>
            <p:cNvCxnSpPr/>
            <p:nvPr/>
          </p:nvCxnSpPr>
          <p:spPr>
            <a:xfrm flipH="1">
              <a:off x="5315695" y="2519312"/>
              <a:ext cx="648000" cy="7770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1338" name="Google Shape;1338;p72"/>
            <p:cNvSpPr/>
            <p:nvPr/>
          </p:nvSpPr>
          <p:spPr>
            <a:xfrm>
              <a:off x="5845709" y="2007160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7</a:t>
              </a:r>
              <a:endParaRPr sz="1466"/>
            </a:p>
          </p:txBody>
        </p:sp>
        <p:sp>
          <p:nvSpPr>
            <p:cNvPr id="1339" name="Google Shape;1339;p72"/>
            <p:cNvSpPr/>
            <p:nvPr/>
          </p:nvSpPr>
          <p:spPr>
            <a:xfrm>
              <a:off x="4879405" y="3260848"/>
              <a:ext cx="5751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19</a:t>
              </a:r>
              <a:endParaRPr sz="1466"/>
            </a:p>
          </p:txBody>
        </p:sp>
        <p:sp>
          <p:nvSpPr>
            <p:cNvPr id="1340" name="Google Shape;1340;p72"/>
            <p:cNvSpPr/>
            <p:nvPr/>
          </p:nvSpPr>
          <p:spPr>
            <a:xfrm>
              <a:off x="6454250" y="4464697"/>
              <a:ext cx="576300" cy="565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23</a:t>
              </a:r>
              <a:endParaRPr sz="1466"/>
            </a:p>
          </p:txBody>
        </p:sp>
        <p:sp>
          <p:nvSpPr>
            <p:cNvPr id="1341" name="Google Shape;1341;p72"/>
            <p:cNvSpPr/>
            <p:nvPr/>
          </p:nvSpPr>
          <p:spPr>
            <a:xfrm>
              <a:off x="7213998" y="4465656"/>
              <a:ext cx="578400" cy="565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 sz="1466"/>
            </a:p>
          </p:txBody>
        </p:sp>
        <p:cxnSp>
          <p:nvCxnSpPr>
            <p:cNvPr id="1342" name="Google Shape;1342;p72"/>
            <p:cNvCxnSpPr/>
            <p:nvPr/>
          </p:nvCxnSpPr>
          <p:spPr>
            <a:xfrm flipH="1">
              <a:off x="6817696" y="3818374"/>
              <a:ext cx="206100" cy="6498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43" name="Google Shape;1343;p72"/>
            <p:cNvCxnSpPr/>
            <p:nvPr/>
          </p:nvCxnSpPr>
          <p:spPr>
            <a:xfrm>
              <a:off x="7234812" y="3828422"/>
              <a:ext cx="226200" cy="6297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44" name="Google Shape;1344;p72"/>
            <p:cNvCxnSpPr/>
            <p:nvPr/>
          </p:nvCxnSpPr>
          <p:spPr>
            <a:xfrm>
              <a:off x="6305340" y="2528837"/>
              <a:ext cx="658200" cy="7770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1345" name="Google Shape;1345;p72"/>
            <p:cNvCxnSpPr/>
            <p:nvPr/>
          </p:nvCxnSpPr>
          <p:spPr>
            <a:xfrm flipH="1">
              <a:off x="6126117" y="2569031"/>
              <a:ext cx="8400" cy="6717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1346" name="Google Shape;1346;p72"/>
            <p:cNvSpPr/>
            <p:nvPr/>
          </p:nvSpPr>
          <p:spPr>
            <a:xfrm>
              <a:off x="5637674" y="4489391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31</a:t>
              </a:r>
              <a:endParaRPr sz="1466"/>
            </a:p>
          </p:txBody>
        </p:sp>
        <p:sp>
          <p:nvSpPr>
            <p:cNvPr id="1347" name="Google Shape;1347;p72"/>
            <p:cNvSpPr/>
            <p:nvPr/>
          </p:nvSpPr>
          <p:spPr>
            <a:xfrm>
              <a:off x="4114800" y="4485912"/>
              <a:ext cx="5751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sz="1466"/>
            </a:p>
          </p:txBody>
        </p:sp>
        <p:cxnSp>
          <p:nvCxnSpPr>
            <p:cNvPr id="1348" name="Google Shape;1348;p72"/>
            <p:cNvCxnSpPr/>
            <p:nvPr/>
          </p:nvCxnSpPr>
          <p:spPr>
            <a:xfrm flipH="1">
              <a:off x="4516628" y="3763944"/>
              <a:ext cx="455100" cy="7344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1349" name="Google Shape;1349;p72"/>
            <p:cNvCxnSpPr/>
            <p:nvPr/>
          </p:nvCxnSpPr>
          <p:spPr>
            <a:xfrm>
              <a:off x="5340698" y="3774833"/>
              <a:ext cx="493800" cy="7191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1350" name="Google Shape;1350;p72"/>
            <p:cNvSpPr/>
            <p:nvPr/>
          </p:nvSpPr>
          <p:spPr>
            <a:xfrm>
              <a:off x="4878328" y="4485752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12</a:t>
              </a:r>
              <a:endParaRPr sz="1466"/>
            </a:p>
          </p:txBody>
        </p:sp>
        <p:cxnSp>
          <p:nvCxnSpPr>
            <p:cNvPr id="1351" name="Google Shape;1351;p72"/>
            <p:cNvCxnSpPr/>
            <p:nvPr/>
          </p:nvCxnSpPr>
          <p:spPr>
            <a:xfrm>
              <a:off x="5154656" y="3838469"/>
              <a:ext cx="5100" cy="6297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1352" name="Google Shape;1352;p72"/>
            <p:cNvSpPr/>
            <p:nvPr/>
          </p:nvSpPr>
          <p:spPr>
            <a:xfrm>
              <a:off x="5847304" y="3260688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21</a:t>
              </a:r>
              <a:endParaRPr sz="1466"/>
            </a:p>
          </p:txBody>
        </p:sp>
        <p:sp>
          <p:nvSpPr>
            <p:cNvPr id="1353" name="Google Shape;1353;p72"/>
            <p:cNvSpPr/>
            <p:nvPr/>
          </p:nvSpPr>
          <p:spPr>
            <a:xfrm>
              <a:off x="6840424" y="3264327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14</a:t>
              </a:r>
              <a:endParaRPr sz="1466"/>
            </a:p>
          </p:txBody>
        </p:sp>
      </p:grpSp>
      <p:grpSp>
        <p:nvGrpSpPr>
          <p:cNvPr id="1354" name="Google Shape;1354;p72"/>
          <p:cNvGrpSpPr/>
          <p:nvPr/>
        </p:nvGrpSpPr>
        <p:grpSpPr>
          <a:xfrm>
            <a:off x="2270683" y="1295955"/>
            <a:ext cx="304721" cy="304721"/>
            <a:chOff x="1066800" y="2819400"/>
            <a:chExt cx="228600" cy="304800"/>
          </a:xfrm>
        </p:grpSpPr>
        <p:cxnSp>
          <p:nvCxnSpPr>
            <p:cNvPr id="1355" name="Google Shape;1355;p72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356" name="Google Shape;1356;p7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grpSp>
        <p:nvGrpSpPr>
          <p:cNvPr id="1357" name="Google Shape;1357;p72"/>
          <p:cNvGrpSpPr/>
          <p:nvPr/>
        </p:nvGrpSpPr>
        <p:grpSpPr>
          <a:xfrm>
            <a:off x="5837837" y="2106649"/>
            <a:ext cx="641193" cy="609441"/>
            <a:chOff x="1066800" y="2819400"/>
            <a:chExt cx="228600" cy="304800"/>
          </a:xfrm>
        </p:grpSpPr>
        <p:cxnSp>
          <p:nvCxnSpPr>
            <p:cNvPr id="1358" name="Google Shape;1358;p72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359" name="Google Shape;1359;p7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grpSp>
        <p:nvGrpSpPr>
          <p:cNvPr id="1360" name="Google Shape;1360;p72"/>
          <p:cNvGrpSpPr/>
          <p:nvPr/>
        </p:nvGrpSpPr>
        <p:grpSpPr>
          <a:xfrm>
            <a:off x="2804161" y="1295955"/>
            <a:ext cx="304721" cy="304721"/>
            <a:chOff x="1066800" y="2819400"/>
            <a:chExt cx="228600" cy="304800"/>
          </a:xfrm>
        </p:grpSpPr>
        <p:cxnSp>
          <p:nvCxnSpPr>
            <p:cNvPr id="1361" name="Google Shape;1361;p72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362" name="Google Shape;1362;p7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grpSp>
        <p:nvGrpSpPr>
          <p:cNvPr id="1363" name="Google Shape;1363;p72"/>
          <p:cNvGrpSpPr/>
          <p:nvPr/>
        </p:nvGrpSpPr>
        <p:grpSpPr>
          <a:xfrm>
            <a:off x="4543676" y="3802011"/>
            <a:ext cx="641193" cy="609441"/>
            <a:chOff x="1066800" y="2819400"/>
            <a:chExt cx="228600" cy="304800"/>
          </a:xfrm>
        </p:grpSpPr>
        <p:cxnSp>
          <p:nvCxnSpPr>
            <p:cNvPr id="1364" name="Google Shape;1364;p72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365" name="Google Shape;1365;p7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grpSp>
        <p:nvGrpSpPr>
          <p:cNvPr id="1366" name="Google Shape;1366;p72"/>
          <p:cNvGrpSpPr/>
          <p:nvPr/>
        </p:nvGrpSpPr>
        <p:grpSpPr>
          <a:xfrm>
            <a:off x="3413761" y="1295955"/>
            <a:ext cx="304721" cy="304721"/>
            <a:chOff x="1066800" y="2819400"/>
            <a:chExt cx="228600" cy="304800"/>
          </a:xfrm>
        </p:grpSpPr>
        <p:cxnSp>
          <p:nvCxnSpPr>
            <p:cNvPr id="1367" name="Google Shape;1367;p72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368" name="Google Shape;1368;p7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grpSp>
        <p:nvGrpSpPr>
          <p:cNvPr id="1369" name="Google Shape;1369;p72"/>
          <p:cNvGrpSpPr/>
          <p:nvPr/>
        </p:nvGrpSpPr>
        <p:grpSpPr>
          <a:xfrm>
            <a:off x="5825103" y="3802737"/>
            <a:ext cx="641193" cy="609441"/>
            <a:chOff x="1066800" y="2819400"/>
            <a:chExt cx="228600" cy="304800"/>
          </a:xfrm>
        </p:grpSpPr>
        <p:cxnSp>
          <p:nvCxnSpPr>
            <p:cNvPr id="1370" name="Google Shape;1370;p72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371" name="Google Shape;1371;p7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sp>
        <p:nvSpPr>
          <p:cNvPr id="1372" name="Google Shape;1372;p72"/>
          <p:cNvSpPr/>
          <p:nvPr/>
        </p:nvSpPr>
        <p:spPr>
          <a:xfrm rot="-5400000">
            <a:off x="5968839" y="4652681"/>
            <a:ext cx="350709" cy="24913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6BEAB">
              <a:alpha val="49800"/>
            </a:srgbClr>
          </a:solidFill>
          <a:ln w="12700" cap="flat" cmpd="sng">
            <a:solidFill>
              <a:srgbClr val="ECE9E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10" tIns="45688" rIns="91410" bIns="45688" anchor="ctr" anchorCtr="0">
            <a:noAutofit/>
          </a:bodyPr>
          <a:lstStyle/>
          <a:p>
            <a:pPr algn="ctr"/>
            <a:endParaRPr sz="2399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3" name="Google Shape;1373;p72"/>
          <p:cNvSpPr/>
          <p:nvPr/>
        </p:nvSpPr>
        <p:spPr>
          <a:xfrm>
            <a:off x="8178298" y="1357206"/>
            <a:ext cx="3816606" cy="1358846"/>
          </a:xfrm>
          <a:prstGeom prst="wedgeRoundRectCallout">
            <a:avLst>
              <a:gd name="adj1" fmla="val -88383"/>
              <a:gd name="adj2" fmla="val 117184"/>
              <a:gd name="adj3" fmla="val 16667"/>
            </a:avLst>
          </a:prstGeom>
          <a:solidFill>
            <a:srgbClr val="663606">
              <a:alpha val="94900"/>
            </a:srgbClr>
          </a:solidFill>
          <a:ln w="19050" cap="flat" cmpd="sng">
            <a:solidFill>
              <a:srgbClr val="F8D49E">
                <a:alpha val="8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10" tIns="45688" rIns="91410" bIns="45688" anchor="ctr" anchorCtr="0">
            <a:noAutofit/>
          </a:bodyPr>
          <a:lstStyle/>
          <a:p>
            <a:pPr algn="ctr"/>
            <a:r>
              <a:rPr lang="en" sz="2799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Премахваме елемент от опашката и го отпечатваме</a:t>
            </a:r>
            <a:endParaRPr sz="1466"/>
          </a:p>
        </p:txBody>
      </p:sp>
      <p:sp>
        <p:nvSpPr>
          <p:cNvPr id="42" name="Slide Number Placeholder">
            <a:extLst>
              <a:ext uri="{FF2B5EF4-FFF2-40B4-BE49-F238E27FC236}">
                <a16:creationId xmlns:a16="http://schemas.microsoft.com/office/drawing/2014/main" id="{40D55B7F-E575-4B13-9865-A5403B11A917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092861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8" name="Google Shape;1378;p73"/>
          <p:cNvSpPr txBox="1">
            <a:spLocks noGrp="1"/>
          </p:cNvSpPr>
          <p:nvPr>
            <p:ph type="body" idx="4294967295"/>
          </p:nvPr>
        </p:nvSpPr>
        <p:spPr>
          <a:xfrm>
            <a:off x="190413" y="1151715"/>
            <a:ext cx="11804525" cy="556894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marL="304724" indent="-304724"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en"/>
              <a:t>Опашка: 7, 19, 21, 14, 1, 12, 31</a:t>
            </a:r>
            <a:endParaRPr/>
          </a:p>
          <a:p>
            <a:pPr marL="304724" indent="-304724">
              <a:spcBef>
                <a:spcPts val="1200"/>
              </a:spcBef>
              <a:spcAft>
                <a:spcPts val="0"/>
              </a:spcAft>
              <a:buSzPts val="2600"/>
              <a:buChar char="▪"/>
            </a:pPr>
            <a:r>
              <a:rPr lang="en"/>
              <a:t>Изход: 7, 19, 21, 14</a:t>
            </a:r>
            <a:endParaRPr/>
          </a:p>
        </p:txBody>
      </p:sp>
      <p:grpSp>
        <p:nvGrpSpPr>
          <p:cNvPr id="1379" name="Google Shape;1379;p73"/>
          <p:cNvGrpSpPr/>
          <p:nvPr/>
        </p:nvGrpSpPr>
        <p:grpSpPr>
          <a:xfrm>
            <a:off x="3453499" y="2057624"/>
            <a:ext cx="4902187" cy="4037386"/>
            <a:chOff x="4114800" y="2007160"/>
            <a:chExt cx="3677598" cy="3048031"/>
          </a:xfrm>
        </p:grpSpPr>
        <p:cxnSp>
          <p:nvCxnSpPr>
            <p:cNvPr id="1380" name="Google Shape;1380;p73"/>
            <p:cNvCxnSpPr/>
            <p:nvPr/>
          </p:nvCxnSpPr>
          <p:spPr>
            <a:xfrm flipH="1">
              <a:off x="5315695" y="2519312"/>
              <a:ext cx="648000" cy="7770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1381" name="Google Shape;1381;p73"/>
            <p:cNvSpPr/>
            <p:nvPr/>
          </p:nvSpPr>
          <p:spPr>
            <a:xfrm>
              <a:off x="5845709" y="2007160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7</a:t>
              </a:r>
              <a:endParaRPr sz="1466"/>
            </a:p>
          </p:txBody>
        </p:sp>
        <p:sp>
          <p:nvSpPr>
            <p:cNvPr id="1382" name="Google Shape;1382;p73"/>
            <p:cNvSpPr/>
            <p:nvPr/>
          </p:nvSpPr>
          <p:spPr>
            <a:xfrm>
              <a:off x="4879405" y="3260848"/>
              <a:ext cx="5751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19</a:t>
              </a:r>
              <a:endParaRPr sz="1466"/>
            </a:p>
          </p:txBody>
        </p:sp>
        <p:sp>
          <p:nvSpPr>
            <p:cNvPr id="1383" name="Google Shape;1383;p73"/>
            <p:cNvSpPr/>
            <p:nvPr/>
          </p:nvSpPr>
          <p:spPr>
            <a:xfrm>
              <a:off x="6454250" y="4464697"/>
              <a:ext cx="576300" cy="565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23</a:t>
              </a:r>
              <a:endParaRPr sz="1466"/>
            </a:p>
          </p:txBody>
        </p:sp>
        <p:sp>
          <p:nvSpPr>
            <p:cNvPr id="1384" name="Google Shape;1384;p73"/>
            <p:cNvSpPr/>
            <p:nvPr/>
          </p:nvSpPr>
          <p:spPr>
            <a:xfrm>
              <a:off x="7213998" y="4465656"/>
              <a:ext cx="578400" cy="565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 sz="1466"/>
            </a:p>
          </p:txBody>
        </p:sp>
        <p:cxnSp>
          <p:nvCxnSpPr>
            <p:cNvPr id="1385" name="Google Shape;1385;p73"/>
            <p:cNvCxnSpPr/>
            <p:nvPr/>
          </p:nvCxnSpPr>
          <p:spPr>
            <a:xfrm flipH="1">
              <a:off x="6817696" y="3818374"/>
              <a:ext cx="206100" cy="6498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86" name="Google Shape;1386;p73"/>
            <p:cNvCxnSpPr/>
            <p:nvPr/>
          </p:nvCxnSpPr>
          <p:spPr>
            <a:xfrm>
              <a:off x="7234812" y="3828422"/>
              <a:ext cx="226200" cy="6297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87" name="Google Shape;1387;p73"/>
            <p:cNvCxnSpPr/>
            <p:nvPr/>
          </p:nvCxnSpPr>
          <p:spPr>
            <a:xfrm>
              <a:off x="6305340" y="2528837"/>
              <a:ext cx="658200" cy="7770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1388" name="Google Shape;1388;p73"/>
            <p:cNvCxnSpPr/>
            <p:nvPr/>
          </p:nvCxnSpPr>
          <p:spPr>
            <a:xfrm flipH="1">
              <a:off x="6126117" y="2569031"/>
              <a:ext cx="8400" cy="6717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1389" name="Google Shape;1389;p73"/>
            <p:cNvSpPr/>
            <p:nvPr/>
          </p:nvSpPr>
          <p:spPr>
            <a:xfrm>
              <a:off x="5637674" y="4489391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31</a:t>
              </a:r>
              <a:endParaRPr sz="1466"/>
            </a:p>
          </p:txBody>
        </p:sp>
        <p:sp>
          <p:nvSpPr>
            <p:cNvPr id="1390" name="Google Shape;1390;p73"/>
            <p:cNvSpPr/>
            <p:nvPr/>
          </p:nvSpPr>
          <p:spPr>
            <a:xfrm>
              <a:off x="4114800" y="4485912"/>
              <a:ext cx="5751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sz="1466"/>
            </a:p>
          </p:txBody>
        </p:sp>
        <p:cxnSp>
          <p:nvCxnSpPr>
            <p:cNvPr id="1391" name="Google Shape;1391;p73"/>
            <p:cNvCxnSpPr/>
            <p:nvPr/>
          </p:nvCxnSpPr>
          <p:spPr>
            <a:xfrm flipH="1">
              <a:off x="4516628" y="3763944"/>
              <a:ext cx="455100" cy="7344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1392" name="Google Shape;1392;p73"/>
            <p:cNvCxnSpPr/>
            <p:nvPr/>
          </p:nvCxnSpPr>
          <p:spPr>
            <a:xfrm>
              <a:off x="5340698" y="3774833"/>
              <a:ext cx="493800" cy="7191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1393" name="Google Shape;1393;p73"/>
            <p:cNvSpPr/>
            <p:nvPr/>
          </p:nvSpPr>
          <p:spPr>
            <a:xfrm>
              <a:off x="4878328" y="4485752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12</a:t>
              </a:r>
              <a:endParaRPr sz="1466"/>
            </a:p>
          </p:txBody>
        </p:sp>
        <p:cxnSp>
          <p:nvCxnSpPr>
            <p:cNvPr id="1394" name="Google Shape;1394;p73"/>
            <p:cNvCxnSpPr/>
            <p:nvPr/>
          </p:nvCxnSpPr>
          <p:spPr>
            <a:xfrm>
              <a:off x="5154656" y="3838469"/>
              <a:ext cx="5100" cy="6297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1395" name="Google Shape;1395;p73"/>
            <p:cNvSpPr/>
            <p:nvPr/>
          </p:nvSpPr>
          <p:spPr>
            <a:xfrm>
              <a:off x="5847304" y="3260688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21</a:t>
              </a:r>
              <a:endParaRPr sz="1466"/>
            </a:p>
          </p:txBody>
        </p:sp>
        <p:sp>
          <p:nvSpPr>
            <p:cNvPr id="1396" name="Google Shape;1396;p73"/>
            <p:cNvSpPr/>
            <p:nvPr/>
          </p:nvSpPr>
          <p:spPr>
            <a:xfrm>
              <a:off x="6840424" y="3264327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14</a:t>
              </a:r>
              <a:endParaRPr sz="1466"/>
            </a:p>
          </p:txBody>
        </p:sp>
      </p:grpSp>
      <p:sp>
        <p:nvSpPr>
          <p:cNvPr id="1397" name="Google Shape;1397;p73"/>
          <p:cNvSpPr txBox="1">
            <a:spLocks noGrp="1"/>
          </p:cNvSpPr>
          <p:nvPr>
            <p:ph type="title" idx="4294967295"/>
          </p:nvPr>
        </p:nvSpPr>
        <p:spPr>
          <a:xfrm>
            <a:off x="188814" y="41224"/>
            <a:ext cx="9577505" cy="111051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F3BE60"/>
              </a:buClr>
              <a:buSzPts val="3000"/>
            </a:pPr>
            <a:r>
              <a:rPr lang="en"/>
              <a:t>BFS в действие (стъпка 11)</a:t>
            </a:r>
            <a:endParaRPr/>
          </a:p>
        </p:txBody>
      </p:sp>
      <p:grpSp>
        <p:nvGrpSpPr>
          <p:cNvPr id="1398" name="Google Shape;1398;p73"/>
          <p:cNvGrpSpPr/>
          <p:nvPr/>
        </p:nvGrpSpPr>
        <p:grpSpPr>
          <a:xfrm>
            <a:off x="2270683" y="1295955"/>
            <a:ext cx="304721" cy="304721"/>
            <a:chOff x="1066800" y="2819400"/>
            <a:chExt cx="228600" cy="304800"/>
          </a:xfrm>
        </p:grpSpPr>
        <p:cxnSp>
          <p:nvCxnSpPr>
            <p:cNvPr id="1399" name="Google Shape;1399;p73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400" name="Google Shape;1400;p73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grpSp>
        <p:nvGrpSpPr>
          <p:cNvPr id="1401" name="Google Shape;1401;p73"/>
          <p:cNvGrpSpPr/>
          <p:nvPr/>
        </p:nvGrpSpPr>
        <p:grpSpPr>
          <a:xfrm>
            <a:off x="5837837" y="2106649"/>
            <a:ext cx="641193" cy="609441"/>
            <a:chOff x="1066800" y="2819400"/>
            <a:chExt cx="228600" cy="304800"/>
          </a:xfrm>
        </p:grpSpPr>
        <p:cxnSp>
          <p:nvCxnSpPr>
            <p:cNvPr id="1402" name="Google Shape;1402;p73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403" name="Google Shape;1403;p73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grpSp>
        <p:nvGrpSpPr>
          <p:cNvPr id="1404" name="Google Shape;1404;p73"/>
          <p:cNvGrpSpPr/>
          <p:nvPr/>
        </p:nvGrpSpPr>
        <p:grpSpPr>
          <a:xfrm>
            <a:off x="2804161" y="1295955"/>
            <a:ext cx="304721" cy="304721"/>
            <a:chOff x="1066800" y="2819400"/>
            <a:chExt cx="228600" cy="304800"/>
          </a:xfrm>
        </p:grpSpPr>
        <p:cxnSp>
          <p:nvCxnSpPr>
            <p:cNvPr id="1405" name="Google Shape;1405;p73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406" name="Google Shape;1406;p73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grpSp>
        <p:nvGrpSpPr>
          <p:cNvPr id="1407" name="Google Shape;1407;p73"/>
          <p:cNvGrpSpPr/>
          <p:nvPr/>
        </p:nvGrpSpPr>
        <p:grpSpPr>
          <a:xfrm>
            <a:off x="4543676" y="3802011"/>
            <a:ext cx="641193" cy="609441"/>
            <a:chOff x="1066800" y="2819400"/>
            <a:chExt cx="228600" cy="304800"/>
          </a:xfrm>
        </p:grpSpPr>
        <p:cxnSp>
          <p:nvCxnSpPr>
            <p:cNvPr id="1408" name="Google Shape;1408;p73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409" name="Google Shape;1409;p73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grpSp>
        <p:nvGrpSpPr>
          <p:cNvPr id="1410" name="Google Shape;1410;p73"/>
          <p:cNvGrpSpPr/>
          <p:nvPr/>
        </p:nvGrpSpPr>
        <p:grpSpPr>
          <a:xfrm>
            <a:off x="3413761" y="1295955"/>
            <a:ext cx="304721" cy="304721"/>
            <a:chOff x="1066800" y="2819400"/>
            <a:chExt cx="228600" cy="304800"/>
          </a:xfrm>
        </p:grpSpPr>
        <p:cxnSp>
          <p:nvCxnSpPr>
            <p:cNvPr id="1411" name="Google Shape;1411;p73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412" name="Google Shape;1412;p73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grpSp>
        <p:nvGrpSpPr>
          <p:cNvPr id="1413" name="Google Shape;1413;p73"/>
          <p:cNvGrpSpPr/>
          <p:nvPr/>
        </p:nvGrpSpPr>
        <p:grpSpPr>
          <a:xfrm>
            <a:off x="5825103" y="3802737"/>
            <a:ext cx="641193" cy="609441"/>
            <a:chOff x="1066800" y="2819400"/>
            <a:chExt cx="228600" cy="304800"/>
          </a:xfrm>
        </p:grpSpPr>
        <p:cxnSp>
          <p:nvCxnSpPr>
            <p:cNvPr id="1414" name="Google Shape;1414;p73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415" name="Google Shape;1415;p73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grpSp>
        <p:nvGrpSpPr>
          <p:cNvPr id="1416" name="Google Shape;1416;p73"/>
          <p:cNvGrpSpPr/>
          <p:nvPr/>
        </p:nvGrpSpPr>
        <p:grpSpPr>
          <a:xfrm>
            <a:off x="4085914" y="1295955"/>
            <a:ext cx="304721" cy="304721"/>
            <a:chOff x="1066800" y="2819400"/>
            <a:chExt cx="228600" cy="304800"/>
          </a:xfrm>
        </p:grpSpPr>
        <p:cxnSp>
          <p:nvCxnSpPr>
            <p:cNvPr id="1417" name="Google Shape;1417;p73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418" name="Google Shape;1418;p73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grpSp>
        <p:nvGrpSpPr>
          <p:cNvPr id="1419" name="Google Shape;1419;p73"/>
          <p:cNvGrpSpPr/>
          <p:nvPr/>
        </p:nvGrpSpPr>
        <p:grpSpPr>
          <a:xfrm>
            <a:off x="7166514" y="3804560"/>
            <a:ext cx="641193" cy="609441"/>
            <a:chOff x="1066800" y="2819400"/>
            <a:chExt cx="228600" cy="304800"/>
          </a:xfrm>
        </p:grpSpPr>
        <p:cxnSp>
          <p:nvCxnSpPr>
            <p:cNvPr id="1420" name="Google Shape;1420;p73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421" name="Google Shape;1421;p73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sp>
        <p:nvSpPr>
          <p:cNvPr id="1422" name="Google Shape;1422;p73"/>
          <p:cNvSpPr/>
          <p:nvPr/>
        </p:nvSpPr>
        <p:spPr>
          <a:xfrm flipH="1">
            <a:off x="8086621" y="3969107"/>
            <a:ext cx="537860" cy="25193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6BEAB">
              <a:alpha val="49800"/>
            </a:srgbClr>
          </a:solidFill>
          <a:ln w="12700" cap="flat" cmpd="sng">
            <a:solidFill>
              <a:srgbClr val="ECE9E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10" tIns="45688" rIns="91410" bIns="45688" anchor="ctr" anchorCtr="0">
            <a:noAutofit/>
          </a:bodyPr>
          <a:lstStyle/>
          <a:p>
            <a:pPr algn="ctr"/>
            <a:endParaRPr sz="2399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3" name="Google Shape;1423;p73"/>
          <p:cNvSpPr/>
          <p:nvPr/>
        </p:nvSpPr>
        <p:spPr>
          <a:xfrm>
            <a:off x="8178298" y="1357206"/>
            <a:ext cx="3816606" cy="1358846"/>
          </a:xfrm>
          <a:prstGeom prst="wedgeRoundRectCallout">
            <a:avLst>
              <a:gd name="adj1" fmla="val -56571"/>
              <a:gd name="adj2" fmla="val 124541"/>
              <a:gd name="adj3" fmla="val 16667"/>
            </a:avLst>
          </a:prstGeom>
          <a:solidFill>
            <a:srgbClr val="663606">
              <a:alpha val="94900"/>
            </a:srgbClr>
          </a:solidFill>
          <a:ln w="19050" cap="flat" cmpd="sng">
            <a:solidFill>
              <a:srgbClr val="F8D49E">
                <a:alpha val="8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10" tIns="45688" rIns="91410" bIns="45688" anchor="ctr" anchorCtr="0">
            <a:noAutofit/>
          </a:bodyPr>
          <a:lstStyle/>
          <a:p>
            <a:pPr algn="ctr"/>
            <a:r>
              <a:rPr lang="en" sz="2799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Премахваме елемент от опашката и го отпечатваме</a:t>
            </a:r>
            <a:endParaRPr sz="1466"/>
          </a:p>
        </p:txBody>
      </p:sp>
      <p:sp>
        <p:nvSpPr>
          <p:cNvPr id="48" name="Slide Number Placeholder">
            <a:extLst>
              <a:ext uri="{FF2B5EF4-FFF2-40B4-BE49-F238E27FC236}">
                <a16:creationId xmlns:a16="http://schemas.microsoft.com/office/drawing/2014/main" id="{92BFBAA1-9AE4-4705-969E-7493051B71F7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014852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8" name="Google Shape;1428;p74"/>
          <p:cNvSpPr txBox="1">
            <a:spLocks noGrp="1"/>
          </p:cNvSpPr>
          <p:nvPr>
            <p:ph type="body" idx="4294967295"/>
          </p:nvPr>
        </p:nvSpPr>
        <p:spPr>
          <a:xfrm>
            <a:off x="190413" y="1151715"/>
            <a:ext cx="11804525" cy="556894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marL="304724" indent="-304724"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en"/>
              <a:t>Опашка: 7, 19, 21, 14, 1, 12, 31, 23</a:t>
            </a:r>
            <a:endParaRPr/>
          </a:p>
          <a:p>
            <a:pPr marL="304724" indent="-304724">
              <a:spcBef>
                <a:spcPts val="1200"/>
              </a:spcBef>
              <a:spcAft>
                <a:spcPts val="0"/>
              </a:spcAft>
              <a:buSzPts val="2600"/>
              <a:buChar char="▪"/>
            </a:pPr>
            <a:r>
              <a:rPr lang="en"/>
              <a:t>Изход: 7, 19, 21, 14</a:t>
            </a:r>
            <a:endParaRPr/>
          </a:p>
        </p:txBody>
      </p:sp>
      <p:sp>
        <p:nvSpPr>
          <p:cNvPr id="1429" name="Google Shape;1429;p74"/>
          <p:cNvSpPr txBox="1">
            <a:spLocks noGrp="1"/>
          </p:cNvSpPr>
          <p:nvPr>
            <p:ph type="title" idx="4294967295"/>
          </p:nvPr>
        </p:nvSpPr>
        <p:spPr>
          <a:xfrm>
            <a:off x="188814" y="41224"/>
            <a:ext cx="9577505" cy="111051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F3BE60"/>
              </a:buClr>
              <a:buSzPts val="3000"/>
            </a:pPr>
            <a:r>
              <a:rPr lang="en"/>
              <a:t>BFS в действие (стъпка 12)</a:t>
            </a:r>
            <a:endParaRPr/>
          </a:p>
        </p:txBody>
      </p:sp>
      <p:grpSp>
        <p:nvGrpSpPr>
          <p:cNvPr id="1430" name="Google Shape;1430;p74"/>
          <p:cNvGrpSpPr/>
          <p:nvPr/>
        </p:nvGrpSpPr>
        <p:grpSpPr>
          <a:xfrm>
            <a:off x="3453499" y="2059423"/>
            <a:ext cx="4902187" cy="4037386"/>
            <a:chOff x="4114800" y="2007160"/>
            <a:chExt cx="3677598" cy="3048031"/>
          </a:xfrm>
        </p:grpSpPr>
        <p:cxnSp>
          <p:nvCxnSpPr>
            <p:cNvPr id="1431" name="Google Shape;1431;p74"/>
            <p:cNvCxnSpPr/>
            <p:nvPr/>
          </p:nvCxnSpPr>
          <p:spPr>
            <a:xfrm flipH="1">
              <a:off x="5315695" y="2519312"/>
              <a:ext cx="648000" cy="7770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1432" name="Google Shape;1432;p74"/>
            <p:cNvSpPr/>
            <p:nvPr/>
          </p:nvSpPr>
          <p:spPr>
            <a:xfrm>
              <a:off x="5845709" y="2007160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7</a:t>
              </a:r>
              <a:endParaRPr sz="1466"/>
            </a:p>
          </p:txBody>
        </p:sp>
        <p:sp>
          <p:nvSpPr>
            <p:cNvPr id="1433" name="Google Shape;1433;p74"/>
            <p:cNvSpPr/>
            <p:nvPr/>
          </p:nvSpPr>
          <p:spPr>
            <a:xfrm>
              <a:off x="4879405" y="3260848"/>
              <a:ext cx="5751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19</a:t>
              </a:r>
              <a:endParaRPr sz="1466"/>
            </a:p>
          </p:txBody>
        </p:sp>
        <p:sp>
          <p:nvSpPr>
            <p:cNvPr id="1434" name="Google Shape;1434;p74"/>
            <p:cNvSpPr/>
            <p:nvPr/>
          </p:nvSpPr>
          <p:spPr>
            <a:xfrm>
              <a:off x="6454250" y="4464697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23</a:t>
              </a:r>
              <a:endParaRPr sz="1466"/>
            </a:p>
          </p:txBody>
        </p:sp>
        <p:sp>
          <p:nvSpPr>
            <p:cNvPr id="1435" name="Google Shape;1435;p74"/>
            <p:cNvSpPr/>
            <p:nvPr/>
          </p:nvSpPr>
          <p:spPr>
            <a:xfrm>
              <a:off x="7213998" y="4465656"/>
              <a:ext cx="578400" cy="565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 sz="1466"/>
            </a:p>
          </p:txBody>
        </p:sp>
        <p:cxnSp>
          <p:nvCxnSpPr>
            <p:cNvPr id="1436" name="Google Shape;1436;p74"/>
            <p:cNvCxnSpPr/>
            <p:nvPr/>
          </p:nvCxnSpPr>
          <p:spPr>
            <a:xfrm flipH="1">
              <a:off x="6817696" y="3818374"/>
              <a:ext cx="206100" cy="649800"/>
            </a:xfrm>
            <a:prstGeom prst="straightConnector1">
              <a:avLst/>
            </a:prstGeom>
            <a:noFill/>
            <a:ln w="6985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437" name="Google Shape;1437;p74"/>
            <p:cNvCxnSpPr/>
            <p:nvPr/>
          </p:nvCxnSpPr>
          <p:spPr>
            <a:xfrm>
              <a:off x="7234812" y="3828422"/>
              <a:ext cx="226200" cy="6297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438" name="Google Shape;1438;p74"/>
            <p:cNvCxnSpPr/>
            <p:nvPr/>
          </p:nvCxnSpPr>
          <p:spPr>
            <a:xfrm>
              <a:off x="6305340" y="2528837"/>
              <a:ext cx="658200" cy="7770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1439" name="Google Shape;1439;p74"/>
            <p:cNvCxnSpPr/>
            <p:nvPr/>
          </p:nvCxnSpPr>
          <p:spPr>
            <a:xfrm flipH="1">
              <a:off x="6126117" y="2569031"/>
              <a:ext cx="8400" cy="6717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1440" name="Google Shape;1440;p74"/>
            <p:cNvSpPr/>
            <p:nvPr/>
          </p:nvSpPr>
          <p:spPr>
            <a:xfrm>
              <a:off x="5637674" y="4489391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31</a:t>
              </a:r>
              <a:endParaRPr sz="1466"/>
            </a:p>
          </p:txBody>
        </p:sp>
        <p:sp>
          <p:nvSpPr>
            <p:cNvPr id="1441" name="Google Shape;1441;p74"/>
            <p:cNvSpPr/>
            <p:nvPr/>
          </p:nvSpPr>
          <p:spPr>
            <a:xfrm>
              <a:off x="4114800" y="4485912"/>
              <a:ext cx="5751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sz="1466"/>
            </a:p>
          </p:txBody>
        </p:sp>
        <p:cxnSp>
          <p:nvCxnSpPr>
            <p:cNvPr id="1442" name="Google Shape;1442;p74"/>
            <p:cNvCxnSpPr/>
            <p:nvPr/>
          </p:nvCxnSpPr>
          <p:spPr>
            <a:xfrm flipH="1">
              <a:off x="4516628" y="3763944"/>
              <a:ext cx="455100" cy="7344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1443" name="Google Shape;1443;p74"/>
            <p:cNvCxnSpPr/>
            <p:nvPr/>
          </p:nvCxnSpPr>
          <p:spPr>
            <a:xfrm>
              <a:off x="5340698" y="3774833"/>
              <a:ext cx="493800" cy="7191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1444" name="Google Shape;1444;p74"/>
            <p:cNvSpPr/>
            <p:nvPr/>
          </p:nvSpPr>
          <p:spPr>
            <a:xfrm>
              <a:off x="4878328" y="4485752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12</a:t>
              </a:r>
              <a:endParaRPr sz="1466"/>
            </a:p>
          </p:txBody>
        </p:sp>
        <p:cxnSp>
          <p:nvCxnSpPr>
            <p:cNvPr id="1445" name="Google Shape;1445;p74"/>
            <p:cNvCxnSpPr/>
            <p:nvPr/>
          </p:nvCxnSpPr>
          <p:spPr>
            <a:xfrm>
              <a:off x="5154656" y="3838469"/>
              <a:ext cx="5100" cy="6297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1446" name="Google Shape;1446;p74"/>
            <p:cNvSpPr/>
            <p:nvPr/>
          </p:nvSpPr>
          <p:spPr>
            <a:xfrm>
              <a:off x="5847304" y="3260688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21</a:t>
              </a:r>
              <a:endParaRPr sz="1466"/>
            </a:p>
          </p:txBody>
        </p:sp>
        <p:sp>
          <p:nvSpPr>
            <p:cNvPr id="1447" name="Google Shape;1447;p74"/>
            <p:cNvSpPr/>
            <p:nvPr/>
          </p:nvSpPr>
          <p:spPr>
            <a:xfrm>
              <a:off x="6840424" y="3264327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14</a:t>
              </a:r>
              <a:endParaRPr sz="1466"/>
            </a:p>
          </p:txBody>
        </p:sp>
      </p:grpSp>
      <p:grpSp>
        <p:nvGrpSpPr>
          <p:cNvPr id="1448" name="Google Shape;1448;p74"/>
          <p:cNvGrpSpPr/>
          <p:nvPr/>
        </p:nvGrpSpPr>
        <p:grpSpPr>
          <a:xfrm>
            <a:off x="2270683" y="1295955"/>
            <a:ext cx="304721" cy="304721"/>
            <a:chOff x="1066800" y="2819400"/>
            <a:chExt cx="228600" cy="304800"/>
          </a:xfrm>
        </p:grpSpPr>
        <p:cxnSp>
          <p:nvCxnSpPr>
            <p:cNvPr id="1449" name="Google Shape;1449;p74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450" name="Google Shape;1450;p74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grpSp>
        <p:nvGrpSpPr>
          <p:cNvPr id="1451" name="Google Shape;1451;p74"/>
          <p:cNvGrpSpPr/>
          <p:nvPr/>
        </p:nvGrpSpPr>
        <p:grpSpPr>
          <a:xfrm>
            <a:off x="5837837" y="2102287"/>
            <a:ext cx="641193" cy="609441"/>
            <a:chOff x="1066800" y="2819400"/>
            <a:chExt cx="228600" cy="304800"/>
          </a:xfrm>
        </p:grpSpPr>
        <p:cxnSp>
          <p:nvCxnSpPr>
            <p:cNvPr id="1452" name="Google Shape;1452;p74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453" name="Google Shape;1453;p74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grpSp>
        <p:nvGrpSpPr>
          <p:cNvPr id="1454" name="Google Shape;1454;p74"/>
          <p:cNvGrpSpPr/>
          <p:nvPr/>
        </p:nvGrpSpPr>
        <p:grpSpPr>
          <a:xfrm>
            <a:off x="2804161" y="1295955"/>
            <a:ext cx="304721" cy="304721"/>
            <a:chOff x="1066800" y="2819400"/>
            <a:chExt cx="228600" cy="304800"/>
          </a:xfrm>
        </p:grpSpPr>
        <p:cxnSp>
          <p:nvCxnSpPr>
            <p:cNvPr id="1455" name="Google Shape;1455;p74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456" name="Google Shape;1456;p74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grpSp>
        <p:nvGrpSpPr>
          <p:cNvPr id="1457" name="Google Shape;1457;p74"/>
          <p:cNvGrpSpPr/>
          <p:nvPr/>
        </p:nvGrpSpPr>
        <p:grpSpPr>
          <a:xfrm>
            <a:off x="4543676" y="3797649"/>
            <a:ext cx="641193" cy="609441"/>
            <a:chOff x="1066800" y="2819400"/>
            <a:chExt cx="228600" cy="304800"/>
          </a:xfrm>
        </p:grpSpPr>
        <p:cxnSp>
          <p:nvCxnSpPr>
            <p:cNvPr id="1458" name="Google Shape;1458;p74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459" name="Google Shape;1459;p74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grpSp>
        <p:nvGrpSpPr>
          <p:cNvPr id="1460" name="Google Shape;1460;p74"/>
          <p:cNvGrpSpPr/>
          <p:nvPr/>
        </p:nvGrpSpPr>
        <p:grpSpPr>
          <a:xfrm>
            <a:off x="3413761" y="1295955"/>
            <a:ext cx="304721" cy="304721"/>
            <a:chOff x="1066800" y="2819400"/>
            <a:chExt cx="228600" cy="304800"/>
          </a:xfrm>
        </p:grpSpPr>
        <p:cxnSp>
          <p:nvCxnSpPr>
            <p:cNvPr id="1461" name="Google Shape;1461;p74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462" name="Google Shape;1462;p74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grpSp>
        <p:nvGrpSpPr>
          <p:cNvPr id="1463" name="Google Shape;1463;p74"/>
          <p:cNvGrpSpPr/>
          <p:nvPr/>
        </p:nvGrpSpPr>
        <p:grpSpPr>
          <a:xfrm>
            <a:off x="5825103" y="3798376"/>
            <a:ext cx="641193" cy="609441"/>
            <a:chOff x="1066800" y="2819400"/>
            <a:chExt cx="228600" cy="304800"/>
          </a:xfrm>
        </p:grpSpPr>
        <p:cxnSp>
          <p:nvCxnSpPr>
            <p:cNvPr id="1464" name="Google Shape;1464;p74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465" name="Google Shape;1465;p74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grpSp>
        <p:nvGrpSpPr>
          <p:cNvPr id="1466" name="Google Shape;1466;p74"/>
          <p:cNvGrpSpPr/>
          <p:nvPr/>
        </p:nvGrpSpPr>
        <p:grpSpPr>
          <a:xfrm>
            <a:off x="4085914" y="1295955"/>
            <a:ext cx="304721" cy="304721"/>
            <a:chOff x="1066800" y="2819400"/>
            <a:chExt cx="228600" cy="304800"/>
          </a:xfrm>
        </p:grpSpPr>
        <p:cxnSp>
          <p:nvCxnSpPr>
            <p:cNvPr id="1467" name="Google Shape;1467;p74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468" name="Google Shape;1468;p74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grpSp>
        <p:nvGrpSpPr>
          <p:cNvPr id="1469" name="Google Shape;1469;p74"/>
          <p:cNvGrpSpPr/>
          <p:nvPr/>
        </p:nvGrpSpPr>
        <p:grpSpPr>
          <a:xfrm>
            <a:off x="7166514" y="3800197"/>
            <a:ext cx="641193" cy="609441"/>
            <a:chOff x="1066800" y="2819400"/>
            <a:chExt cx="228600" cy="304800"/>
          </a:xfrm>
        </p:grpSpPr>
        <p:cxnSp>
          <p:nvCxnSpPr>
            <p:cNvPr id="1470" name="Google Shape;1470;p74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471" name="Google Shape;1471;p74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sp>
        <p:nvSpPr>
          <p:cNvPr id="1472" name="Google Shape;1472;p74"/>
          <p:cNvSpPr/>
          <p:nvPr/>
        </p:nvSpPr>
        <p:spPr>
          <a:xfrm rot="-5400000">
            <a:off x="6768035" y="6237954"/>
            <a:ext cx="350709" cy="24913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6BEAB">
              <a:alpha val="49800"/>
            </a:srgbClr>
          </a:solidFill>
          <a:ln w="12700" cap="flat" cmpd="sng">
            <a:solidFill>
              <a:srgbClr val="ECE9E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10" tIns="45688" rIns="91410" bIns="45688" anchor="ctr" anchorCtr="0">
            <a:noAutofit/>
          </a:bodyPr>
          <a:lstStyle/>
          <a:p>
            <a:pPr algn="ctr"/>
            <a:endParaRPr sz="2399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3" name="Google Shape;1473;p74"/>
          <p:cNvSpPr/>
          <p:nvPr/>
        </p:nvSpPr>
        <p:spPr>
          <a:xfrm>
            <a:off x="7641809" y="1357206"/>
            <a:ext cx="4353266" cy="1444824"/>
          </a:xfrm>
          <a:prstGeom prst="wedgeRoundRectCallout">
            <a:avLst>
              <a:gd name="adj1" fmla="val -57302"/>
              <a:gd name="adj2" fmla="val 220817"/>
              <a:gd name="adj3" fmla="val 16667"/>
            </a:avLst>
          </a:prstGeom>
          <a:solidFill>
            <a:srgbClr val="663606">
              <a:alpha val="94900"/>
            </a:srgbClr>
          </a:solidFill>
          <a:ln w="19050" cap="flat" cmpd="sng">
            <a:solidFill>
              <a:srgbClr val="F8D49E">
                <a:alpha val="8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10" tIns="45688" rIns="91410" bIns="45688" anchor="ctr" anchorCtr="0">
            <a:noAutofit/>
          </a:bodyPr>
          <a:lstStyle/>
          <a:p>
            <a:pPr algn="ctr"/>
            <a:r>
              <a:rPr lang="en" sz="2799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Добавяме в опашката всички деца на обхождания възел</a:t>
            </a:r>
            <a:endParaRPr sz="1466"/>
          </a:p>
        </p:txBody>
      </p:sp>
      <p:sp>
        <p:nvSpPr>
          <p:cNvPr id="48" name="Slide Number Placeholder">
            <a:extLst>
              <a:ext uri="{FF2B5EF4-FFF2-40B4-BE49-F238E27FC236}">
                <a16:creationId xmlns:a16="http://schemas.microsoft.com/office/drawing/2014/main" id="{98AD8894-9AD6-41C1-A13D-76F1FDCB33F2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486134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8" name="Google Shape;1478;p75"/>
          <p:cNvSpPr txBox="1">
            <a:spLocks noGrp="1"/>
          </p:cNvSpPr>
          <p:nvPr>
            <p:ph type="body" idx="4294967295"/>
          </p:nvPr>
        </p:nvSpPr>
        <p:spPr>
          <a:xfrm>
            <a:off x="190413" y="1151715"/>
            <a:ext cx="11804525" cy="556894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marL="304724" indent="-304724"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en"/>
              <a:t>Опашка: 7, 19, 21, 14, 1, 12, 31, 23, 6</a:t>
            </a:r>
            <a:endParaRPr/>
          </a:p>
          <a:p>
            <a:pPr marL="304724" indent="-304724">
              <a:spcBef>
                <a:spcPts val="1200"/>
              </a:spcBef>
              <a:spcAft>
                <a:spcPts val="0"/>
              </a:spcAft>
              <a:buSzPts val="2600"/>
              <a:buChar char="▪"/>
            </a:pPr>
            <a:r>
              <a:rPr lang="en"/>
              <a:t>Изход: 7, 19, 21, 14</a:t>
            </a:r>
            <a:endParaRPr/>
          </a:p>
        </p:txBody>
      </p:sp>
      <p:sp>
        <p:nvSpPr>
          <p:cNvPr id="1479" name="Google Shape;1479;p75"/>
          <p:cNvSpPr txBox="1">
            <a:spLocks noGrp="1"/>
          </p:cNvSpPr>
          <p:nvPr>
            <p:ph type="title" idx="4294967295"/>
          </p:nvPr>
        </p:nvSpPr>
        <p:spPr>
          <a:xfrm>
            <a:off x="188814" y="41224"/>
            <a:ext cx="9577505" cy="111051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F3BE60"/>
              </a:buClr>
              <a:buSzPts val="3000"/>
            </a:pPr>
            <a:r>
              <a:rPr lang="en"/>
              <a:t>BFS в действие (стъпка 13)</a:t>
            </a:r>
            <a:endParaRPr/>
          </a:p>
        </p:txBody>
      </p:sp>
      <p:grpSp>
        <p:nvGrpSpPr>
          <p:cNvPr id="1480" name="Google Shape;1480;p75"/>
          <p:cNvGrpSpPr/>
          <p:nvPr/>
        </p:nvGrpSpPr>
        <p:grpSpPr>
          <a:xfrm>
            <a:off x="3453499" y="2059423"/>
            <a:ext cx="4902187" cy="4037386"/>
            <a:chOff x="4114800" y="2007160"/>
            <a:chExt cx="3677598" cy="3048031"/>
          </a:xfrm>
        </p:grpSpPr>
        <p:cxnSp>
          <p:nvCxnSpPr>
            <p:cNvPr id="1481" name="Google Shape;1481;p75"/>
            <p:cNvCxnSpPr/>
            <p:nvPr/>
          </p:nvCxnSpPr>
          <p:spPr>
            <a:xfrm flipH="1">
              <a:off x="5315695" y="2519312"/>
              <a:ext cx="648000" cy="7770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1482" name="Google Shape;1482;p75"/>
            <p:cNvSpPr/>
            <p:nvPr/>
          </p:nvSpPr>
          <p:spPr>
            <a:xfrm>
              <a:off x="5845709" y="2007160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7</a:t>
              </a:r>
              <a:endParaRPr sz="1466"/>
            </a:p>
          </p:txBody>
        </p:sp>
        <p:sp>
          <p:nvSpPr>
            <p:cNvPr id="1483" name="Google Shape;1483;p75"/>
            <p:cNvSpPr/>
            <p:nvPr/>
          </p:nvSpPr>
          <p:spPr>
            <a:xfrm>
              <a:off x="4879405" y="3260848"/>
              <a:ext cx="5751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19</a:t>
              </a:r>
              <a:endParaRPr sz="1466"/>
            </a:p>
          </p:txBody>
        </p:sp>
        <p:sp>
          <p:nvSpPr>
            <p:cNvPr id="1484" name="Google Shape;1484;p75"/>
            <p:cNvSpPr/>
            <p:nvPr/>
          </p:nvSpPr>
          <p:spPr>
            <a:xfrm>
              <a:off x="6454250" y="4464697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23</a:t>
              </a:r>
              <a:endParaRPr sz="1466"/>
            </a:p>
          </p:txBody>
        </p:sp>
        <p:sp>
          <p:nvSpPr>
            <p:cNvPr id="1485" name="Google Shape;1485;p75"/>
            <p:cNvSpPr/>
            <p:nvPr/>
          </p:nvSpPr>
          <p:spPr>
            <a:xfrm>
              <a:off x="7213998" y="4465656"/>
              <a:ext cx="5784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 sz="1466"/>
            </a:p>
          </p:txBody>
        </p:sp>
        <p:cxnSp>
          <p:nvCxnSpPr>
            <p:cNvPr id="1486" name="Google Shape;1486;p75"/>
            <p:cNvCxnSpPr/>
            <p:nvPr/>
          </p:nvCxnSpPr>
          <p:spPr>
            <a:xfrm flipH="1">
              <a:off x="6817696" y="3818374"/>
              <a:ext cx="206100" cy="6498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1487" name="Google Shape;1487;p75"/>
            <p:cNvCxnSpPr/>
            <p:nvPr/>
          </p:nvCxnSpPr>
          <p:spPr>
            <a:xfrm>
              <a:off x="7234812" y="3828422"/>
              <a:ext cx="226200" cy="629700"/>
            </a:xfrm>
            <a:prstGeom prst="straightConnector1">
              <a:avLst/>
            </a:prstGeom>
            <a:noFill/>
            <a:ln w="6985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488" name="Google Shape;1488;p75"/>
            <p:cNvCxnSpPr/>
            <p:nvPr/>
          </p:nvCxnSpPr>
          <p:spPr>
            <a:xfrm>
              <a:off x="6305340" y="2528837"/>
              <a:ext cx="658200" cy="7770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1489" name="Google Shape;1489;p75"/>
            <p:cNvCxnSpPr/>
            <p:nvPr/>
          </p:nvCxnSpPr>
          <p:spPr>
            <a:xfrm flipH="1">
              <a:off x="6126117" y="2569031"/>
              <a:ext cx="8400" cy="6717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1490" name="Google Shape;1490;p75"/>
            <p:cNvSpPr/>
            <p:nvPr/>
          </p:nvSpPr>
          <p:spPr>
            <a:xfrm>
              <a:off x="5637674" y="4489391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31</a:t>
              </a:r>
              <a:endParaRPr sz="1466"/>
            </a:p>
          </p:txBody>
        </p:sp>
        <p:sp>
          <p:nvSpPr>
            <p:cNvPr id="1491" name="Google Shape;1491;p75"/>
            <p:cNvSpPr/>
            <p:nvPr/>
          </p:nvSpPr>
          <p:spPr>
            <a:xfrm>
              <a:off x="4114800" y="4485912"/>
              <a:ext cx="5751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sz="1466"/>
            </a:p>
          </p:txBody>
        </p:sp>
        <p:cxnSp>
          <p:nvCxnSpPr>
            <p:cNvPr id="1492" name="Google Shape;1492;p75"/>
            <p:cNvCxnSpPr/>
            <p:nvPr/>
          </p:nvCxnSpPr>
          <p:spPr>
            <a:xfrm flipH="1">
              <a:off x="4516628" y="3763944"/>
              <a:ext cx="455100" cy="7344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1493" name="Google Shape;1493;p75"/>
            <p:cNvCxnSpPr/>
            <p:nvPr/>
          </p:nvCxnSpPr>
          <p:spPr>
            <a:xfrm>
              <a:off x="5340698" y="3774833"/>
              <a:ext cx="493800" cy="7191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1494" name="Google Shape;1494;p75"/>
            <p:cNvSpPr/>
            <p:nvPr/>
          </p:nvSpPr>
          <p:spPr>
            <a:xfrm>
              <a:off x="4878328" y="4485752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12</a:t>
              </a:r>
              <a:endParaRPr sz="1466"/>
            </a:p>
          </p:txBody>
        </p:sp>
        <p:cxnSp>
          <p:nvCxnSpPr>
            <p:cNvPr id="1495" name="Google Shape;1495;p75"/>
            <p:cNvCxnSpPr/>
            <p:nvPr/>
          </p:nvCxnSpPr>
          <p:spPr>
            <a:xfrm>
              <a:off x="5154656" y="3838469"/>
              <a:ext cx="5100" cy="6297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1496" name="Google Shape;1496;p75"/>
            <p:cNvSpPr/>
            <p:nvPr/>
          </p:nvSpPr>
          <p:spPr>
            <a:xfrm>
              <a:off x="5847304" y="3260688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21</a:t>
              </a:r>
              <a:endParaRPr sz="1466"/>
            </a:p>
          </p:txBody>
        </p:sp>
        <p:sp>
          <p:nvSpPr>
            <p:cNvPr id="1497" name="Google Shape;1497;p75"/>
            <p:cNvSpPr/>
            <p:nvPr/>
          </p:nvSpPr>
          <p:spPr>
            <a:xfrm>
              <a:off x="6840424" y="3264327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14</a:t>
              </a:r>
              <a:endParaRPr sz="1466"/>
            </a:p>
          </p:txBody>
        </p:sp>
      </p:grpSp>
      <p:grpSp>
        <p:nvGrpSpPr>
          <p:cNvPr id="1498" name="Google Shape;1498;p75"/>
          <p:cNvGrpSpPr/>
          <p:nvPr/>
        </p:nvGrpSpPr>
        <p:grpSpPr>
          <a:xfrm>
            <a:off x="2270683" y="1295955"/>
            <a:ext cx="304721" cy="304721"/>
            <a:chOff x="1066800" y="2819400"/>
            <a:chExt cx="228600" cy="304800"/>
          </a:xfrm>
        </p:grpSpPr>
        <p:cxnSp>
          <p:nvCxnSpPr>
            <p:cNvPr id="1499" name="Google Shape;1499;p75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500" name="Google Shape;1500;p7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grpSp>
        <p:nvGrpSpPr>
          <p:cNvPr id="1501" name="Google Shape;1501;p75"/>
          <p:cNvGrpSpPr/>
          <p:nvPr/>
        </p:nvGrpSpPr>
        <p:grpSpPr>
          <a:xfrm>
            <a:off x="5837837" y="2102287"/>
            <a:ext cx="641193" cy="609441"/>
            <a:chOff x="1066800" y="2819400"/>
            <a:chExt cx="228600" cy="304800"/>
          </a:xfrm>
        </p:grpSpPr>
        <p:cxnSp>
          <p:nvCxnSpPr>
            <p:cNvPr id="1502" name="Google Shape;1502;p75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503" name="Google Shape;1503;p7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grpSp>
        <p:nvGrpSpPr>
          <p:cNvPr id="1504" name="Google Shape;1504;p75"/>
          <p:cNvGrpSpPr/>
          <p:nvPr/>
        </p:nvGrpSpPr>
        <p:grpSpPr>
          <a:xfrm>
            <a:off x="2804161" y="1295955"/>
            <a:ext cx="304721" cy="304721"/>
            <a:chOff x="1066800" y="2819400"/>
            <a:chExt cx="228600" cy="304800"/>
          </a:xfrm>
        </p:grpSpPr>
        <p:cxnSp>
          <p:nvCxnSpPr>
            <p:cNvPr id="1505" name="Google Shape;1505;p75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506" name="Google Shape;1506;p7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grpSp>
        <p:nvGrpSpPr>
          <p:cNvPr id="1507" name="Google Shape;1507;p75"/>
          <p:cNvGrpSpPr/>
          <p:nvPr/>
        </p:nvGrpSpPr>
        <p:grpSpPr>
          <a:xfrm>
            <a:off x="4543676" y="3797649"/>
            <a:ext cx="641193" cy="609441"/>
            <a:chOff x="1066800" y="2819400"/>
            <a:chExt cx="228600" cy="304800"/>
          </a:xfrm>
        </p:grpSpPr>
        <p:cxnSp>
          <p:nvCxnSpPr>
            <p:cNvPr id="1508" name="Google Shape;1508;p75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509" name="Google Shape;1509;p7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grpSp>
        <p:nvGrpSpPr>
          <p:cNvPr id="1510" name="Google Shape;1510;p75"/>
          <p:cNvGrpSpPr/>
          <p:nvPr/>
        </p:nvGrpSpPr>
        <p:grpSpPr>
          <a:xfrm>
            <a:off x="3413761" y="1295955"/>
            <a:ext cx="304721" cy="304721"/>
            <a:chOff x="1066800" y="2819400"/>
            <a:chExt cx="228600" cy="304800"/>
          </a:xfrm>
        </p:grpSpPr>
        <p:cxnSp>
          <p:nvCxnSpPr>
            <p:cNvPr id="1511" name="Google Shape;1511;p75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512" name="Google Shape;1512;p7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grpSp>
        <p:nvGrpSpPr>
          <p:cNvPr id="1513" name="Google Shape;1513;p75"/>
          <p:cNvGrpSpPr/>
          <p:nvPr/>
        </p:nvGrpSpPr>
        <p:grpSpPr>
          <a:xfrm>
            <a:off x="5825103" y="3798376"/>
            <a:ext cx="641193" cy="609441"/>
            <a:chOff x="1066800" y="2819400"/>
            <a:chExt cx="228600" cy="304800"/>
          </a:xfrm>
        </p:grpSpPr>
        <p:cxnSp>
          <p:nvCxnSpPr>
            <p:cNvPr id="1514" name="Google Shape;1514;p75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515" name="Google Shape;1515;p7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grpSp>
        <p:nvGrpSpPr>
          <p:cNvPr id="1516" name="Google Shape;1516;p75"/>
          <p:cNvGrpSpPr/>
          <p:nvPr/>
        </p:nvGrpSpPr>
        <p:grpSpPr>
          <a:xfrm>
            <a:off x="4085914" y="1295955"/>
            <a:ext cx="304721" cy="304721"/>
            <a:chOff x="1066800" y="2819400"/>
            <a:chExt cx="228600" cy="304800"/>
          </a:xfrm>
        </p:grpSpPr>
        <p:cxnSp>
          <p:nvCxnSpPr>
            <p:cNvPr id="1517" name="Google Shape;1517;p75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518" name="Google Shape;1518;p7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grpSp>
        <p:nvGrpSpPr>
          <p:cNvPr id="1519" name="Google Shape;1519;p75"/>
          <p:cNvGrpSpPr/>
          <p:nvPr/>
        </p:nvGrpSpPr>
        <p:grpSpPr>
          <a:xfrm>
            <a:off x="7166514" y="3800197"/>
            <a:ext cx="641193" cy="609441"/>
            <a:chOff x="1066800" y="2819400"/>
            <a:chExt cx="228600" cy="304800"/>
          </a:xfrm>
        </p:grpSpPr>
        <p:cxnSp>
          <p:nvCxnSpPr>
            <p:cNvPr id="1520" name="Google Shape;1520;p75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521" name="Google Shape;1521;p7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sp>
        <p:nvSpPr>
          <p:cNvPr id="1522" name="Google Shape;1522;p75"/>
          <p:cNvSpPr/>
          <p:nvPr/>
        </p:nvSpPr>
        <p:spPr>
          <a:xfrm rot="-5400000">
            <a:off x="7797522" y="6252465"/>
            <a:ext cx="350709" cy="24913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6BEAB">
              <a:alpha val="49800"/>
            </a:srgbClr>
          </a:solidFill>
          <a:ln w="12700" cap="flat" cmpd="sng">
            <a:solidFill>
              <a:srgbClr val="ECE9E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10" tIns="45688" rIns="91410" bIns="45688" anchor="ctr" anchorCtr="0">
            <a:noAutofit/>
          </a:bodyPr>
          <a:lstStyle/>
          <a:p>
            <a:pPr algn="ctr"/>
            <a:endParaRPr sz="2399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3" name="Google Shape;1523;p75"/>
          <p:cNvSpPr/>
          <p:nvPr/>
        </p:nvSpPr>
        <p:spPr>
          <a:xfrm>
            <a:off x="7641809" y="1357206"/>
            <a:ext cx="4353266" cy="1444824"/>
          </a:xfrm>
          <a:prstGeom prst="wedgeRoundRectCallout">
            <a:avLst>
              <a:gd name="adj1" fmla="val -36810"/>
              <a:gd name="adj2" fmla="val 224089"/>
              <a:gd name="adj3" fmla="val 16667"/>
            </a:avLst>
          </a:prstGeom>
          <a:solidFill>
            <a:srgbClr val="663606">
              <a:alpha val="94900"/>
            </a:srgbClr>
          </a:solidFill>
          <a:ln w="19050" cap="flat" cmpd="sng">
            <a:solidFill>
              <a:srgbClr val="F8D49E">
                <a:alpha val="8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10" tIns="45688" rIns="91410" bIns="45688" anchor="ctr" anchorCtr="0">
            <a:noAutofit/>
          </a:bodyPr>
          <a:lstStyle/>
          <a:p>
            <a:pPr algn="ctr"/>
            <a:r>
              <a:rPr lang="en" sz="2799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Добавяме в опашката всички деца на обхождания възел</a:t>
            </a:r>
            <a:endParaRPr sz="1466"/>
          </a:p>
        </p:txBody>
      </p:sp>
      <p:sp>
        <p:nvSpPr>
          <p:cNvPr id="48" name="Slide Number Placeholder">
            <a:extLst>
              <a:ext uri="{FF2B5EF4-FFF2-40B4-BE49-F238E27FC236}">
                <a16:creationId xmlns:a16="http://schemas.microsoft.com/office/drawing/2014/main" id="{4C408978-5EE6-46A0-90D8-E838EEE7E0D2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222430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Google Shape;1528;p76"/>
          <p:cNvSpPr txBox="1">
            <a:spLocks noGrp="1"/>
          </p:cNvSpPr>
          <p:nvPr>
            <p:ph type="body" idx="4294967295"/>
          </p:nvPr>
        </p:nvSpPr>
        <p:spPr>
          <a:xfrm>
            <a:off x="190413" y="1151715"/>
            <a:ext cx="11804525" cy="556894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marL="304724" indent="-304724"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en"/>
              <a:t>Опашка: 7, 19, 21, 14, 1, 12, 31, 23, 6</a:t>
            </a:r>
            <a:endParaRPr/>
          </a:p>
          <a:p>
            <a:pPr marL="304724" indent="-304724">
              <a:spcBef>
                <a:spcPts val="1200"/>
              </a:spcBef>
              <a:spcAft>
                <a:spcPts val="0"/>
              </a:spcAft>
              <a:buSzPts val="2600"/>
              <a:buChar char="▪"/>
            </a:pPr>
            <a:r>
              <a:rPr lang="en"/>
              <a:t>Изход: 7, 19, 21, 14, 1</a:t>
            </a:r>
            <a:endParaRPr/>
          </a:p>
        </p:txBody>
      </p:sp>
      <p:sp>
        <p:nvSpPr>
          <p:cNvPr id="1529" name="Google Shape;1529;p76"/>
          <p:cNvSpPr txBox="1">
            <a:spLocks noGrp="1"/>
          </p:cNvSpPr>
          <p:nvPr>
            <p:ph type="title" idx="4294967295"/>
          </p:nvPr>
        </p:nvSpPr>
        <p:spPr>
          <a:xfrm>
            <a:off x="188814" y="41224"/>
            <a:ext cx="9577505" cy="111051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F3BE60"/>
              </a:buClr>
              <a:buSzPts val="3000"/>
            </a:pPr>
            <a:r>
              <a:rPr lang="en"/>
              <a:t>BFS в действие (стъпка 14)</a:t>
            </a:r>
            <a:endParaRPr/>
          </a:p>
        </p:txBody>
      </p:sp>
      <p:grpSp>
        <p:nvGrpSpPr>
          <p:cNvPr id="1530" name="Google Shape;1530;p76"/>
          <p:cNvGrpSpPr/>
          <p:nvPr/>
        </p:nvGrpSpPr>
        <p:grpSpPr>
          <a:xfrm>
            <a:off x="3453499" y="2059423"/>
            <a:ext cx="4902187" cy="4037386"/>
            <a:chOff x="4114800" y="2007160"/>
            <a:chExt cx="3677598" cy="3048031"/>
          </a:xfrm>
        </p:grpSpPr>
        <p:cxnSp>
          <p:nvCxnSpPr>
            <p:cNvPr id="1531" name="Google Shape;1531;p76"/>
            <p:cNvCxnSpPr/>
            <p:nvPr/>
          </p:nvCxnSpPr>
          <p:spPr>
            <a:xfrm flipH="1">
              <a:off x="5315695" y="2519312"/>
              <a:ext cx="648000" cy="7770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1532" name="Google Shape;1532;p76"/>
            <p:cNvSpPr/>
            <p:nvPr/>
          </p:nvSpPr>
          <p:spPr>
            <a:xfrm>
              <a:off x="5845709" y="2007160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7</a:t>
              </a:r>
              <a:endParaRPr sz="1466"/>
            </a:p>
          </p:txBody>
        </p:sp>
        <p:sp>
          <p:nvSpPr>
            <p:cNvPr id="1533" name="Google Shape;1533;p76"/>
            <p:cNvSpPr/>
            <p:nvPr/>
          </p:nvSpPr>
          <p:spPr>
            <a:xfrm>
              <a:off x="4879405" y="3260848"/>
              <a:ext cx="5751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19</a:t>
              </a:r>
              <a:endParaRPr sz="1466"/>
            </a:p>
          </p:txBody>
        </p:sp>
        <p:sp>
          <p:nvSpPr>
            <p:cNvPr id="1534" name="Google Shape;1534;p76"/>
            <p:cNvSpPr/>
            <p:nvPr/>
          </p:nvSpPr>
          <p:spPr>
            <a:xfrm>
              <a:off x="6454250" y="4464697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23</a:t>
              </a:r>
              <a:endParaRPr sz="1466"/>
            </a:p>
          </p:txBody>
        </p:sp>
        <p:sp>
          <p:nvSpPr>
            <p:cNvPr id="1535" name="Google Shape;1535;p76"/>
            <p:cNvSpPr/>
            <p:nvPr/>
          </p:nvSpPr>
          <p:spPr>
            <a:xfrm>
              <a:off x="7213998" y="4465656"/>
              <a:ext cx="5784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 sz="1466"/>
            </a:p>
          </p:txBody>
        </p:sp>
        <p:cxnSp>
          <p:nvCxnSpPr>
            <p:cNvPr id="1536" name="Google Shape;1536;p76"/>
            <p:cNvCxnSpPr/>
            <p:nvPr/>
          </p:nvCxnSpPr>
          <p:spPr>
            <a:xfrm flipH="1">
              <a:off x="6817696" y="3818374"/>
              <a:ext cx="206100" cy="6498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1537" name="Google Shape;1537;p76"/>
            <p:cNvCxnSpPr/>
            <p:nvPr/>
          </p:nvCxnSpPr>
          <p:spPr>
            <a:xfrm>
              <a:off x="7234812" y="3828422"/>
              <a:ext cx="226200" cy="6297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1538" name="Google Shape;1538;p76"/>
            <p:cNvCxnSpPr/>
            <p:nvPr/>
          </p:nvCxnSpPr>
          <p:spPr>
            <a:xfrm>
              <a:off x="6305340" y="2528837"/>
              <a:ext cx="658200" cy="7770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1539" name="Google Shape;1539;p76"/>
            <p:cNvCxnSpPr/>
            <p:nvPr/>
          </p:nvCxnSpPr>
          <p:spPr>
            <a:xfrm flipH="1">
              <a:off x="6126117" y="2569031"/>
              <a:ext cx="8400" cy="6717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1540" name="Google Shape;1540;p76"/>
            <p:cNvSpPr/>
            <p:nvPr/>
          </p:nvSpPr>
          <p:spPr>
            <a:xfrm>
              <a:off x="5637674" y="4489391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31</a:t>
              </a:r>
              <a:endParaRPr sz="1466"/>
            </a:p>
          </p:txBody>
        </p:sp>
        <p:sp>
          <p:nvSpPr>
            <p:cNvPr id="1541" name="Google Shape;1541;p76"/>
            <p:cNvSpPr/>
            <p:nvPr/>
          </p:nvSpPr>
          <p:spPr>
            <a:xfrm>
              <a:off x="4114800" y="4485912"/>
              <a:ext cx="5751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sz="1466"/>
            </a:p>
          </p:txBody>
        </p:sp>
        <p:cxnSp>
          <p:nvCxnSpPr>
            <p:cNvPr id="1542" name="Google Shape;1542;p76"/>
            <p:cNvCxnSpPr/>
            <p:nvPr/>
          </p:nvCxnSpPr>
          <p:spPr>
            <a:xfrm flipH="1">
              <a:off x="4516628" y="3763944"/>
              <a:ext cx="455100" cy="7344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1543" name="Google Shape;1543;p76"/>
            <p:cNvCxnSpPr/>
            <p:nvPr/>
          </p:nvCxnSpPr>
          <p:spPr>
            <a:xfrm>
              <a:off x="5340698" y="3774833"/>
              <a:ext cx="493800" cy="7191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1544" name="Google Shape;1544;p76"/>
            <p:cNvSpPr/>
            <p:nvPr/>
          </p:nvSpPr>
          <p:spPr>
            <a:xfrm>
              <a:off x="4878328" y="4485752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12</a:t>
              </a:r>
              <a:endParaRPr sz="1466"/>
            </a:p>
          </p:txBody>
        </p:sp>
        <p:cxnSp>
          <p:nvCxnSpPr>
            <p:cNvPr id="1545" name="Google Shape;1545;p76"/>
            <p:cNvCxnSpPr/>
            <p:nvPr/>
          </p:nvCxnSpPr>
          <p:spPr>
            <a:xfrm>
              <a:off x="5154656" y="3838469"/>
              <a:ext cx="5100" cy="6297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1546" name="Google Shape;1546;p76"/>
            <p:cNvSpPr/>
            <p:nvPr/>
          </p:nvSpPr>
          <p:spPr>
            <a:xfrm>
              <a:off x="5847304" y="3260688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21</a:t>
              </a:r>
              <a:endParaRPr sz="1466"/>
            </a:p>
          </p:txBody>
        </p:sp>
        <p:sp>
          <p:nvSpPr>
            <p:cNvPr id="1547" name="Google Shape;1547;p76"/>
            <p:cNvSpPr/>
            <p:nvPr/>
          </p:nvSpPr>
          <p:spPr>
            <a:xfrm>
              <a:off x="6840424" y="3264327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14</a:t>
              </a:r>
              <a:endParaRPr sz="1466"/>
            </a:p>
          </p:txBody>
        </p:sp>
      </p:grpSp>
      <p:grpSp>
        <p:nvGrpSpPr>
          <p:cNvPr id="1548" name="Google Shape;1548;p76"/>
          <p:cNvGrpSpPr/>
          <p:nvPr/>
        </p:nvGrpSpPr>
        <p:grpSpPr>
          <a:xfrm>
            <a:off x="2270683" y="1295955"/>
            <a:ext cx="304721" cy="304721"/>
            <a:chOff x="1066800" y="2819400"/>
            <a:chExt cx="228600" cy="304800"/>
          </a:xfrm>
        </p:grpSpPr>
        <p:cxnSp>
          <p:nvCxnSpPr>
            <p:cNvPr id="1549" name="Google Shape;1549;p76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550" name="Google Shape;1550;p7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grpSp>
        <p:nvGrpSpPr>
          <p:cNvPr id="1551" name="Google Shape;1551;p76"/>
          <p:cNvGrpSpPr/>
          <p:nvPr/>
        </p:nvGrpSpPr>
        <p:grpSpPr>
          <a:xfrm>
            <a:off x="5837837" y="2102287"/>
            <a:ext cx="641193" cy="609441"/>
            <a:chOff x="1066800" y="2819400"/>
            <a:chExt cx="228600" cy="304800"/>
          </a:xfrm>
        </p:grpSpPr>
        <p:cxnSp>
          <p:nvCxnSpPr>
            <p:cNvPr id="1552" name="Google Shape;1552;p76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553" name="Google Shape;1553;p7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grpSp>
        <p:nvGrpSpPr>
          <p:cNvPr id="1554" name="Google Shape;1554;p76"/>
          <p:cNvGrpSpPr/>
          <p:nvPr/>
        </p:nvGrpSpPr>
        <p:grpSpPr>
          <a:xfrm>
            <a:off x="2804161" y="1295955"/>
            <a:ext cx="304721" cy="304721"/>
            <a:chOff x="1066800" y="2819400"/>
            <a:chExt cx="228600" cy="304800"/>
          </a:xfrm>
        </p:grpSpPr>
        <p:cxnSp>
          <p:nvCxnSpPr>
            <p:cNvPr id="1555" name="Google Shape;1555;p76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556" name="Google Shape;1556;p7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grpSp>
        <p:nvGrpSpPr>
          <p:cNvPr id="1557" name="Google Shape;1557;p76"/>
          <p:cNvGrpSpPr/>
          <p:nvPr/>
        </p:nvGrpSpPr>
        <p:grpSpPr>
          <a:xfrm>
            <a:off x="4543676" y="3797649"/>
            <a:ext cx="641193" cy="609441"/>
            <a:chOff x="1066800" y="2819400"/>
            <a:chExt cx="228600" cy="304800"/>
          </a:xfrm>
        </p:grpSpPr>
        <p:cxnSp>
          <p:nvCxnSpPr>
            <p:cNvPr id="1558" name="Google Shape;1558;p76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559" name="Google Shape;1559;p7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grpSp>
        <p:nvGrpSpPr>
          <p:cNvPr id="1560" name="Google Shape;1560;p76"/>
          <p:cNvGrpSpPr/>
          <p:nvPr/>
        </p:nvGrpSpPr>
        <p:grpSpPr>
          <a:xfrm>
            <a:off x="3413761" y="1295955"/>
            <a:ext cx="304721" cy="304721"/>
            <a:chOff x="1066800" y="2819400"/>
            <a:chExt cx="228600" cy="304800"/>
          </a:xfrm>
        </p:grpSpPr>
        <p:cxnSp>
          <p:nvCxnSpPr>
            <p:cNvPr id="1561" name="Google Shape;1561;p76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562" name="Google Shape;1562;p7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grpSp>
        <p:nvGrpSpPr>
          <p:cNvPr id="1563" name="Google Shape;1563;p76"/>
          <p:cNvGrpSpPr/>
          <p:nvPr/>
        </p:nvGrpSpPr>
        <p:grpSpPr>
          <a:xfrm>
            <a:off x="5825103" y="3798376"/>
            <a:ext cx="641193" cy="609441"/>
            <a:chOff x="1066800" y="2819400"/>
            <a:chExt cx="228600" cy="304800"/>
          </a:xfrm>
        </p:grpSpPr>
        <p:cxnSp>
          <p:nvCxnSpPr>
            <p:cNvPr id="1564" name="Google Shape;1564;p76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565" name="Google Shape;1565;p7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grpSp>
        <p:nvGrpSpPr>
          <p:cNvPr id="1566" name="Google Shape;1566;p76"/>
          <p:cNvGrpSpPr/>
          <p:nvPr/>
        </p:nvGrpSpPr>
        <p:grpSpPr>
          <a:xfrm>
            <a:off x="4085914" y="1295955"/>
            <a:ext cx="304721" cy="304721"/>
            <a:chOff x="1066800" y="2819400"/>
            <a:chExt cx="228600" cy="304800"/>
          </a:xfrm>
        </p:grpSpPr>
        <p:cxnSp>
          <p:nvCxnSpPr>
            <p:cNvPr id="1567" name="Google Shape;1567;p76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568" name="Google Shape;1568;p7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grpSp>
        <p:nvGrpSpPr>
          <p:cNvPr id="1569" name="Google Shape;1569;p76"/>
          <p:cNvGrpSpPr/>
          <p:nvPr/>
        </p:nvGrpSpPr>
        <p:grpSpPr>
          <a:xfrm>
            <a:off x="7166514" y="3800197"/>
            <a:ext cx="641193" cy="609441"/>
            <a:chOff x="1066800" y="2819400"/>
            <a:chExt cx="228600" cy="304800"/>
          </a:xfrm>
        </p:grpSpPr>
        <p:cxnSp>
          <p:nvCxnSpPr>
            <p:cNvPr id="1570" name="Google Shape;1570;p76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571" name="Google Shape;1571;p7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sp>
        <p:nvSpPr>
          <p:cNvPr id="1572" name="Google Shape;1572;p76"/>
          <p:cNvSpPr/>
          <p:nvPr/>
        </p:nvSpPr>
        <p:spPr>
          <a:xfrm rot="-5400000">
            <a:off x="3632521" y="6252465"/>
            <a:ext cx="350709" cy="24913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6BEAB">
              <a:alpha val="49800"/>
            </a:srgbClr>
          </a:solidFill>
          <a:ln w="12700" cap="flat" cmpd="sng">
            <a:solidFill>
              <a:srgbClr val="ECE9E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10" tIns="45688" rIns="91410" bIns="45688" anchor="ctr" anchorCtr="0">
            <a:noAutofit/>
          </a:bodyPr>
          <a:lstStyle/>
          <a:p>
            <a:pPr algn="ctr"/>
            <a:endParaRPr sz="2399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73" name="Google Shape;1573;p76"/>
          <p:cNvGrpSpPr/>
          <p:nvPr/>
        </p:nvGrpSpPr>
        <p:grpSpPr>
          <a:xfrm>
            <a:off x="3518948" y="5434876"/>
            <a:ext cx="641193" cy="609441"/>
            <a:chOff x="1066800" y="2819400"/>
            <a:chExt cx="228600" cy="304800"/>
          </a:xfrm>
        </p:grpSpPr>
        <p:cxnSp>
          <p:nvCxnSpPr>
            <p:cNvPr id="1574" name="Google Shape;1574;p76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575" name="Google Shape;1575;p7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grpSp>
        <p:nvGrpSpPr>
          <p:cNvPr id="1576" name="Google Shape;1576;p76"/>
          <p:cNvGrpSpPr/>
          <p:nvPr/>
        </p:nvGrpSpPr>
        <p:grpSpPr>
          <a:xfrm>
            <a:off x="4602081" y="1295955"/>
            <a:ext cx="304721" cy="304721"/>
            <a:chOff x="1066800" y="2819400"/>
            <a:chExt cx="228600" cy="304800"/>
          </a:xfrm>
        </p:grpSpPr>
        <p:cxnSp>
          <p:nvCxnSpPr>
            <p:cNvPr id="1577" name="Google Shape;1577;p76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578" name="Google Shape;1578;p7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sp>
        <p:nvSpPr>
          <p:cNvPr id="1579" name="Google Shape;1579;p76"/>
          <p:cNvSpPr/>
          <p:nvPr/>
        </p:nvSpPr>
        <p:spPr>
          <a:xfrm>
            <a:off x="8178298" y="1357206"/>
            <a:ext cx="3816606" cy="1358846"/>
          </a:xfrm>
          <a:prstGeom prst="wedgeRoundRectCallout">
            <a:avLst>
              <a:gd name="adj1" fmla="val -152380"/>
              <a:gd name="adj2" fmla="val 248580"/>
              <a:gd name="adj3" fmla="val 16667"/>
            </a:avLst>
          </a:prstGeom>
          <a:solidFill>
            <a:srgbClr val="663606">
              <a:alpha val="94900"/>
            </a:srgbClr>
          </a:solidFill>
          <a:ln w="19050" cap="flat" cmpd="sng">
            <a:solidFill>
              <a:srgbClr val="F8D49E">
                <a:alpha val="8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10" tIns="45688" rIns="91410" bIns="45688" anchor="ctr" anchorCtr="0">
            <a:noAutofit/>
          </a:bodyPr>
          <a:lstStyle/>
          <a:p>
            <a:pPr algn="ctr"/>
            <a:r>
              <a:rPr lang="en" sz="2799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Премахваме елемент от опашката и го отпечатваме</a:t>
            </a:r>
            <a:endParaRPr sz="1466"/>
          </a:p>
        </p:txBody>
      </p:sp>
      <p:sp>
        <p:nvSpPr>
          <p:cNvPr id="54" name="Slide Number Placeholder">
            <a:extLst>
              <a:ext uri="{FF2B5EF4-FFF2-40B4-BE49-F238E27FC236}">
                <a16:creationId xmlns:a16="http://schemas.microsoft.com/office/drawing/2014/main" id="{4873C3DC-7403-4EF1-B5D3-E662FB55409D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258640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4" name="Google Shape;1584;p77"/>
          <p:cNvSpPr txBox="1">
            <a:spLocks noGrp="1"/>
          </p:cNvSpPr>
          <p:nvPr>
            <p:ph type="body" idx="4294967295"/>
          </p:nvPr>
        </p:nvSpPr>
        <p:spPr>
          <a:xfrm>
            <a:off x="190413" y="1151715"/>
            <a:ext cx="11804525" cy="556894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marL="304724" indent="-304724"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en"/>
              <a:t>Опашка: 7, 19, 21, 14, 1, 12, 31, 23, 6</a:t>
            </a:r>
            <a:endParaRPr/>
          </a:p>
          <a:p>
            <a:pPr marL="304724" indent="-304724">
              <a:spcBef>
                <a:spcPts val="1200"/>
              </a:spcBef>
              <a:spcAft>
                <a:spcPts val="0"/>
              </a:spcAft>
              <a:buSzPts val="2600"/>
              <a:buChar char="▪"/>
            </a:pPr>
            <a:r>
              <a:rPr lang="en"/>
              <a:t>Изход: 7, 19, 21, 14, 1,</a:t>
            </a:r>
            <a:br>
              <a:rPr lang="en"/>
            </a:br>
            <a:r>
              <a:rPr lang="en"/>
              <a:t>12</a:t>
            </a:r>
            <a:endParaRPr/>
          </a:p>
        </p:txBody>
      </p:sp>
      <p:sp>
        <p:nvSpPr>
          <p:cNvPr id="1585" name="Google Shape;1585;p77"/>
          <p:cNvSpPr txBox="1">
            <a:spLocks noGrp="1"/>
          </p:cNvSpPr>
          <p:nvPr>
            <p:ph type="title" idx="4294967295"/>
          </p:nvPr>
        </p:nvSpPr>
        <p:spPr>
          <a:xfrm>
            <a:off x="188814" y="41224"/>
            <a:ext cx="9577505" cy="111051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F3BE60"/>
              </a:buClr>
              <a:buSzPts val="3000"/>
            </a:pPr>
            <a:r>
              <a:rPr lang="en"/>
              <a:t>BFS в действие (стъпка 15)</a:t>
            </a:r>
            <a:endParaRPr/>
          </a:p>
        </p:txBody>
      </p:sp>
      <p:grpSp>
        <p:nvGrpSpPr>
          <p:cNvPr id="1586" name="Google Shape;1586;p77"/>
          <p:cNvGrpSpPr/>
          <p:nvPr/>
        </p:nvGrpSpPr>
        <p:grpSpPr>
          <a:xfrm>
            <a:off x="3453499" y="2059423"/>
            <a:ext cx="4902187" cy="4037386"/>
            <a:chOff x="4114800" y="2007160"/>
            <a:chExt cx="3677598" cy="3048031"/>
          </a:xfrm>
        </p:grpSpPr>
        <p:cxnSp>
          <p:nvCxnSpPr>
            <p:cNvPr id="1587" name="Google Shape;1587;p77"/>
            <p:cNvCxnSpPr/>
            <p:nvPr/>
          </p:nvCxnSpPr>
          <p:spPr>
            <a:xfrm flipH="1">
              <a:off x="5315695" y="2519312"/>
              <a:ext cx="648000" cy="7770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1588" name="Google Shape;1588;p77"/>
            <p:cNvSpPr/>
            <p:nvPr/>
          </p:nvSpPr>
          <p:spPr>
            <a:xfrm>
              <a:off x="5845709" y="2007160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7</a:t>
              </a:r>
              <a:endParaRPr sz="1466"/>
            </a:p>
          </p:txBody>
        </p:sp>
        <p:sp>
          <p:nvSpPr>
            <p:cNvPr id="1589" name="Google Shape;1589;p77"/>
            <p:cNvSpPr/>
            <p:nvPr/>
          </p:nvSpPr>
          <p:spPr>
            <a:xfrm>
              <a:off x="4879405" y="3260848"/>
              <a:ext cx="5751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19</a:t>
              </a:r>
              <a:endParaRPr sz="1466"/>
            </a:p>
          </p:txBody>
        </p:sp>
        <p:sp>
          <p:nvSpPr>
            <p:cNvPr id="1590" name="Google Shape;1590;p77"/>
            <p:cNvSpPr/>
            <p:nvPr/>
          </p:nvSpPr>
          <p:spPr>
            <a:xfrm>
              <a:off x="6454250" y="4464697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23</a:t>
              </a:r>
              <a:endParaRPr sz="1466"/>
            </a:p>
          </p:txBody>
        </p:sp>
        <p:sp>
          <p:nvSpPr>
            <p:cNvPr id="1591" name="Google Shape;1591;p77"/>
            <p:cNvSpPr/>
            <p:nvPr/>
          </p:nvSpPr>
          <p:spPr>
            <a:xfrm>
              <a:off x="7213998" y="4465656"/>
              <a:ext cx="5784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 sz="1466"/>
            </a:p>
          </p:txBody>
        </p:sp>
        <p:cxnSp>
          <p:nvCxnSpPr>
            <p:cNvPr id="1592" name="Google Shape;1592;p77"/>
            <p:cNvCxnSpPr/>
            <p:nvPr/>
          </p:nvCxnSpPr>
          <p:spPr>
            <a:xfrm flipH="1">
              <a:off x="6817696" y="3818374"/>
              <a:ext cx="206100" cy="6498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1593" name="Google Shape;1593;p77"/>
            <p:cNvCxnSpPr/>
            <p:nvPr/>
          </p:nvCxnSpPr>
          <p:spPr>
            <a:xfrm>
              <a:off x="7234812" y="3828422"/>
              <a:ext cx="226200" cy="6297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1594" name="Google Shape;1594;p77"/>
            <p:cNvCxnSpPr/>
            <p:nvPr/>
          </p:nvCxnSpPr>
          <p:spPr>
            <a:xfrm>
              <a:off x="6305340" y="2528837"/>
              <a:ext cx="658200" cy="7770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1595" name="Google Shape;1595;p77"/>
            <p:cNvCxnSpPr/>
            <p:nvPr/>
          </p:nvCxnSpPr>
          <p:spPr>
            <a:xfrm flipH="1">
              <a:off x="6126117" y="2569031"/>
              <a:ext cx="8400" cy="6717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1596" name="Google Shape;1596;p77"/>
            <p:cNvSpPr/>
            <p:nvPr/>
          </p:nvSpPr>
          <p:spPr>
            <a:xfrm>
              <a:off x="5637674" y="4489391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31</a:t>
              </a:r>
              <a:endParaRPr sz="1466"/>
            </a:p>
          </p:txBody>
        </p:sp>
        <p:sp>
          <p:nvSpPr>
            <p:cNvPr id="1597" name="Google Shape;1597;p77"/>
            <p:cNvSpPr/>
            <p:nvPr/>
          </p:nvSpPr>
          <p:spPr>
            <a:xfrm>
              <a:off x="4114800" y="4485912"/>
              <a:ext cx="5751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sz="1466"/>
            </a:p>
          </p:txBody>
        </p:sp>
        <p:cxnSp>
          <p:nvCxnSpPr>
            <p:cNvPr id="1598" name="Google Shape;1598;p77"/>
            <p:cNvCxnSpPr/>
            <p:nvPr/>
          </p:nvCxnSpPr>
          <p:spPr>
            <a:xfrm flipH="1">
              <a:off x="4516628" y="3763944"/>
              <a:ext cx="455100" cy="7344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1599" name="Google Shape;1599;p77"/>
            <p:cNvCxnSpPr/>
            <p:nvPr/>
          </p:nvCxnSpPr>
          <p:spPr>
            <a:xfrm>
              <a:off x="5340698" y="3774833"/>
              <a:ext cx="493800" cy="7191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1600" name="Google Shape;1600;p77"/>
            <p:cNvSpPr/>
            <p:nvPr/>
          </p:nvSpPr>
          <p:spPr>
            <a:xfrm>
              <a:off x="4878328" y="4485752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12</a:t>
              </a:r>
              <a:endParaRPr sz="1466"/>
            </a:p>
          </p:txBody>
        </p:sp>
        <p:cxnSp>
          <p:nvCxnSpPr>
            <p:cNvPr id="1601" name="Google Shape;1601;p77"/>
            <p:cNvCxnSpPr/>
            <p:nvPr/>
          </p:nvCxnSpPr>
          <p:spPr>
            <a:xfrm>
              <a:off x="5154656" y="3838469"/>
              <a:ext cx="5100" cy="6297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1602" name="Google Shape;1602;p77"/>
            <p:cNvSpPr/>
            <p:nvPr/>
          </p:nvSpPr>
          <p:spPr>
            <a:xfrm>
              <a:off x="5847304" y="3260688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21</a:t>
              </a:r>
              <a:endParaRPr sz="1466"/>
            </a:p>
          </p:txBody>
        </p:sp>
        <p:sp>
          <p:nvSpPr>
            <p:cNvPr id="1603" name="Google Shape;1603;p77"/>
            <p:cNvSpPr/>
            <p:nvPr/>
          </p:nvSpPr>
          <p:spPr>
            <a:xfrm>
              <a:off x="6840424" y="3264327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14</a:t>
              </a:r>
              <a:endParaRPr sz="1466"/>
            </a:p>
          </p:txBody>
        </p:sp>
      </p:grpSp>
      <p:grpSp>
        <p:nvGrpSpPr>
          <p:cNvPr id="1604" name="Google Shape;1604;p77"/>
          <p:cNvGrpSpPr/>
          <p:nvPr/>
        </p:nvGrpSpPr>
        <p:grpSpPr>
          <a:xfrm>
            <a:off x="2270683" y="1295955"/>
            <a:ext cx="304721" cy="304721"/>
            <a:chOff x="1066800" y="2819400"/>
            <a:chExt cx="228600" cy="304800"/>
          </a:xfrm>
        </p:grpSpPr>
        <p:cxnSp>
          <p:nvCxnSpPr>
            <p:cNvPr id="1605" name="Google Shape;1605;p77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606" name="Google Shape;1606;p77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grpSp>
        <p:nvGrpSpPr>
          <p:cNvPr id="1607" name="Google Shape;1607;p77"/>
          <p:cNvGrpSpPr/>
          <p:nvPr/>
        </p:nvGrpSpPr>
        <p:grpSpPr>
          <a:xfrm>
            <a:off x="5837837" y="2102287"/>
            <a:ext cx="641193" cy="609441"/>
            <a:chOff x="1066800" y="2819400"/>
            <a:chExt cx="228600" cy="304800"/>
          </a:xfrm>
        </p:grpSpPr>
        <p:cxnSp>
          <p:nvCxnSpPr>
            <p:cNvPr id="1608" name="Google Shape;1608;p77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609" name="Google Shape;1609;p77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grpSp>
        <p:nvGrpSpPr>
          <p:cNvPr id="1610" name="Google Shape;1610;p77"/>
          <p:cNvGrpSpPr/>
          <p:nvPr/>
        </p:nvGrpSpPr>
        <p:grpSpPr>
          <a:xfrm>
            <a:off x="2804161" y="1295955"/>
            <a:ext cx="304721" cy="304721"/>
            <a:chOff x="1066800" y="2819400"/>
            <a:chExt cx="228600" cy="304800"/>
          </a:xfrm>
        </p:grpSpPr>
        <p:cxnSp>
          <p:nvCxnSpPr>
            <p:cNvPr id="1611" name="Google Shape;1611;p77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612" name="Google Shape;1612;p77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grpSp>
        <p:nvGrpSpPr>
          <p:cNvPr id="1613" name="Google Shape;1613;p77"/>
          <p:cNvGrpSpPr/>
          <p:nvPr/>
        </p:nvGrpSpPr>
        <p:grpSpPr>
          <a:xfrm>
            <a:off x="4543676" y="3797649"/>
            <a:ext cx="641193" cy="609441"/>
            <a:chOff x="1066800" y="2819400"/>
            <a:chExt cx="228600" cy="304800"/>
          </a:xfrm>
        </p:grpSpPr>
        <p:cxnSp>
          <p:nvCxnSpPr>
            <p:cNvPr id="1614" name="Google Shape;1614;p77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615" name="Google Shape;1615;p77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grpSp>
        <p:nvGrpSpPr>
          <p:cNvPr id="1616" name="Google Shape;1616;p77"/>
          <p:cNvGrpSpPr/>
          <p:nvPr/>
        </p:nvGrpSpPr>
        <p:grpSpPr>
          <a:xfrm>
            <a:off x="3413761" y="1295955"/>
            <a:ext cx="304721" cy="304721"/>
            <a:chOff x="1066800" y="2819400"/>
            <a:chExt cx="228600" cy="304800"/>
          </a:xfrm>
        </p:grpSpPr>
        <p:cxnSp>
          <p:nvCxnSpPr>
            <p:cNvPr id="1617" name="Google Shape;1617;p77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618" name="Google Shape;1618;p77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grpSp>
        <p:nvGrpSpPr>
          <p:cNvPr id="1619" name="Google Shape;1619;p77"/>
          <p:cNvGrpSpPr/>
          <p:nvPr/>
        </p:nvGrpSpPr>
        <p:grpSpPr>
          <a:xfrm>
            <a:off x="5825103" y="3798376"/>
            <a:ext cx="641193" cy="609441"/>
            <a:chOff x="1066800" y="2819400"/>
            <a:chExt cx="228600" cy="304800"/>
          </a:xfrm>
        </p:grpSpPr>
        <p:cxnSp>
          <p:nvCxnSpPr>
            <p:cNvPr id="1620" name="Google Shape;1620;p77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621" name="Google Shape;1621;p77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grpSp>
        <p:nvGrpSpPr>
          <p:cNvPr id="1622" name="Google Shape;1622;p77"/>
          <p:cNvGrpSpPr/>
          <p:nvPr/>
        </p:nvGrpSpPr>
        <p:grpSpPr>
          <a:xfrm>
            <a:off x="4085914" y="1295955"/>
            <a:ext cx="304721" cy="304721"/>
            <a:chOff x="1066800" y="2819400"/>
            <a:chExt cx="228600" cy="304800"/>
          </a:xfrm>
        </p:grpSpPr>
        <p:cxnSp>
          <p:nvCxnSpPr>
            <p:cNvPr id="1623" name="Google Shape;1623;p77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624" name="Google Shape;1624;p77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grpSp>
        <p:nvGrpSpPr>
          <p:cNvPr id="1625" name="Google Shape;1625;p77"/>
          <p:cNvGrpSpPr/>
          <p:nvPr/>
        </p:nvGrpSpPr>
        <p:grpSpPr>
          <a:xfrm>
            <a:off x="7166514" y="3800197"/>
            <a:ext cx="641193" cy="609441"/>
            <a:chOff x="1066800" y="2819400"/>
            <a:chExt cx="228600" cy="304800"/>
          </a:xfrm>
        </p:grpSpPr>
        <p:cxnSp>
          <p:nvCxnSpPr>
            <p:cNvPr id="1626" name="Google Shape;1626;p77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627" name="Google Shape;1627;p77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sp>
        <p:nvSpPr>
          <p:cNvPr id="1628" name="Google Shape;1628;p77"/>
          <p:cNvSpPr/>
          <p:nvPr/>
        </p:nvSpPr>
        <p:spPr>
          <a:xfrm rot="-5400000">
            <a:off x="4669858" y="6252465"/>
            <a:ext cx="350709" cy="24913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6BEAB">
              <a:alpha val="49800"/>
            </a:srgbClr>
          </a:solidFill>
          <a:ln w="12700" cap="flat" cmpd="sng">
            <a:solidFill>
              <a:srgbClr val="ECE9E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10" tIns="45688" rIns="91410" bIns="45688" anchor="ctr" anchorCtr="0">
            <a:noAutofit/>
          </a:bodyPr>
          <a:lstStyle/>
          <a:p>
            <a:pPr algn="ctr"/>
            <a:endParaRPr sz="2399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29" name="Google Shape;1629;p77"/>
          <p:cNvGrpSpPr/>
          <p:nvPr/>
        </p:nvGrpSpPr>
        <p:grpSpPr>
          <a:xfrm>
            <a:off x="3518948" y="5434876"/>
            <a:ext cx="641193" cy="609441"/>
            <a:chOff x="1066800" y="2819400"/>
            <a:chExt cx="228600" cy="304800"/>
          </a:xfrm>
        </p:grpSpPr>
        <p:cxnSp>
          <p:nvCxnSpPr>
            <p:cNvPr id="1630" name="Google Shape;1630;p77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631" name="Google Shape;1631;p77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grpSp>
        <p:nvGrpSpPr>
          <p:cNvPr id="1632" name="Google Shape;1632;p77"/>
          <p:cNvGrpSpPr/>
          <p:nvPr/>
        </p:nvGrpSpPr>
        <p:grpSpPr>
          <a:xfrm>
            <a:off x="4602081" y="1295955"/>
            <a:ext cx="304721" cy="304721"/>
            <a:chOff x="1066800" y="2819400"/>
            <a:chExt cx="228600" cy="304800"/>
          </a:xfrm>
        </p:grpSpPr>
        <p:cxnSp>
          <p:nvCxnSpPr>
            <p:cNvPr id="1633" name="Google Shape;1633;p77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634" name="Google Shape;1634;p77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grpSp>
        <p:nvGrpSpPr>
          <p:cNvPr id="1635" name="Google Shape;1635;p77"/>
          <p:cNvGrpSpPr/>
          <p:nvPr/>
        </p:nvGrpSpPr>
        <p:grpSpPr>
          <a:xfrm>
            <a:off x="5238040" y="1295955"/>
            <a:ext cx="304721" cy="304721"/>
            <a:chOff x="1066800" y="2819400"/>
            <a:chExt cx="228600" cy="304800"/>
          </a:xfrm>
        </p:grpSpPr>
        <p:cxnSp>
          <p:nvCxnSpPr>
            <p:cNvPr id="1636" name="Google Shape;1636;p77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637" name="Google Shape;1637;p77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grpSp>
        <p:nvGrpSpPr>
          <p:cNvPr id="1638" name="Google Shape;1638;p77"/>
          <p:cNvGrpSpPr/>
          <p:nvPr/>
        </p:nvGrpSpPr>
        <p:grpSpPr>
          <a:xfrm>
            <a:off x="4535327" y="5433861"/>
            <a:ext cx="641193" cy="609441"/>
            <a:chOff x="1066800" y="2819400"/>
            <a:chExt cx="228600" cy="304800"/>
          </a:xfrm>
        </p:grpSpPr>
        <p:cxnSp>
          <p:nvCxnSpPr>
            <p:cNvPr id="1639" name="Google Shape;1639;p77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640" name="Google Shape;1640;p77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sp>
        <p:nvSpPr>
          <p:cNvPr id="1641" name="Google Shape;1641;p77"/>
          <p:cNvSpPr/>
          <p:nvPr/>
        </p:nvSpPr>
        <p:spPr>
          <a:xfrm>
            <a:off x="8178298" y="1357206"/>
            <a:ext cx="3816606" cy="1358846"/>
          </a:xfrm>
          <a:prstGeom prst="wedgeRoundRectCallout">
            <a:avLst>
              <a:gd name="adj1" fmla="val -129551"/>
              <a:gd name="adj2" fmla="val 245426"/>
              <a:gd name="adj3" fmla="val 16667"/>
            </a:avLst>
          </a:prstGeom>
          <a:solidFill>
            <a:srgbClr val="663606">
              <a:alpha val="94900"/>
            </a:srgbClr>
          </a:solidFill>
          <a:ln w="19050" cap="flat" cmpd="sng">
            <a:solidFill>
              <a:srgbClr val="F8D49E">
                <a:alpha val="8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10" tIns="45688" rIns="91410" bIns="45688" anchor="ctr" anchorCtr="0">
            <a:noAutofit/>
          </a:bodyPr>
          <a:lstStyle/>
          <a:p>
            <a:pPr algn="ctr"/>
            <a:r>
              <a:rPr lang="en" sz="2799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Премахваме елемент от опашката и го отпечатваме</a:t>
            </a:r>
            <a:endParaRPr sz="1466"/>
          </a:p>
        </p:txBody>
      </p:sp>
      <p:sp>
        <p:nvSpPr>
          <p:cNvPr id="60" name="Slide Number Placeholder">
            <a:extLst>
              <a:ext uri="{FF2B5EF4-FFF2-40B4-BE49-F238E27FC236}">
                <a16:creationId xmlns:a16="http://schemas.microsoft.com/office/drawing/2014/main" id="{22668336-83B9-4256-8C86-FF6C5FB1833D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752764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" name="Google Shape;1646;p78"/>
          <p:cNvSpPr txBox="1">
            <a:spLocks noGrp="1"/>
          </p:cNvSpPr>
          <p:nvPr>
            <p:ph type="body" idx="4294967295"/>
          </p:nvPr>
        </p:nvSpPr>
        <p:spPr>
          <a:xfrm>
            <a:off x="190413" y="1151715"/>
            <a:ext cx="11804525" cy="556894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marL="304724" indent="-304724"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en"/>
              <a:t>Опашка: 7, 19, 21, 14, 1, 12, 31, 23, 6</a:t>
            </a:r>
            <a:endParaRPr/>
          </a:p>
          <a:p>
            <a:pPr marL="304724" indent="-304724">
              <a:spcBef>
                <a:spcPts val="1200"/>
              </a:spcBef>
              <a:spcAft>
                <a:spcPts val="0"/>
              </a:spcAft>
              <a:buSzPts val="2600"/>
              <a:buChar char="▪"/>
            </a:pPr>
            <a:r>
              <a:rPr lang="en"/>
              <a:t>Изход: 7, 19, 21, 14, 1,</a:t>
            </a:r>
            <a:br>
              <a:rPr lang="en"/>
            </a:br>
            <a:r>
              <a:rPr lang="en"/>
              <a:t>12, 31</a:t>
            </a:r>
            <a:endParaRPr/>
          </a:p>
        </p:txBody>
      </p:sp>
      <p:sp>
        <p:nvSpPr>
          <p:cNvPr id="1647" name="Google Shape;1647;p78"/>
          <p:cNvSpPr txBox="1">
            <a:spLocks noGrp="1"/>
          </p:cNvSpPr>
          <p:nvPr>
            <p:ph type="title" idx="4294967295"/>
          </p:nvPr>
        </p:nvSpPr>
        <p:spPr>
          <a:xfrm>
            <a:off x="188814" y="41224"/>
            <a:ext cx="9577505" cy="111051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F3BE60"/>
              </a:buClr>
              <a:buSzPts val="3000"/>
            </a:pPr>
            <a:r>
              <a:rPr lang="en"/>
              <a:t>BFS в действие (стъпка 16)</a:t>
            </a:r>
            <a:endParaRPr/>
          </a:p>
        </p:txBody>
      </p:sp>
      <p:grpSp>
        <p:nvGrpSpPr>
          <p:cNvPr id="1648" name="Google Shape;1648;p78"/>
          <p:cNvGrpSpPr/>
          <p:nvPr/>
        </p:nvGrpSpPr>
        <p:grpSpPr>
          <a:xfrm>
            <a:off x="3453499" y="2059423"/>
            <a:ext cx="4902187" cy="4037386"/>
            <a:chOff x="4114800" y="2007160"/>
            <a:chExt cx="3677598" cy="3048031"/>
          </a:xfrm>
        </p:grpSpPr>
        <p:cxnSp>
          <p:nvCxnSpPr>
            <p:cNvPr id="1649" name="Google Shape;1649;p78"/>
            <p:cNvCxnSpPr/>
            <p:nvPr/>
          </p:nvCxnSpPr>
          <p:spPr>
            <a:xfrm flipH="1">
              <a:off x="5315695" y="2519312"/>
              <a:ext cx="648000" cy="7770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1650" name="Google Shape;1650;p78"/>
            <p:cNvSpPr/>
            <p:nvPr/>
          </p:nvSpPr>
          <p:spPr>
            <a:xfrm>
              <a:off x="5845709" y="2007160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7</a:t>
              </a:r>
              <a:endParaRPr sz="1466"/>
            </a:p>
          </p:txBody>
        </p:sp>
        <p:sp>
          <p:nvSpPr>
            <p:cNvPr id="1651" name="Google Shape;1651;p78"/>
            <p:cNvSpPr/>
            <p:nvPr/>
          </p:nvSpPr>
          <p:spPr>
            <a:xfrm>
              <a:off x="4879405" y="3260848"/>
              <a:ext cx="5751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19</a:t>
              </a:r>
              <a:endParaRPr sz="1466"/>
            </a:p>
          </p:txBody>
        </p:sp>
        <p:sp>
          <p:nvSpPr>
            <p:cNvPr id="1652" name="Google Shape;1652;p78"/>
            <p:cNvSpPr/>
            <p:nvPr/>
          </p:nvSpPr>
          <p:spPr>
            <a:xfrm>
              <a:off x="6454250" y="4464697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23</a:t>
              </a:r>
              <a:endParaRPr sz="1466"/>
            </a:p>
          </p:txBody>
        </p:sp>
        <p:sp>
          <p:nvSpPr>
            <p:cNvPr id="1653" name="Google Shape;1653;p78"/>
            <p:cNvSpPr/>
            <p:nvPr/>
          </p:nvSpPr>
          <p:spPr>
            <a:xfrm>
              <a:off x="7213998" y="4465656"/>
              <a:ext cx="5784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 sz="1466"/>
            </a:p>
          </p:txBody>
        </p:sp>
        <p:cxnSp>
          <p:nvCxnSpPr>
            <p:cNvPr id="1654" name="Google Shape;1654;p78"/>
            <p:cNvCxnSpPr/>
            <p:nvPr/>
          </p:nvCxnSpPr>
          <p:spPr>
            <a:xfrm flipH="1">
              <a:off x="6817696" y="3818374"/>
              <a:ext cx="206100" cy="6498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1655" name="Google Shape;1655;p78"/>
            <p:cNvCxnSpPr/>
            <p:nvPr/>
          </p:nvCxnSpPr>
          <p:spPr>
            <a:xfrm>
              <a:off x="7234812" y="3828422"/>
              <a:ext cx="226200" cy="6297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1656" name="Google Shape;1656;p78"/>
            <p:cNvCxnSpPr/>
            <p:nvPr/>
          </p:nvCxnSpPr>
          <p:spPr>
            <a:xfrm>
              <a:off x="6305340" y="2528837"/>
              <a:ext cx="658200" cy="7770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1657" name="Google Shape;1657;p78"/>
            <p:cNvCxnSpPr/>
            <p:nvPr/>
          </p:nvCxnSpPr>
          <p:spPr>
            <a:xfrm flipH="1">
              <a:off x="6126117" y="2569031"/>
              <a:ext cx="8400" cy="6717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1658" name="Google Shape;1658;p78"/>
            <p:cNvSpPr/>
            <p:nvPr/>
          </p:nvSpPr>
          <p:spPr>
            <a:xfrm>
              <a:off x="5637674" y="4489391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31</a:t>
              </a:r>
              <a:endParaRPr sz="1466"/>
            </a:p>
          </p:txBody>
        </p:sp>
        <p:sp>
          <p:nvSpPr>
            <p:cNvPr id="1659" name="Google Shape;1659;p78"/>
            <p:cNvSpPr/>
            <p:nvPr/>
          </p:nvSpPr>
          <p:spPr>
            <a:xfrm>
              <a:off x="4114800" y="4485912"/>
              <a:ext cx="5751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sz="1466"/>
            </a:p>
          </p:txBody>
        </p:sp>
        <p:cxnSp>
          <p:nvCxnSpPr>
            <p:cNvPr id="1660" name="Google Shape;1660;p78"/>
            <p:cNvCxnSpPr/>
            <p:nvPr/>
          </p:nvCxnSpPr>
          <p:spPr>
            <a:xfrm flipH="1">
              <a:off x="4516628" y="3763944"/>
              <a:ext cx="455100" cy="7344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1661" name="Google Shape;1661;p78"/>
            <p:cNvCxnSpPr/>
            <p:nvPr/>
          </p:nvCxnSpPr>
          <p:spPr>
            <a:xfrm>
              <a:off x="5340698" y="3774833"/>
              <a:ext cx="493800" cy="7191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1662" name="Google Shape;1662;p78"/>
            <p:cNvSpPr/>
            <p:nvPr/>
          </p:nvSpPr>
          <p:spPr>
            <a:xfrm>
              <a:off x="4878328" y="4485752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12</a:t>
              </a:r>
              <a:endParaRPr sz="1466"/>
            </a:p>
          </p:txBody>
        </p:sp>
        <p:cxnSp>
          <p:nvCxnSpPr>
            <p:cNvPr id="1663" name="Google Shape;1663;p78"/>
            <p:cNvCxnSpPr/>
            <p:nvPr/>
          </p:nvCxnSpPr>
          <p:spPr>
            <a:xfrm>
              <a:off x="5154656" y="3838469"/>
              <a:ext cx="5100" cy="6297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1664" name="Google Shape;1664;p78"/>
            <p:cNvSpPr/>
            <p:nvPr/>
          </p:nvSpPr>
          <p:spPr>
            <a:xfrm>
              <a:off x="5847304" y="3260688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21</a:t>
              </a:r>
              <a:endParaRPr sz="1466"/>
            </a:p>
          </p:txBody>
        </p:sp>
        <p:sp>
          <p:nvSpPr>
            <p:cNvPr id="1665" name="Google Shape;1665;p78"/>
            <p:cNvSpPr/>
            <p:nvPr/>
          </p:nvSpPr>
          <p:spPr>
            <a:xfrm>
              <a:off x="6840424" y="3264327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14</a:t>
              </a:r>
              <a:endParaRPr sz="1466"/>
            </a:p>
          </p:txBody>
        </p:sp>
      </p:grpSp>
      <p:grpSp>
        <p:nvGrpSpPr>
          <p:cNvPr id="1666" name="Google Shape;1666;p78"/>
          <p:cNvGrpSpPr/>
          <p:nvPr/>
        </p:nvGrpSpPr>
        <p:grpSpPr>
          <a:xfrm>
            <a:off x="2270683" y="1295955"/>
            <a:ext cx="304721" cy="304721"/>
            <a:chOff x="1066800" y="2819400"/>
            <a:chExt cx="228600" cy="304800"/>
          </a:xfrm>
        </p:grpSpPr>
        <p:cxnSp>
          <p:nvCxnSpPr>
            <p:cNvPr id="1667" name="Google Shape;1667;p78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668" name="Google Shape;1668;p78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grpSp>
        <p:nvGrpSpPr>
          <p:cNvPr id="1669" name="Google Shape;1669;p78"/>
          <p:cNvGrpSpPr/>
          <p:nvPr/>
        </p:nvGrpSpPr>
        <p:grpSpPr>
          <a:xfrm>
            <a:off x="5837837" y="2102287"/>
            <a:ext cx="641193" cy="609441"/>
            <a:chOff x="1066800" y="2819400"/>
            <a:chExt cx="228600" cy="304800"/>
          </a:xfrm>
        </p:grpSpPr>
        <p:cxnSp>
          <p:nvCxnSpPr>
            <p:cNvPr id="1670" name="Google Shape;1670;p78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671" name="Google Shape;1671;p78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grpSp>
        <p:nvGrpSpPr>
          <p:cNvPr id="1672" name="Google Shape;1672;p78"/>
          <p:cNvGrpSpPr/>
          <p:nvPr/>
        </p:nvGrpSpPr>
        <p:grpSpPr>
          <a:xfrm>
            <a:off x="2804161" y="1295955"/>
            <a:ext cx="304721" cy="304721"/>
            <a:chOff x="1066800" y="2819400"/>
            <a:chExt cx="228600" cy="304800"/>
          </a:xfrm>
        </p:grpSpPr>
        <p:cxnSp>
          <p:nvCxnSpPr>
            <p:cNvPr id="1673" name="Google Shape;1673;p78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674" name="Google Shape;1674;p78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grpSp>
        <p:nvGrpSpPr>
          <p:cNvPr id="1675" name="Google Shape;1675;p78"/>
          <p:cNvGrpSpPr/>
          <p:nvPr/>
        </p:nvGrpSpPr>
        <p:grpSpPr>
          <a:xfrm>
            <a:off x="4543676" y="3797649"/>
            <a:ext cx="641193" cy="609441"/>
            <a:chOff x="1066800" y="2819400"/>
            <a:chExt cx="228600" cy="304800"/>
          </a:xfrm>
        </p:grpSpPr>
        <p:cxnSp>
          <p:nvCxnSpPr>
            <p:cNvPr id="1676" name="Google Shape;1676;p78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677" name="Google Shape;1677;p78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grpSp>
        <p:nvGrpSpPr>
          <p:cNvPr id="1678" name="Google Shape;1678;p78"/>
          <p:cNvGrpSpPr/>
          <p:nvPr/>
        </p:nvGrpSpPr>
        <p:grpSpPr>
          <a:xfrm>
            <a:off x="3413761" y="1295955"/>
            <a:ext cx="304721" cy="304721"/>
            <a:chOff x="1066800" y="2819400"/>
            <a:chExt cx="228600" cy="304800"/>
          </a:xfrm>
        </p:grpSpPr>
        <p:cxnSp>
          <p:nvCxnSpPr>
            <p:cNvPr id="1679" name="Google Shape;1679;p78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680" name="Google Shape;1680;p78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grpSp>
        <p:nvGrpSpPr>
          <p:cNvPr id="1681" name="Google Shape;1681;p78"/>
          <p:cNvGrpSpPr/>
          <p:nvPr/>
        </p:nvGrpSpPr>
        <p:grpSpPr>
          <a:xfrm>
            <a:off x="5825103" y="3798376"/>
            <a:ext cx="641193" cy="609441"/>
            <a:chOff x="1066800" y="2819400"/>
            <a:chExt cx="228600" cy="304800"/>
          </a:xfrm>
        </p:grpSpPr>
        <p:cxnSp>
          <p:nvCxnSpPr>
            <p:cNvPr id="1682" name="Google Shape;1682;p78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683" name="Google Shape;1683;p78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grpSp>
        <p:nvGrpSpPr>
          <p:cNvPr id="1684" name="Google Shape;1684;p78"/>
          <p:cNvGrpSpPr/>
          <p:nvPr/>
        </p:nvGrpSpPr>
        <p:grpSpPr>
          <a:xfrm>
            <a:off x="4085914" y="1295955"/>
            <a:ext cx="304721" cy="304721"/>
            <a:chOff x="1066800" y="2819400"/>
            <a:chExt cx="228600" cy="304800"/>
          </a:xfrm>
        </p:grpSpPr>
        <p:cxnSp>
          <p:nvCxnSpPr>
            <p:cNvPr id="1685" name="Google Shape;1685;p78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686" name="Google Shape;1686;p78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grpSp>
        <p:nvGrpSpPr>
          <p:cNvPr id="1687" name="Google Shape;1687;p78"/>
          <p:cNvGrpSpPr/>
          <p:nvPr/>
        </p:nvGrpSpPr>
        <p:grpSpPr>
          <a:xfrm>
            <a:off x="7166514" y="3800197"/>
            <a:ext cx="641193" cy="609441"/>
            <a:chOff x="1066800" y="2819400"/>
            <a:chExt cx="228600" cy="304800"/>
          </a:xfrm>
        </p:grpSpPr>
        <p:cxnSp>
          <p:nvCxnSpPr>
            <p:cNvPr id="1688" name="Google Shape;1688;p78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689" name="Google Shape;1689;p78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sp>
        <p:nvSpPr>
          <p:cNvPr id="1690" name="Google Shape;1690;p78"/>
          <p:cNvSpPr/>
          <p:nvPr/>
        </p:nvSpPr>
        <p:spPr>
          <a:xfrm rot="-5400000">
            <a:off x="5674972" y="6252465"/>
            <a:ext cx="350709" cy="24913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6BEAB">
              <a:alpha val="49800"/>
            </a:srgbClr>
          </a:solidFill>
          <a:ln w="12700" cap="flat" cmpd="sng">
            <a:solidFill>
              <a:srgbClr val="ECE9E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10" tIns="45688" rIns="91410" bIns="45688" anchor="ctr" anchorCtr="0">
            <a:noAutofit/>
          </a:bodyPr>
          <a:lstStyle/>
          <a:p>
            <a:pPr algn="ctr"/>
            <a:endParaRPr sz="2399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91" name="Google Shape;1691;p78"/>
          <p:cNvGrpSpPr/>
          <p:nvPr/>
        </p:nvGrpSpPr>
        <p:grpSpPr>
          <a:xfrm>
            <a:off x="3518948" y="5434876"/>
            <a:ext cx="641193" cy="609441"/>
            <a:chOff x="1066800" y="2819400"/>
            <a:chExt cx="228600" cy="304800"/>
          </a:xfrm>
        </p:grpSpPr>
        <p:cxnSp>
          <p:nvCxnSpPr>
            <p:cNvPr id="1692" name="Google Shape;1692;p78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693" name="Google Shape;1693;p78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grpSp>
        <p:nvGrpSpPr>
          <p:cNvPr id="1694" name="Google Shape;1694;p78"/>
          <p:cNvGrpSpPr/>
          <p:nvPr/>
        </p:nvGrpSpPr>
        <p:grpSpPr>
          <a:xfrm>
            <a:off x="4602081" y="1295955"/>
            <a:ext cx="304721" cy="304721"/>
            <a:chOff x="1066800" y="2819400"/>
            <a:chExt cx="228600" cy="304800"/>
          </a:xfrm>
        </p:grpSpPr>
        <p:cxnSp>
          <p:nvCxnSpPr>
            <p:cNvPr id="1695" name="Google Shape;1695;p78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696" name="Google Shape;1696;p78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grpSp>
        <p:nvGrpSpPr>
          <p:cNvPr id="1697" name="Google Shape;1697;p78"/>
          <p:cNvGrpSpPr/>
          <p:nvPr/>
        </p:nvGrpSpPr>
        <p:grpSpPr>
          <a:xfrm>
            <a:off x="5238040" y="1295955"/>
            <a:ext cx="304721" cy="304721"/>
            <a:chOff x="1066800" y="2819400"/>
            <a:chExt cx="228600" cy="304800"/>
          </a:xfrm>
        </p:grpSpPr>
        <p:cxnSp>
          <p:nvCxnSpPr>
            <p:cNvPr id="1698" name="Google Shape;1698;p78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699" name="Google Shape;1699;p78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grpSp>
        <p:nvGrpSpPr>
          <p:cNvPr id="1700" name="Google Shape;1700;p78"/>
          <p:cNvGrpSpPr/>
          <p:nvPr/>
        </p:nvGrpSpPr>
        <p:grpSpPr>
          <a:xfrm>
            <a:off x="4535327" y="5433861"/>
            <a:ext cx="641193" cy="609441"/>
            <a:chOff x="1066800" y="2819400"/>
            <a:chExt cx="228600" cy="304800"/>
          </a:xfrm>
        </p:grpSpPr>
        <p:cxnSp>
          <p:nvCxnSpPr>
            <p:cNvPr id="1701" name="Google Shape;1701;p78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702" name="Google Shape;1702;p78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grpSp>
        <p:nvGrpSpPr>
          <p:cNvPr id="1703" name="Google Shape;1703;p78"/>
          <p:cNvGrpSpPr/>
          <p:nvPr/>
        </p:nvGrpSpPr>
        <p:grpSpPr>
          <a:xfrm>
            <a:off x="5862155" y="1295955"/>
            <a:ext cx="304721" cy="304721"/>
            <a:chOff x="1066800" y="2819400"/>
            <a:chExt cx="228600" cy="304800"/>
          </a:xfrm>
        </p:grpSpPr>
        <p:cxnSp>
          <p:nvCxnSpPr>
            <p:cNvPr id="1704" name="Google Shape;1704;p78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705" name="Google Shape;1705;p78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grpSp>
        <p:nvGrpSpPr>
          <p:cNvPr id="1706" name="Google Shape;1706;p78"/>
          <p:cNvGrpSpPr/>
          <p:nvPr/>
        </p:nvGrpSpPr>
        <p:grpSpPr>
          <a:xfrm>
            <a:off x="5554950" y="5434875"/>
            <a:ext cx="641193" cy="609441"/>
            <a:chOff x="1066800" y="2819400"/>
            <a:chExt cx="228600" cy="304800"/>
          </a:xfrm>
        </p:grpSpPr>
        <p:cxnSp>
          <p:nvCxnSpPr>
            <p:cNvPr id="1707" name="Google Shape;1707;p78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708" name="Google Shape;1708;p78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sp>
        <p:nvSpPr>
          <p:cNvPr id="1709" name="Google Shape;1709;p78"/>
          <p:cNvSpPr/>
          <p:nvPr/>
        </p:nvSpPr>
        <p:spPr>
          <a:xfrm>
            <a:off x="8178298" y="1357206"/>
            <a:ext cx="3816606" cy="1358846"/>
          </a:xfrm>
          <a:prstGeom prst="wedgeRoundRectCallout">
            <a:avLst>
              <a:gd name="adj1" fmla="val -103392"/>
              <a:gd name="adj2" fmla="val 243091"/>
              <a:gd name="adj3" fmla="val 16667"/>
            </a:avLst>
          </a:prstGeom>
          <a:solidFill>
            <a:srgbClr val="663606">
              <a:alpha val="94900"/>
            </a:srgbClr>
          </a:solidFill>
          <a:ln w="19050" cap="flat" cmpd="sng">
            <a:solidFill>
              <a:srgbClr val="F8D49E">
                <a:alpha val="8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10" tIns="45688" rIns="91410" bIns="45688" anchor="ctr" anchorCtr="0">
            <a:noAutofit/>
          </a:bodyPr>
          <a:lstStyle/>
          <a:p>
            <a:pPr algn="ctr"/>
            <a:r>
              <a:rPr lang="en" sz="2799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Премахваме елемент от опашката и го отпечатваме</a:t>
            </a:r>
            <a:endParaRPr sz="1466"/>
          </a:p>
        </p:txBody>
      </p:sp>
      <p:sp>
        <p:nvSpPr>
          <p:cNvPr id="66" name="Slide Number Placeholder">
            <a:extLst>
              <a:ext uri="{FF2B5EF4-FFF2-40B4-BE49-F238E27FC236}">
                <a16:creationId xmlns:a16="http://schemas.microsoft.com/office/drawing/2014/main" id="{A78A60FC-EE56-4FB3-A851-1DC9E726A882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91197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4" name="Google Shape;1714;p79"/>
          <p:cNvSpPr txBox="1">
            <a:spLocks noGrp="1"/>
          </p:cNvSpPr>
          <p:nvPr>
            <p:ph type="body" idx="4294967295"/>
          </p:nvPr>
        </p:nvSpPr>
        <p:spPr>
          <a:xfrm>
            <a:off x="190413" y="1151715"/>
            <a:ext cx="11804525" cy="556894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marL="304724" indent="-304724"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en"/>
              <a:t>Опашка: 7, 19, 21, 14, 1, 12, 31, 23, 6</a:t>
            </a:r>
            <a:endParaRPr/>
          </a:p>
          <a:p>
            <a:pPr marL="304724" indent="-304724">
              <a:spcBef>
                <a:spcPts val="1200"/>
              </a:spcBef>
              <a:spcAft>
                <a:spcPts val="0"/>
              </a:spcAft>
              <a:buSzPts val="2600"/>
              <a:buChar char="▪"/>
            </a:pPr>
            <a:r>
              <a:rPr lang="en"/>
              <a:t>Изход: 7, 19, 21, 14, 1,</a:t>
            </a:r>
            <a:br>
              <a:rPr lang="en"/>
            </a:br>
            <a:r>
              <a:rPr lang="en"/>
              <a:t>12, 31, 23</a:t>
            </a:r>
            <a:endParaRPr/>
          </a:p>
        </p:txBody>
      </p:sp>
      <p:sp>
        <p:nvSpPr>
          <p:cNvPr id="1715" name="Google Shape;1715;p79"/>
          <p:cNvSpPr txBox="1">
            <a:spLocks noGrp="1"/>
          </p:cNvSpPr>
          <p:nvPr>
            <p:ph type="title" idx="4294967295"/>
          </p:nvPr>
        </p:nvSpPr>
        <p:spPr>
          <a:xfrm>
            <a:off x="188814" y="41224"/>
            <a:ext cx="9577505" cy="111051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F3BE60"/>
              </a:buClr>
              <a:buSzPts val="3000"/>
            </a:pPr>
            <a:r>
              <a:rPr lang="en"/>
              <a:t>BFS в действие (стъпка 17)</a:t>
            </a:r>
            <a:endParaRPr/>
          </a:p>
        </p:txBody>
      </p:sp>
      <p:grpSp>
        <p:nvGrpSpPr>
          <p:cNvPr id="1716" name="Google Shape;1716;p79"/>
          <p:cNvGrpSpPr/>
          <p:nvPr/>
        </p:nvGrpSpPr>
        <p:grpSpPr>
          <a:xfrm>
            <a:off x="3453499" y="2059423"/>
            <a:ext cx="4902187" cy="4037386"/>
            <a:chOff x="4114800" y="2007160"/>
            <a:chExt cx="3677598" cy="3048031"/>
          </a:xfrm>
        </p:grpSpPr>
        <p:cxnSp>
          <p:nvCxnSpPr>
            <p:cNvPr id="1717" name="Google Shape;1717;p79"/>
            <p:cNvCxnSpPr/>
            <p:nvPr/>
          </p:nvCxnSpPr>
          <p:spPr>
            <a:xfrm flipH="1">
              <a:off x="5315695" y="2519312"/>
              <a:ext cx="648000" cy="7770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1718" name="Google Shape;1718;p79"/>
            <p:cNvSpPr/>
            <p:nvPr/>
          </p:nvSpPr>
          <p:spPr>
            <a:xfrm>
              <a:off x="5845709" y="2007160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7</a:t>
              </a:r>
              <a:endParaRPr sz="1466"/>
            </a:p>
          </p:txBody>
        </p:sp>
        <p:sp>
          <p:nvSpPr>
            <p:cNvPr id="1719" name="Google Shape;1719;p79"/>
            <p:cNvSpPr/>
            <p:nvPr/>
          </p:nvSpPr>
          <p:spPr>
            <a:xfrm>
              <a:off x="4879405" y="3260848"/>
              <a:ext cx="5751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19</a:t>
              </a:r>
              <a:endParaRPr sz="1466"/>
            </a:p>
          </p:txBody>
        </p:sp>
        <p:sp>
          <p:nvSpPr>
            <p:cNvPr id="1720" name="Google Shape;1720;p79"/>
            <p:cNvSpPr/>
            <p:nvPr/>
          </p:nvSpPr>
          <p:spPr>
            <a:xfrm>
              <a:off x="6454250" y="4464697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23</a:t>
              </a:r>
              <a:endParaRPr sz="1466"/>
            </a:p>
          </p:txBody>
        </p:sp>
        <p:sp>
          <p:nvSpPr>
            <p:cNvPr id="1721" name="Google Shape;1721;p79"/>
            <p:cNvSpPr/>
            <p:nvPr/>
          </p:nvSpPr>
          <p:spPr>
            <a:xfrm>
              <a:off x="7213998" y="4465656"/>
              <a:ext cx="5784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 sz="1466"/>
            </a:p>
          </p:txBody>
        </p:sp>
        <p:cxnSp>
          <p:nvCxnSpPr>
            <p:cNvPr id="1722" name="Google Shape;1722;p79"/>
            <p:cNvCxnSpPr/>
            <p:nvPr/>
          </p:nvCxnSpPr>
          <p:spPr>
            <a:xfrm flipH="1">
              <a:off x="6817696" y="3818374"/>
              <a:ext cx="206100" cy="6498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1723" name="Google Shape;1723;p79"/>
            <p:cNvCxnSpPr/>
            <p:nvPr/>
          </p:nvCxnSpPr>
          <p:spPr>
            <a:xfrm>
              <a:off x="7234812" y="3828422"/>
              <a:ext cx="226200" cy="6297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1724" name="Google Shape;1724;p79"/>
            <p:cNvCxnSpPr/>
            <p:nvPr/>
          </p:nvCxnSpPr>
          <p:spPr>
            <a:xfrm>
              <a:off x="6305340" y="2528837"/>
              <a:ext cx="658200" cy="7770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1725" name="Google Shape;1725;p79"/>
            <p:cNvCxnSpPr/>
            <p:nvPr/>
          </p:nvCxnSpPr>
          <p:spPr>
            <a:xfrm flipH="1">
              <a:off x="6126117" y="2569031"/>
              <a:ext cx="8400" cy="6717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1726" name="Google Shape;1726;p79"/>
            <p:cNvSpPr/>
            <p:nvPr/>
          </p:nvSpPr>
          <p:spPr>
            <a:xfrm>
              <a:off x="5637674" y="4489391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31</a:t>
              </a:r>
              <a:endParaRPr sz="1466"/>
            </a:p>
          </p:txBody>
        </p:sp>
        <p:sp>
          <p:nvSpPr>
            <p:cNvPr id="1727" name="Google Shape;1727;p79"/>
            <p:cNvSpPr/>
            <p:nvPr/>
          </p:nvSpPr>
          <p:spPr>
            <a:xfrm>
              <a:off x="4114800" y="4485912"/>
              <a:ext cx="5751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sz="1466"/>
            </a:p>
          </p:txBody>
        </p:sp>
        <p:cxnSp>
          <p:nvCxnSpPr>
            <p:cNvPr id="1728" name="Google Shape;1728;p79"/>
            <p:cNvCxnSpPr/>
            <p:nvPr/>
          </p:nvCxnSpPr>
          <p:spPr>
            <a:xfrm flipH="1">
              <a:off x="4516628" y="3763944"/>
              <a:ext cx="455100" cy="7344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1729" name="Google Shape;1729;p79"/>
            <p:cNvCxnSpPr/>
            <p:nvPr/>
          </p:nvCxnSpPr>
          <p:spPr>
            <a:xfrm>
              <a:off x="5340698" y="3774833"/>
              <a:ext cx="493800" cy="7191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1730" name="Google Shape;1730;p79"/>
            <p:cNvSpPr/>
            <p:nvPr/>
          </p:nvSpPr>
          <p:spPr>
            <a:xfrm>
              <a:off x="4878328" y="4485752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12</a:t>
              </a:r>
              <a:endParaRPr sz="1466"/>
            </a:p>
          </p:txBody>
        </p:sp>
        <p:cxnSp>
          <p:nvCxnSpPr>
            <p:cNvPr id="1731" name="Google Shape;1731;p79"/>
            <p:cNvCxnSpPr/>
            <p:nvPr/>
          </p:nvCxnSpPr>
          <p:spPr>
            <a:xfrm>
              <a:off x="5154656" y="3838469"/>
              <a:ext cx="5100" cy="6297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1732" name="Google Shape;1732;p79"/>
            <p:cNvSpPr/>
            <p:nvPr/>
          </p:nvSpPr>
          <p:spPr>
            <a:xfrm>
              <a:off x="5847304" y="3260688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21</a:t>
              </a:r>
              <a:endParaRPr sz="1466"/>
            </a:p>
          </p:txBody>
        </p:sp>
        <p:sp>
          <p:nvSpPr>
            <p:cNvPr id="1733" name="Google Shape;1733;p79"/>
            <p:cNvSpPr/>
            <p:nvPr/>
          </p:nvSpPr>
          <p:spPr>
            <a:xfrm>
              <a:off x="6840424" y="3264327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14</a:t>
              </a:r>
              <a:endParaRPr sz="1466"/>
            </a:p>
          </p:txBody>
        </p:sp>
      </p:grpSp>
      <p:grpSp>
        <p:nvGrpSpPr>
          <p:cNvPr id="1734" name="Google Shape;1734;p79"/>
          <p:cNvGrpSpPr/>
          <p:nvPr/>
        </p:nvGrpSpPr>
        <p:grpSpPr>
          <a:xfrm>
            <a:off x="2270683" y="1295955"/>
            <a:ext cx="304721" cy="304721"/>
            <a:chOff x="1066800" y="2819400"/>
            <a:chExt cx="228600" cy="304800"/>
          </a:xfrm>
        </p:grpSpPr>
        <p:cxnSp>
          <p:nvCxnSpPr>
            <p:cNvPr id="1735" name="Google Shape;1735;p79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736" name="Google Shape;1736;p7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grpSp>
        <p:nvGrpSpPr>
          <p:cNvPr id="1737" name="Google Shape;1737;p79"/>
          <p:cNvGrpSpPr/>
          <p:nvPr/>
        </p:nvGrpSpPr>
        <p:grpSpPr>
          <a:xfrm>
            <a:off x="5837837" y="2106649"/>
            <a:ext cx="641193" cy="609441"/>
            <a:chOff x="1066800" y="2819400"/>
            <a:chExt cx="228600" cy="304800"/>
          </a:xfrm>
        </p:grpSpPr>
        <p:cxnSp>
          <p:nvCxnSpPr>
            <p:cNvPr id="1738" name="Google Shape;1738;p79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739" name="Google Shape;1739;p7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grpSp>
        <p:nvGrpSpPr>
          <p:cNvPr id="1740" name="Google Shape;1740;p79"/>
          <p:cNvGrpSpPr/>
          <p:nvPr/>
        </p:nvGrpSpPr>
        <p:grpSpPr>
          <a:xfrm>
            <a:off x="2804161" y="1295955"/>
            <a:ext cx="304721" cy="304721"/>
            <a:chOff x="1066800" y="2819400"/>
            <a:chExt cx="228600" cy="304800"/>
          </a:xfrm>
        </p:grpSpPr>
        <p:cxnSp>
          <p:nvCxnSpPr>
            <p:cNvPr id="1741" name="Google Shape;1741;p79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742" name="Google Shape;1742;p7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grpSp>
        <p:nvGrpSpPr>
          <p:cNvPr id="1743" name="Google Shape;1743;p79"/>
          <p:cNvGrpSpPr/>
          <p:nvPr/>
        </p:nvGrpSpPr>
        <p:grpSpPr>
          <a:xfrm>
            <a:off x="4543676" y="3802011"/>
            <a:ext cx="641193" cy="609441"/>
            <a:chOff x="1066800" y="2819400"/>
            <a:chExt cx="228600" cy="304800"/>
          </a:xfrm>
        </p:grpSpPr>
        <p:cxnSp>
          <p:nvCxnSpPr>
            <p:cNvPr id="1744" name="Google Shape;1744;p79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745" name="Google Shape;1745;p7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grpSp>
        <p:nvGrpSpPr>
          <p:cNvPr id="1746" name="Google Shape;1746;p79"/>
          <p:cNvGrpSpPr/>
          <p:nvPr/>
        </p:nvGrpSpPr>
        <p:grpSpPr>
          <a:xfrm>
            <a:off x="3413761" y="1295955"/>
            <a:ext cx="304721" cy="304721"/>
            <a:chOff x="1066800" y="2819400"/>
            <a:chExt cx="228600" cy="304800"/>
          </a:xfrm>
        </p:grpSpPr>
        <p:cxnSp>
          <p:nvCxnSpPr>
            <p:cNvPr id="1747" name="Google Shape;1747;p79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748" name="Google Shape;1748;p7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grpSp>
        <p:nvGrpSpPr>
          <p:cNvPr id="1749" name="Google Shape;1749;p79"/>
          <p:cNvGrpSpPr/>
          <p:nvPr/>
        </p:nvGrpSpPr>
        <p:grpSpPr>
          <a:xfrm>
            <a:off x="5825103" y="3802737"/>
            <a:ext cx="641193" cy="609441"/>
            <a:chOff x="1066800" y="2819400"/>
            <a:chExt cx="228600" cy="304800"/>
          </a:xfrm>
        </p:grpSpPr>
        <p:cxnSp>
          <p:nvCxnSpPr>
            <p:cNvPr id="1750" name="Google Shape;1750;p79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751" name="Google Shape;1751;p7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grpSp>
        <p:nvGrpSpPr>
          <p:cNvPr id="1752" name="Google Shape;1752;p79"/>
          <p:cNvGrpSpPr/>
          <p:nvPr/>
        </p:nvGrpSpPr>
        <p:grpSpPr>
          <a:xfrm>
            <a:off x="4085914" y="1295955"/>
            <a:ext cx="304721" cy="304721"/>
            <a:chOff x="1066800" y="2819400"/>
            <a:chExt cx="228600" cy="304800"/>
          </a:xfrm>
        </p:grpSpPr>
        <p:cxnSp>
          <p:nvCxnSpPr>
            <p:cNvPr id="1753" name="Google Shape;1753;p79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754" name="Google Shape;1754;p7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grpSp>
        <p:nvGrpSpPr>
          <p:cNvPr id="1755" name="Google Shape;1755;p79"/>
          <p:cNvGrpSpPr/>
          <p:nvPr/>
        </p:nvGrpSpPr>
        <p:grpSpPr>
          <a:xfrm>
            <a:off x="7166514" y="3804560"/>
            <a:ext cx="641193" cy="609441"/>
            <a:chOff x="1066800" y="2819400"/>
            <a:chExt cx="228600" cy="304800"/>
          </a:xfrm>
        </p:grpSpPr>
        <p:cxnSp>
          <p:nvCxnSpPr>
            <p:cNvPr id="1756" name="Google Shape;1756;p79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757" name="Google Shape;1757;p7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sp>
        <p:nvSpPr>
          <p:cNvPr id="1758" name="Google Shape;1758;p79"/>
          <p:cNvSpPr/>
          <p:nvPr/>
        </p:nvSpPr>
        <p:spPr>
          <a:xfrm rot="-5400000">
            <a:off x="6799827" y="6242315"/>
            <a:ext cx="350709" cy="24913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6BEAB">
              <a:alpha val="49800"/>
            </a:srgbClr>
          </a:solidFill>
          <a:ln w="12700" cap="flat" cmpd="sng">
            <a:solidFill>
              <a:srgbClr val="ECE9E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10" tIns="45688" rIns="91410" bIns="45688" anchor="ctr" anchorCtr="0">
            <a:noAutofit/>
          </a:bodyPr>
          <a:lstStyle/>
          <a:p>
            <a:pPr algn="ctr"/>
            <a:endParaRPr sz="2399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59" name="Google Shape;1759;p79"/>
          <p:cNvGrpSpPr/>
          <p:nvPr/>
        </p:nvGrpSpPr>
        <p:grpSpPr>
          <a:xfrm>
            <a:off x="3518948" y="5437977"/>
            <a:ext cx="641193" cy="609441"/>
            <a:chOff x="1066800" y="2819400"/>
            <a:chExt cx="228600" cy="304800"/>
          </a:xfrm>
        </p:grpSpPr>
        <p:cxnSp>
          <p:nvCxnSpPr>
            <p:cNvPr id="1760" name="Google Shape;1760;p79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761" name="Google Shape;1761;p7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grpSp>
        <p:nvGrpSpPr>
          <p:cNvPr id="1762" name="Google Shape;1762;p79"/>
          <p:cNvGrpSpPr/>
          <p:nvPr/>
        </p:nvGrpSpPr>
        <p:grpSpPr>
          <a:xfrm>
            <a:off x="4602081" y="1295955"/>
            <a:ext cx="304721" cy="304721"/>
            <a:chOff x="1066800" y="2819400"/>
            <a:chExt cx="228600" cy="304800"/>
          </a:xfrm>
        </p:grpSpPr>
        <p:cxnSp>
          <p:nvCxnSpPr>
            <p:cNvPr id="1763" name="Google Shape;1763;p79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764" name="Google Shape;1764;p7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grpSp>
        <p:nvGrpSpPr>
          <p:cNvPr id="1765" name="Google Shape;1765;p79"/>
          <p:cNvGrpSpPr/>
          <p:nvPr/>
        </p:nvGrpSpPr>
        <p:grpSpPr>
          <a:xfrm>
            <a:off x="5238040" y="1295955"/>
            <a:ext cx="304721" cy="304721"/>
            <a:chOff x="1066800" y="2819400"/>
            <a:chExt cx="228600" cy="304800"/>
          </a:xfrm>
        </p:grpSpPr>
        <p:cxnSp>
          <p:nvCxnSpPr>
            <p:cNvPr id="1766" name="Google Shape;1766;p79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767" name="Google Shape;1767;p7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grpSp>
        <p:nvGrpSpPr>
          <p:cNvPr id="1768" name="Google Shape;1768;p79"/>
          <p:cNvGrpSpPr/>
          <p:nvPr/>
        </p:nvGrpSpPr>
        <p:grpSpPr>
          <a:xfrm>
            <a:off x="4535327" y="5436961"/>
            <a:ext cx="641193" cy="609441"/>
            <a:chOff x="1066800" y="2819400"/>
            <a:chExt cx="228600" cy="304800"/>
          </a:xfrm>
        </p:grpSpPr>
        <p:cxnSp>
          <p:nvCxnSpPr>
            <p:cNvPr id="1769" name="Google Shape;1769;p79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770" name="Google Shape;1770;p7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grpSp>
        <p:nvGrpSpPr>
          <p:cNvPr id="1771" name="Google Shape;1771;p79"/>
          <p:cNvGrpSpPr/>
          <p:nvPr/>
        </p:nvGrpSpPr>
        <p:grpSpPr>
          <a:xfrm>
            <a:off x="5862155" y="1295955"/>
            <a:ext cx="304721" cy="304721"/>
            <a:chOff x="1066800" y="2819400"/>
            <a:chExt cx="228600" cy="304800"/>
          </a:xfrm>
        </p:grpSpPr>
        <p:cxnSp>
          <p:nvCxnSpPr>
            <p:cNvPr id="1772" name="Google Shape;1772;p79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773" name="Google Shape;1773;p7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grpSp>
        <p:nvGrpSpPr>
          <p:cNvPr id="1774" name="Google Shape;1774;p79"/>
          <p:cNvGrpSpPr/>
          <p:nvPr/>
        </p:nvGrpSpPr>
        <p:grpSpPr>
          <a:xfrm>
            <a:off x="5554950" y="5437975"/>
            <a:ext cx="641193" cy="609441"/>
            <a:chOff x="1066800" y="2819400"/>
            <a:chExt cx="228600" cy="304800"/>
          </a:xfrm>
        </p:grpSpPr>
        <p:cxnSp>
          <p:nvCxnSpPr>
            <p:cNvPr id="1775" name="Google Shape;1775;p79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776" name="Google Shape;1776;p7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grpSp>
        <p:nvGrpSpPr>
          <p:cNvPr id="1777" name="Google Shape;1777;p79"/>
          <p:cNvGrpSpPr/>
          <p:nvPr/>
        </p:nvGrpSpPr>
        <p:grpSpPr>
          <a:xfrm>
            <a:off x="6515297" y="1295955"/>
            <a:ext cx="304721" cy="304721"/>
            <a:chOff x="1066800" y="2819400"/>
            <a:chExt cx="228600" cy="304800"/>
          </a:xfrm>
        </p:grpSpPr>
        <p:cxnSp>
          <p:nvCxnSpPr>
            <p:cNvPr id="1778" name="Google Shape;1778;p79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779" name="Google Shape;1779;p7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grpSp>
        <p:nvGrpSpPr>
          <p:cNvPr id="1780" name="Google Shape;1780;p79"/>
          <p:cNvGrpSpPr/>
          <p:nvPr/>
        </p:nvGrpSpPr>
        <p:grpSpPr>
          <a:xfrm>
            <a:off x="6645844" y="5423466"/>
            <a:ext cx="641193" cy="609441"/>
            <a:chOff x="1066800" y="2819400"/>
            <a:chExt cx="228600" cy="304800"/>
          </a:xfrm>
        </p:grpSpPr>
        <p:cxnSp>
          <p:nvCxnSpPr>
            <p:cNvPr id="1781" name="Google Shape;1781;p79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782" name="Google Shape;1782;p7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sp>
        <p:nvSpPr>
          <p:cNvPr id="1783" name="Google Shape;1783;p79"/>
          <p:cNvSpPr/>
          <p:nvPr/>
        </p:nvSpPr>
        <p:spPr>
          <a:xfrm>
            <a:off x="8178298" y="1357206"/>
            <a:ext cx="3816606" cy="1358846"/>
          </a:xfrm>
          <a:prstGeom prst="wedgeRoundRectCallout">
            <a:avLst>
              <a:gd name="adj1" fmla="val -74889"/>
              <a:gd name="adj2" fmla="val 245198"/>
              <a:gd name="adj3" fmla="val 16667"/>
            </a:avLst>
          </a:prstGeom>
          <a:solidFill>
            <a:srgbClr val="663606">
              <a:alpha val="94900"/>
            </a:srgbClr>
          </a:solidFill>
          <a:ln w="19050" cap="flat" cmpd="sng">
            <a:solidFill>
              <a:srgbClr val="F8D49E">
                <a:alpha val="8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10" tIns="45688" rIns="91410" bIns="45688" anchor="ctr" anchorCtr="0">
            <a:noAutofit/>
          </a:bodyPr>
          <a:lstStyle/>
          <a:p>
            <a:pPr algn="ctr"/>
            <a:r>
              <a:rPr lang="en" sz="2799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Премахваме елемент от опашката и го отпечатваме</a:t>
            </a:r>
            <a:endParaRPr sz="1466"/>
          </a:p>
        </p:txBody>
      </p:sp>
      <p:sp>
        <p:nvSpPr>
          <p:cNvPr id="72" name="Slide Number Placeholder">
            <a:extLst>
              <a:ext uri="{FF2B5EF4-FFF2-40B4-BE49-F238E27FC236}">
                <a16:creationId xmlns:a16="http://schemas.microsoft.com/office/drawing/2014/main" id="{1452FCE2-2F68-44A3-99A2-64B9D27AAD95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629692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8" name="Google Shape;1788;p80"/>
          <p:cNvSpPr txBox="1">
            <a:spLocks noGrp="1"/>
          </p:cNvSpPr>
          <p:nvPr>
            <p:ph type="body" idx="4294967295"/>
          </p:nvPr>
        </p:nvSpPr>
        <p:spPr>
          <a:xfrm>
            <a:off x="190413" y="1151715"/>
            <a:ext cx="11804525" cy="556894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marL="304724" indent="-304724"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en"/>
              <a:t>Опашка: 7, 19, 21, 14, 1, 12, 31, 23, 6</a:t>
            </a:r>
            <a:endParaRPr/>
          </a:p>
          <a:p>
            <a:pPr marL="304724" indent="-304724">
              <a:spcBef>
                <a:spcPts val="1200"/>
              </a:spcBef>
              <a:spcAft>
                <a:spcPts val="0"/>
              </a:spcAft>
              <a:buSzPts val="2600"/>
              <a:buChar char="▪"/>
            </a:pPr>
            <a:r>
              <a:rPr lang="en"/>
              <a:t>Изход: 7, 19, 21, 14, 1,</a:t>
            </a:r>
            <a:br>
              <a:rPr lang="en"/>
            </a:br>
            <a:r>
              <a:rPr lang="en"/>
              <a:t>12, 31, 23, 6</a:t>
            </a:r>
            <a:endParaRPr/>
          </a:p>
        </p:txBody>
      </p:sp>
      <p:sp>
        <p:nvSpPr>
          <p:cNvPr id="1789" name="Google Shape;1789;p80"/>
          <p:cNvSpPr txBox="1">
            <a:spLocks noGrp="1"/>
          </p:cNvSpPr>
          <p:nvPr>
            <p:ph type="title" idx="4294967295"/>
          </p:nvPr>
        </p:nvSpPr>
        <p:spPr>
          <a:xfrm>
            <a:off x="188814" y="41224"/>
            <a:ext cx="9577505" cy="111051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F3BE60"/>
              </a:buClr>
              <a:buSzPts val="3000"/>
            </a:pPr>
            <a:r>
              <a:rPr lang="en"/>
              <a:t>BFS в действие (стъпка 18)</a:t>
            </a:r>
            <a:endParaRPr/>
          </a:p>
        </p:txBody>
      </p:sp>
      <p:grpSp>
        <p:nvGrpSpPr>
          <p:cNvPr id="1790" name="Google Shape;1790;p80"/>
          <p:cNvGrpSpPr/>
          <p:nvPr/>
        </p:nvGrpSpPr>
        <p:grpSpPr>
          <a:xfrm>
            <a:off x="3453499" y="2059423"/>
            <a:ext cx="4902187" cy="4037386"/>
            <a:chOff x="4114800" y="2007160"/>
            <a:chExt cx="3677598" cy="3048031"/>
          </a:xfrm>
        </p:grpSpPr>
        <p:cxnSp>
          <p:nvCxnSpPr>
            <p:cNvPr id="1791" name="Google Shape;1791;p80"/>
            <p:cNvCxnSpPr/>
            <p:nvPr/>
          </p:nvCxnSpPr>
          <p:spPr>
            <a:xfrm flipH="1">
              <a:off x="5315695" y="2519312"/>
              <a:ext cx="648000" cy="7770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1792" name="Google Shape;1792;p80"/>
            <p:cNvSpPr/>
            <p:nvPr/>
          </p:nvSpPr>
          <p:spPr>
            <a:xfrm>
              <a:off x="5845709" y="2007160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7</a:t>
              </a:r>
              <a:endParaRPr sz="1466"/>
            </a:p>
          </p:txBody>
        </p:sp>
        <p:sp>
          <p:nvSpPr>
            <p:cNvPr id="1793" name="Google Shape;1793;p80"/>
            <p:cNvSpPr/>
            <p:nvPr/>
          </p:nvSpPr>
          <p:spPr>
            <a:xfrm>
              <a:off x="4879405" y="3260848"/>
              <a:ext cx="5751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19</a:t>
              </a:r>
              <a:endParaRPr sz="1466"/>
            </a:p>
          </p:txBody>
        </p:sp>
        <p:sp>
          <p:nvSpPr>
            <p:cNvPr id="1794" name="Google Shape;1794;p80"/>
            <p:cNvSpPr/>
            <p:nvPr/>
          </p:nvSpPr>
          <p:spPr>
            <a:xfrm>
              <a:off x="6454250" y="4464697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23</a:t>
              </a:r>
              <a:endParaRPr sz="1466"/>
            </a:p>
          </p:txBody>
        </p:sp>
        <p:sp>
          <p:nvSpPr>
            <p:cNvPr id="1795" name="Google Shape;1795;p80"/>
            <p:cNvSpPr/>
            <p:nvPr/>
          </p:nvSpPr>
          <p:spPr>
            <a:xfrm>
              <a:off x="7213998" y="4465656"/>
              <a:ext cx="5784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 sz="1466"/>
            </a:p>
          </p:txBody>
        </p:sp>
        <p:cxnSp>
          <p:nvCxnSpPr>
            <p:cNvPr id="1796" name="Google Shape;1796;p80"/>
            <p:cNvCxnSpPr/>
            <p:nvPr/>
          </p:nvCxnSpPr>
          <p:spPr>
            <a:xfrm flipH="1">
              <a:off x="6817696" y="3818374"/>
              <a:ext cx="206100" cy="6498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1797" name="Google Shape;1797;p80"/>
            <p:cNvCxnSpPr/>
            <p:nvPr/>
          </p:nvCxnSpPr>
          <p:spPr>
            <a:xfrm>
              <a:off x="7234812" y="3828422"/>
              <a:ext cx="226200" cy="6297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1798" name="Google Shape;1798;p80"/>
            <p:cNvCxnSpPr/>
            <p:nvPr/>
          </p:nvCxnSpPr>
          <p:spPr>
            <a:xfrm>
              <a:off x="6305340" y="2528837"/>
              <a:ext cx="658200" cy="7770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1799" name="Google Shape;1799;p80"/>
            <p:cNvCxnSpPr/>
            <p:nvPr/>
          </p:nvCxnSpPr>
          <p:spPr>
            <a:xfrm flipH="1">
              <a:off x="6126117" y="2569031"/>
              <a:ext cx="8400" cy="6717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1800" name="Google Shape;1800;p80"/>
            <p:cNvSpPr/>
            <p:nvPr/>
          </p:nvSpPr>
          <p:spPr>
            <a:xfrm>
              <a:off x="5637674" y="4489391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31</a:t>
              </a:r>
              <a:endParaRPr sz="1466"/>
            </a:p>
          </p:txBody>
        </p:sp>
        <p:sp>
          <p:nvSpPr>
            <p:cNvPr id="1801" name="Google Shape;1801;p80"/>
            <p:cNvSpPr/>
            <p:nvPr/>
          </p:nvSpPr>
          <p:spPr>
            <a:xfrm>
              <a:off x="4114800" y="4485912"/>
              <a:ext cx="5751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sz="1466"/>
            </a:p>
          </p:txBody>
        </p:sp>
        <p:cxnSp>
          <p:nvCxnSpPr>
            <p:cNvPr id="1802" name="Google Shape;1802;p80"/>
            <p:cNvCxnSpPr/>
            <p:nvPr/>
          </p:nvCxnSpPr>
          <p:spPr>
            <a:xfrm flipH="1">
              <a:off x="4516628" y="3763944"/>
              <a:ext cx="455100" cy="7344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1803" name="Google Shape;1803;p80"/>
            <p:cNvCxnSpPr/>
            <p:nvPr/>
          </p:nvCxnSpPr>
          <p:spPr>
            <a:xfrm>
              <a:off x="5340698" y="3774833"/>
              <a:ext cx="493800" cy="7191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1804" name="Google Shape;1804;p80"/>
            <p:cNvSpPr/>
            <p:nvPr/>
          </p:nvSpPr>
          <p:spPr>
            <a:xfrm>
              <a:off x="4878328" y="4485752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12</a:t>
              </a:r>
              <a:endParaRPr sz="1466"/>
            </a:p>
          </p:txBody>
        </p:sp>
        <p:cxnSp>
          <p:nvCxnSpPr>
            <p:cNvPr id="1805" name="Google Shape;1805;p80"/>
            <p:cNvCxnSpPr/>
            <p:nvPr/>
          </p:nvCxnSpPr>
          <p:spPr>
            <a:xfrm>
              <a:off x="5154656" y="3838469"/>
              <a:ext cx="5100" cy="6297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1806" name="Google Shape;1806;p80"/>
            <p:cNvSpPr/>
            <p:nvPr/>
          </p:nvSpPr>
          <p:spPr>
            <a:xfrm>
              <a:off x="5847304" y="3260688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21</a:t>
              </a:r>
              <a:endParaRPr sz="1466"/>
            </a:p>
          </p:txBody>
        </p:sp>
        <p:sp>
          <p:nvSpPr>
            <p:cNvPr id="1807" name="Google Shape;1807;p80"/>
            <p:cNvSpPr/>
            <p:nvPr/>
          </p:nvSpPr>
          <p:spPr>
            <a:xfrm>
              <a:off x="6840424" y="3264327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14</a:t>
              </a:r>
              <a:endParaRPr sz="1466"/>
            </a:p>
          </p:txBody>
        </p:sp>
      </p:grpSp>
      <p:grpSp>
        <p:nvGrpSpPr>
          <p:cNvPr id="1808" name="Google Shape;1808;p80"/>
          <p:cNvGrpSpPr/>
          <p:nvPr/>
        </p:nvGrpSpPr>
        <p:grpSpPr>
          <a:xfrm>
            <a:off x="2270683" y="1295955"/>
            <a:ext cx="304721" cy="304721"/>
            <a:chOff x="1066800" y="2819400"/>
            <a:chExt cx="228600" cy="304800"/>
          </a:xfrm>
        </p:grpSpPr>
        <p:cxnSp>
          <p:nvCxnSpPr>
            <p:cNvPr id="1809" name="Google Shape;1809;p80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810" name="Google Shape;1810;p80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grpSp>
        <p:nvGrpSpPr>
          <p:cNvPr id="1811" name="Google Shape;1811;p80"/>
          <p:cNvGrpSpPr/>
          <p:nvPr/>
        </p:nvGrpSpPr>
        <p:grpSpPr>
          <a:xfrm>
            <a:off x="5837837" y="2106649"/>
            <a:ext cx="641193" cy="609441"/>
            <a:chOff x="1066800" y="2819400"/>
            <a:chExt cx="228600" cy="304800"/>
          </a:xfrm>
        </p:grpSpPr>
        <p:cxnSp>
          <p:nvCxnSpPr>
            <p:cNvPr id="1812" name="Google Shape;1812;p80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813" name="Google Shape;1813;p80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grpSp>
        <p:nvGrpSpPr>
          <p:cNvPr id="1814" name="Google Shape;1814;p80"/>
          <p:cNvGrpSpPr/>
          <p:nvPr/>
        </p:nvGrpSpPr>
        <p:grpSpPr>
          <a:xfrm>
            <a:off x="2804161" y="1295955"/>
            <a:ext cx="304721" cy="304721"/>
            <a:chOff x="1066800" y="2819400"/>
            <a:chExt cx="228600" cy="304800"/>
          </a:xfrm>
        </p:grpSpPr>
        <p:cxnSp>
          <p:nvCxnSpPr>
            <p:cNvPr id="1815" name="Google Shape;1815;p80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816" name="Google Shape;1816;p80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grpSp>
        <p:nvGrpSpPr>
          <p:cNvPr id="1817" name="Google Shape;1817;p80"/>
          <p:cNvGrpSpPr/>
          <p:nvPr/>
        </p:nvGrpSpPr>
        <p:grpSpPr>
          <a:xfrm>
            <a:off x="4543676" y="3802011"/>
            <a:ext cx="641193" cy="609441"/>
            <a:chOff x="1066800" y="2819400"/>
            <a:chExt cx="228600" cy="304800"/>
          </a:xfrm>
        </p:grpSpPr>
        <p:cxnSp>
          <p:nvCxnSpPr>
            <p:cNvPr id="1818" name="Google Shape;1818;p80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819" name="Google Shape;1819;p80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grpSp>
        <p:nvGrpSpPr>
          <p:cNvPr id="1820" name="Google Shape;1820;p80"/>
          <p:cNvGrpSpPr/>
          <p:nvPr/>
        </p:nvGrpSpPr>
        <p:grpSpPr>
          <a:xfrm>
            <a:off x="3413761" y="1295955"/>
            <a:ext cx="304721" cy="304721"/>
            <a:chOff x="1066800" y="2819400"/>
            <a:chExt cx="228600" cy="304800"/>
          </a:xfrm>
        </p:grpSpPr>
        <p:cxnSp>
          <p:nvCxnSpPr>
            <p:cNvPr id="1821" name="Google Shape;1821;p80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822" name="Google Shape;1822;p80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grpSp>
        <p:nvGrpSpPr>
          <p:cNvPr id="1823" name="Google Shape;1823;p80"/>
          <p:cNvGrpSpPr/>
          <p:nvPr/>
        </p:nvGrpSpPr>
        <p:grpSpPr>
          <a:xfrm>
            <a:off x="5825103" y="3802737"/>
            <a:ext cx="641193" cy="609441"/>
            <a:chOff x="1066800" y="2819400"/>
            <a:chExt cx="228600" cy="304800"/>
          </a:xfrm>
        </p:grpSpPr>
        <p:cxnSp>
          <p:nvCxnSpPr>
            <p:cNvPr id="1824" name="Google Shape;1824;p80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825" name="Google Shape;1825;p80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grpSp>
        <p:nvGrpSpPr>
          <p:cNvPr id="1826" name="Google Shape;1826;p80"/>
          <p:cNvGrpSpPr/>
          <p:nvPr/>
        </p:nvGrpSpPr>
        <p:grpSpPr>
          <a:xfrm>
            <a:off x="4085914" y="1295955"/>
            <a:ext cx="304721" cy="304721"/>
            <a:chOff x="1066800" y="2819400"/>
            <a:chExt cx="228600" cy="304800"/>
          </a:xfrm>
        </p:grpSpPr>
        <p:cxnSp>
          <p:nvCxnSpPr>
            <p:cNvPr id="1827" name="Google Shape;1827;p80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828" name="Google Shape;1828;p80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grpSp>
        <p:nvGrpSpPr>
          <p:cNvPr id="1829" name="Google Shape;1829;p80"/>
          <p:cNvGrpSpPr/>
          <p:nvPr/>
        </p:nvGrpSpPr>
        <p:grpSpPr>
          <a:xfrm>
            <a:off x="7166514" y="3804560"/>
            <a:ext cx="641193" cy="609441"/>
            <a:chOff x="1066800" y="2819400"/>
            <a:chExt cx="228600" cy="304800"/>
          </a:xfrm>
        </p:grpSpPr>
        <p:cxnSp>
          <p:nvCxnSpPr>
            <p:cNvPr id="1830" name="Google Shape;1830;p80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831" name="Google Shape;1831;p80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sp>
        <p:nvSpPr>
          <p:cNvPr id="1832" name="Google Shape;1832;p80"/>
          <p:cNvSpPr/>
          <p:nvPr/>
        </p:nvSpPr>
        <p:spPr>
          <a:xfrm rot="-5400000">
            <a:off x="7823086" y="6242315"/>
            <a:ext cx="350709" cy="24913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6BEAB">
              <a:alpha val="49800"/>
            </a:srgbClr>
          </a:solidFill>
          <a:ln w="12700" cap="flat" cmpd="sng">
            <a:solidFill>
              <a:srgbClr val="ECE9E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10" tIns="45688" rIns="91410" bIns="45688" anchor="ctr" anchorCtr="0">
            <a:noAutofit/>
          </a:bodyPr>
          <a:lstStyle/>
          <a:p>
            <a:pPr algn="ctr"/>
            <a:endParaRPr sz="2399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33" name="Google Shape;1833;p80"/>
          <p:cNvGrpSpPr/>
          <p:nvPr/>
        </p:nvGrpSpPr>
        <p:grpSpPr>
          <a:xfrm>
            <a:off x="3518948" y="5437977"/>
            <a:ext cx="641193" cy="609441"/>
            <a:chOff x="1066800" y="2819400"/>
            <a:chExt cx="228600" cy="304800"/>
          </a:xfrm>
        </p:grpSpPr>
        <p:cxnSp>
          <p:nvCxnSpPr>
            <p:cNvPr id="1834" name="Google Shape;1834;p80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835" name="Google Shape;1835;p80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grpSp>
        <p:nvGrpSpPr>
          <p:cNvPr id="1836" name="Google Shape;1836;p80"/>
          <p:cNvGrpSpPr/>
          <p:nvPr/>
        </p:nvGrpSpPr>
        <p:grpSpPr>
          <a:xfrm>
            <a:off x="4602081" y="1295955"/>
            <a:ext cx="304721" cy="304721"/>
            <a:chOff x="1066800" y="2819400"/>
            <a:chExt cx="228600" cy="304800"/>
          </a:xfrm>
        </p:grpSpPr>
        <p:cxnSp>
          <p:nvCxnSpPr>
            <p:cNvPr id="1837" name="Google Shape;1837;p80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838" name="Google Shape;1838;p80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grpSp>
        <p:nvGrpSpPr>
          <p:cNvPr id="1839" name="Google Shape;1839;p80"/>
          <p:cNvGrpSpPr/>
          <p:nvPr/>
        </p:nvGrpSpPr>
        <p:grpSpPr>
          <a:xfrm>
            <a:off x="5238040" y="1295955"/>
            <a:ext cx="304721" cy="304721"/>
            <a:chOff x="1066800" y="2819400"/>
            <a:chExt cx="228600" cy="304800"/>
          </a:xfrm>
        </p:grpSpPr>
        <p:cxnSp>
          <p:nvCxnSpPr>
            <p:cNvPr id="1840" name="Google Shape;1840;p80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841" name="Google Shape;1841;p80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grpSp>
        <p:nvGrpSpPr>
          <p:cNvPr id="1842" name="Google Shape;1842;p80"/>
          <p:cNvGrpSpPr/>
          <p:nvPr/>
        </p:nvGrpSpPr>
        <p:grpSpPr>
          <a:xfrm>
            <a:off x="4535327" y="5436961"/>
            <a:ext cx="641193" cy="609441"/>
            <a:chOff x="1066800" y="2819400"/>
            <a:chExt cx="228600" cy="304800"/>
          </a:xfrm>
        </p:grpSpPr>
        <p:cxnSp>
          <p:nvCxnSpPr>
            <p:cNvPr id="1843" name="Google Shape;1843;p80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844" name="Google Shape;1844;p80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grpSp>
        <p:nvGrpSpPr>
          <p:cNvPr id="1845" name="Google Shape;1845;p80"/>
          <p:cNvGrpSpPr/>
          <p:nvPr/>
        </p:nvGrpSpPr>
        <p:grpSpPr>
          <a:xfrm>
            <a:off x="5862155" y="1295955"/>
            <a:ext cx="304721" cy="304721"/>
            <a:chOff x="1066800" y="2819400"/>
            <a:chExt cx="228600" cy="304800"/>
          </a:xfrm>
        </p:grpSpPr>
        <p:cxnSp>
          <p:nvCxnSpPr>
            <p:cNvPr id="1846" name="Google Shape;1846;p80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847" name="Google Shape;1847;p80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grpSp>
        <p:nvGrpSpPr>
          <p:cNvPr id="1848" name="Google Shape;1848;p80"/>
          <p:cNvGrpSpPr/>
          <p:nvPr/>
        </p:nvGrpSpPr>
        <p:grpSpPr>
          <a:xfrm>
            <a:off x="5554950" y="5437975"/>
            <a:ext cx="641193" cy="609441"/>
            <a:chOff x="1066800" y="2819400"/>
            <a:chExt cx="228600" cy="304800"/>
          </a:xfrm>
        </p:grpSpPr>
        <p:cxnSp>
          <p:nvCxnSpPr>
            <p:cNvPr id="1849" name="Google Shape;1849;p80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850" name="Google Shape;1850;p80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grpSp>
        <p:nvGrpSpPr>
          <p:cNvPr id="1851" name="Google Shape;1851;p80"/>
          <p:cNvGrpSpPr/>
          <p:nvPr/>
        </p:nvGrpSpPr>
        <p:grpSpPr>
          <a:xfrm>
            <a:off x="6515297" y="1295955"/>
            <a:ext cx="304721" cy="304721"/>
            <a:chOff x="1066800" y="2819400"/>
            <a:chExt cx="228600" cy="304800"/>
          </a:xfrm>
        </p:grpSpPr>
        <p:cxnSp>
          <p:nvCxnSpPr>
            <p:cNvPr id="1852" name="Google Shape;1852;p80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853" name="Google Shape;1853;p80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grpSp>
        <p:nvGrpSpPr>
          <p:cNvPr id="1854" name="Google Shape;1854;p80"/>
          <p:cNvGrpSpPr/>
          <p:nvPr/>
        </p:nvGrpSpPr>
        <p:grpSpPr>
          <a:xfrm>
            <a:off x="6645844" y="5423466"/>
            <a:ext cx="641193" cy="609441"/>
            <a:chOff x="1066800" y="2819400"/>
            <a:chExt cx="228600" cy="304800"/>
          </a:xfrm>
        </p:grpSpPr>
        <p:cxnSp>
          <p:nvCxnSpPr>
            <p:cNvPr id="1855" name="Google Shape;1855;p80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856" name="Google Shape;1856;p80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grpSp>
        <p:nvGrpSpPr>
          <p:cNvPr id="1857" name="Google Shape;1857;p80"/>
          <p:cNvGrpSpPr/>
          <p:nvPr/>
        </p:nvGrpSpPr>
        <p:grpSpPr>
          <a:xfrm>
            <a:off x="7066841" y="1295955"/>
            <a:ext cx="304721" cy="304721"/>
            <a:chOff x="1066800" y="2819400"/>
            <a:chExt cx="228600" cy="304800"/>
          </a:xfrm>
        </p:grpSpPr>
        <p:cxnSp>
          <p:nvCxnSpPr>
            <p:cNvPr id="1858" name="Google Shape;1858;p80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859" name="Google Shape;1859;p80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grpSp>
        <p:nvGrpSpPr>
          <p:cNvPr id="1860" name="Google Shape;1860;p80"/>
          <p:cNvGrpSpPr/>
          <p:nvPr/>
        </p:nvGrpSpPr>
        <p:grpSpPr>
          <a:xfrm>
            <a:off x="7697133" y="5422450"/>
            <a:ext cx="641193" cy="609441"/>
            <a:chOff x="1066800" y="2819400"/>
            <a:chExt cx="228600" cy="304800"/>
          </a:xfrm>
        </p:grpSpPr>
        <p:cxnSp>
          <p:nvCxnSpPr>
            <p:cNvPr id="1861" name="Google Shape;1861;p80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862" name="Google Shape;1862;p80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sp>
        <p:nvSpPr>
          <p:cNvPr id="1863" name="Google Shape;1863;p80"/>
          <p:cNvSpPr/>
          <p:nvPr/>
        </p:nvSpPr>
        <p:spPr>
          <a:xfrm>
            <a:off x="8178298" y="1357206"/>
            <a:ext cx="3816606" cy="1358846"/>
          </a:xfrm>
          <a:prstGeom prst="wedgeRoundRectCallout">
            <a:avLst>
              <a:gd name="adj1" fmla="val -51637"/>
              <a:gd name="adj2" fmla="val 240985"/>
              <a:gd name="adj3" fmla="val 16667"/>
            </a:avLst>
          </a:prstGeom>
          <a:solidFill>
            <a:srgbClr val="663606">
              <a:alpha val="94900"/>
            </a:srgbClr>
          </a:solidFill>
          <a:ln w="19050" cap="flat" cmpd="sng">
            <a:solidFill>
              <a:srgbClr val="F8D49E">
                <a:alpha val="8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10" tIns="45688" rIns="91410" bIns="45688" anchor="ctr" anchorCtr="0">
            <a:noAutofit/>
          </a:bodyPr>
          <a:lstStyle/>
          <a:p>
            <a:pPr algn="ctr"/>
            <a:r>
              <a:rPr lang="en" sz="2799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Премахваме елемент от опашката и го отпечатваме</a:t>
            </a:r>
            <a:endParaRPr sz="1466"/>
          </a:p>
        </p:txBody>
      </p:sp>
      <p:sp>
        <p:nvSpPr>
          <p:cNvPr id="78" name="Slide Number Placeholder">
            <a:extLst>
              <a:ext uri="{FF2B5EF4-FFF2-40B4-BE49-F238E27FC236}">
                <a16:creationId xmlns:a16="http://schemas.microsoft.com/office/drawing/2014/main" id="{1408FBE4-FAA7-4092-B7FA-4FA97EFC8521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43688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8" name="Google Shape;1868;p81"/>
          <p:cNvSpPr txBox="1">
            <a:spLocks noGrp="1"/>
          </p:cNvSpPr>
          <p:nvPr>
            <p:ph type="body" idx="4294967295"/>
          </p:nvPr>
        </p:nvSpPr>
        <p:spPr>
          <a:xfrm>
            <a:off x="190413" y="1151715"/>
            <a:ext cx="11804525" cy="556894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marL="304724" indent="-304724"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en"/>
              <a:t>Опашка: 7, 19, 21, 14, 1, 12, 31, 23, 6</a:t>
            </a:r>
            <a:endParaRPr/>
          </a:p>
          <a:p>
            <a:pPr marL="304724" indent="-304724">
              <a:spcBef>
                <a:spcPts val="1200"/>
              </a:spcBef>
              <a:spcAft>
                <a:spcPts val="0"/>
              </a:spcAft>
              <a:buSzPts val="2600"/>
              <a:buChar char="▪"/>
            </a:pPr>
            <a:r>
              <a:rPr lang="en"/>
              <a:t>Изход: 7, 19, 21, 14, 1,</a:t>
            </a:r>
            <a:br>
              <a:rPr lang="en"/>
            </a:br>
            <a:r>
              <a:rPr lang="en"/>
              <a:t>12, 31, 23, 6</a:t>
            </a:r>
            <a:endParaRPr/>
          </a:p>
        </p:txBody>
      </p:sp>
      <p:sp>
        <p:nvSpPr>
          <p:cNvPr id="1869" name="Google Shape;1869;p81"/>
          <p:cNvSpPr txBox="1">
            <a:spLocks noGrp="1"/>
          </p:cNvSpPr>
          <p:nvPr>
            <p:ph type="title" idx="4294967295"/>
          </p:nvPr>
        </p:nvSpPr>
        <p:spPr>
          <a:xfrm>
            <a:off x="188814" y="41224"/>
            <a:ext cx="9577505" cy="111051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F3BE60"/>
              </a:buClr>
              <a:buSzPts val="3000"/>
            </a:pPr>
            <a:r>
              <a:rPr lang="en"/>
              <a:t>BFS в действие (стъпка 19)</a:t>
            </a:r>
            <a:endParaRPr/>
          </a:p>
        </p:txBody>
      </p:sp>
      <p:grpSp>
        <p:nvGrpSpPr>
          <p:cNvPr id="1870" name="Google Shape;1870;p81"/>
          <p:cNvGrpSpPr/>
          <p:nvPr/>
        </p:nvGrpSpPr>
        <p:grpSpPr>
          <a:xfrm>
            <a:off x="2270683" y="1295955"/>
            <a:ext cx="304721" cy="304721"/>
            <a:chOff x="1066800" y="2819400"/>
            <a:chExt cx="228600" cy="304800"/>
          </a:xfrm>
        </p:grpSpPr>
        <p:cxnSp>
          <p:nvCxnSpPr>
            <p:cNvPr id="1871" name="Google Shape;1871;p81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872" name="Google Shape;1872;p8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grpSp>
        <p:nvGrpSpPr>
          <p:cNvPr id="1873" name="Google Shape;1873;p81"/>
          <p:cNvGrpSpPr/>
          <p:nvPr/>
        </p:nvGrpSpPr>
        <p:grpSpPr>
          <a:xfrm>
            <a:off x="2804161" y="1295955"/>
            <a:ext cx="304721" cy="304721"/>
            <a:chOff x="1066800" y="2819400"/>
            <a:chExt cx="228600" cy="304800"/>
          </a:xfrm>
        </p:grpSpPr>
        <p:cxnSp>
          <p:nvCxnSpPr>
            <p:cNvPr id="1874" name="Google Shape;1874;p81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875" name="Google Shape;1875;p8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grpSp>
        <p:nvGrpSpPr>
          <p:cNvPr id="1876" name="Google Shape;1876;p81"/>
          <p:cNvGrpSpPr/>
          <p:nvPr/>
        </p:nvGrpSpPr>
        <p:grpSpPr>
          <a:xfrm>
            <a:off x="3413761" y="1295955"/>
            <a:ext cx="304721" cy="304721"/>
            <a:chOff x="1066800" y="2819400"/>
            <a:chExt cx="228600" cy="304800"/>
          </a:xfrm>
        </p:grpSpPr>
        <p:cxnSp>
          <p:nvCxnSpPr>
            <p:cNvPr id="1877" name="Google Shape;1877;p81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878" name="Google Shape;1878;p8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grpSp>
        <p:nvGrpSpPr>
          <p:cNvPr id="1879" name="Google Shape;1879;p81"/>
          <p:cNvGrpSpPr/>
          <p:nvPr/>
        </p:nvGrpSpPr>
        <p:grpSpPr>
          <a:xfrm>
            <a:off x="4085914" y="1295955"/>
            <a:ext cx="304721" cy="304721"/>
            <a:chOff x="1066800" y="2819400"/>
            <a:chExt cx="228600" cy="304800"/>
          </a:xfrm>
        </p:grpSpPr>
        <p:cxnSp>
          <p:nvCxnSpPr>
            <p:cNvPr id="1880" name="Google Shape;1880;p81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881" name="Google Shape;1881;p8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grpSp>
        <p:nvGrpSpPr>
          <p:cNvPr id="1882" name="Google Shape;1882;p81"/>
          <p:cNvGrpSpPr/>
          <p:nvPr/>
        </p:nvGrpSpPr>
        <p:grpSpPr>
          <a:xfrm>
            <a:off x="4602081" y="1295955"/>
            <a:ext cx="304721" cy="304721"/>
            <a:chOff x="1066800" y="2819400"/>
            <a:chExt cx="228600" cy="304800"/>
          </a:xfrm>
        </p:grpSpPr>
        <p:cxnSp>
          <p:nvCxnSpPr>
            <p:cNvPr id="1883" name="Google Shape;1883;p81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884" name="Google Shape;1884;p8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grpSp>
        <p:nvGrpSpPr>
          <p:cNvPr id="1885" name="Google Shape;1885;p81"/>
          <p:cNvGrpSpPr/>
          <p:nvPr/>
        </p:nvGrpSpPr>
        <p:grpSpPr>
          <a:xfrm>
            <a:off x="5238040" y="1295955"/>
            <a:ext cx="304721" cy="304721"/>
            <a:chOff x="1066800" y="2819400"/>
            <a:chExt cx="228600" cy="304800"/>
          </a:xfrm>
        </p:grpSpPr>
        <p:cxnSp>
          <p:nvCxnSpPr>
            <p:cNvPr id="1886" name="Google Shape;1886;p81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887" name="Google Shape;1887;p8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grpSp>
        <p:nvGrpSpPr>
          <p:cNvPr id="1888" name="Google Shape;1888;p81"/>
          <p:cNvGrpSpPr/>
          <p:nvPr/>
        </p:nvGrpSpPr>
        <p:grpSpPr>
          <a:xfrm>
            <a:off x="5862155" y="1295955"/>
            <a:ext cx="304721" cy="304721"/>
            <a:chOff x="1066800" y="2819400"/>
            <a:chExt cx="228600" cy="304800"/>
          </a:xfrm>
        </p:grpSpPr>
        <p:cxnSp>
          <p:nvCxnSpPr>
            <p:cNvPr id="1889" name="Google Shape;1889;p81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890" name="Google Shape;1890;p8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grpSp>
        <p:nvGrpSpPr>
          <p:cNvPr id="1891" name="Google Shape;1891;p81"/>
          <p:cNvGrpSpPr/>
          <p:nvPr/>
        </p:nvGrpSpPr>
        <p:grpSpPr>
          <a:xfrm>
            <a:off x="6515297" y="1295955"/>
            <a:ext cx="304721" cy="304721"/>
            <a:chOff x="1066800" y="2819400"/>
            <a:chExt cx="228600" cy="304800"/>
          </a:xfrm>
        </p:grpSpPr>
        <p:cxnSp>
          <p:nvCxnSpPr>
            <p:cNvPr id="1892" name="Google Shape;1892;p81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893" name="Google Shape;1893;p8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grpSp>
        <p:nvGrpSpPr>
          <p:cNvPr id="1894" name="Google Shape;1894;p81"/>
          <p:cNvGrpSpPr/>
          <p:nvPr/>
        </p:nvGrpSpPr>
        <p:grpSpPr>
          <a:xfrm>
            <a:off x="7066841" y="1295955"/>
            <a:ext cx="304721" cy="304721"/>
            <a:chOff x="1066800" y="2819400"/>
            <a:chExt cx="228600" cy="304800"/>
          </a:xfrm>
        </p:grpSpPr>
        <p:cxnSp>
          <p:nvCxnSpPr>
            <p:cNvPr id="1895" name="Google Shape;1895;p81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896" name="Google Shape;1896;p8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sp>
        <p:nvSpPr>
          <p:cNvPr id="1897" name="Google Shape;1897;p81"/>
          <p:cNvSpPr/>
          <p:nvPr/>
        </p:nvSpPr>
        <p:spPr>
          <a:xfrm>
            <a:off x="7848910" y="1333207"/>
            <a:ext cx="3952970" cy="1562393"/>
          </a:xfrm>
          <a:prstGeom prst="wedgeRoundRectCallout">
            <a:avLst>
              <a:gd name="adj1" fmla="val -67257"/>
              <a:gd name="adj2" fmla="val 46402"/>
              <a:gd name="adj3" fmla="val 16667"/>
            </a:avLst>
          </a:prstGeom>
          <a:solidFill>
            <a:srgbClr val="663606">
              <a:alpha val="94900"/>
            </a:srgbClr>
          </a:solidFill>
          <a:ln w="19050" cap="flat" cmpd="sng">
            <a:solidFill>
              <a:srgbClr val="F8D49E">
                <a:alpha val="8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10" tIns="45688" rIns="91410" bIns="45688" anchor="ctr" anchorCtr="0">
            <a:noAutofit/>
          </a:bodyPr>
          <a:lstStyle/>
          <a:p>
            <a:pPr algn="ctr"/>
            <a:r>
              <a:rPr lang="en" sz="2799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Опашката е празна!!!</a:t>
            </a:r>
            <a:endParaRPr sz="2799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en" sz="2799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Обхождането в ширина - </a:t>
            </a:r>
            <a:r>
              <a:rPr lang="en" sz="2799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приключено</a:t>
            </a:r>
            <a:endParaRPr sz="2799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98" name="Google Shape;1898;p81"/>
          <p:cNvGrpSpPr/>
          <p:nvPr/>
        </p:nvGrpSpPr>
        <p:grpSpPr>
          <a:xfrm>
            <a:off x="3453499" y="2059423"/>
            <a:ext cx="4902187" cy="4037386"/>
            <a:chOff x="4114800" y="2007160"/>
            <a:chExt cx="3677598" cy="3048031"/>
          </a:xfrm>
        </p:grpSpPr>
        <p:cxnSp>
          <p:nvCxnSpPr>
            <p:cNvPr id="1899" name="Google Shape;1899;p81"/>
            <p:cNvCxnSpPr/>
            <p:nvPr/>
          </p:nvCxnSpPr>
          <p:spPr>
            <a:xfrm flipH="1">
              <a:off x="5315695" y="2519312"/>
              <a:ext cx="648000" cy="7770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1900" name="Google Shape;1900;p81"/>
            <p:cNvSpPr/>
            <p:nvPr/>
          </p:nvSpPr>
          <p:spPr>
            <a:xfrm>
              <a:off x="5845709" y="2007160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7</a:t>
              </a:r>
              <a:endParaRPr sz="1466"/>
            </a:p>
          </p:txBody>
        </p:sp>
        <p:sp>
          <p:nvSpPr>
            <p:cNvPr id="1901" name="Google Shape;1901;p81"/>
            <p:cNvSpPr/>
            <p:nvPr/>
          </p:nvSpPr>
          <p:spPr>
            <a:xfrm>
              <a:off x="4879405" y="3260848"/>
              <a:ext cx="5751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19</a:t>
              </a:r>
              <a:endParaRPr sz="1466"/>
            </a:p>
          </p:txBody>
        </p:sp>
        <p:sp>
          <p:nvSpPr>
            <p:cNvPr id="1902" name="Google Shape;1902;p81"/>
            <p:cNvSpPr/>
            <p:nvPr/>
          </p:nvSpPr>
          <p:spPr>
            <a:xfrm>
              <a:off x="6454250" y="4464697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23</a:t>
              </a:r>
              <a:endParaRPr sz="1466"/>
            </a:p>
          </p:txBody>
        </p:sp>
        <p:sp>
          <p:nvSpPr>
            <p:cNvPr id="1903" name="Google Shape;1903;p81"/>
            <p:cNvSpPr/>
            <p:nvPr/>
          </p:nvSpPr>
          <p:spPr>
            <a:xfrm>
              <a:off x="7213998" y="4465656"/>
              <a:ext cx="5784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 sz="1466"/>
            </a:p>
          </p:txBody>
        </p:sp>
        <p:cxnSp>
          <p:nvCxnSpPr>
            <p:cNvPr id="1904" name="Google Shape;1904;p81"/>
            <p:cNvCxnSpPr/>
            <p:nvPr/>
          </p:nvCxnSpPr>
          <p:spPr>
            <a:xfrm flipH="1">
              <a:off x="6817696" y="3818374"/>
              <a:ext cx="206100" cy="6498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1905" name="Google Shape;1905;p81"/>
            <p:cNvCxnSpPr/>
            <p:nvPr/>
          </p:nvCxnSpPr>
          <p:spPr>
            <a:xfrm>
              <a:off x="7234812" y="3828422"/>
              <a:ext cx="226200" cy="6297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1906" name="Google Shape;1906;p81"/>
            <p:cNvCxnSpPr/>
            <p:nvPr/>
          </p:nvCxnSpPr>
          <p:spPr>
            <a:xfrm>
              <a:off x="6305340" y="2528837"/>
              <a:ext cx="658200" cy="7770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1907" name="Google Shape;1907;p81"/>
            <p:cNvCxnSpPr/>
            <p:nvPr/>
          </p:nvCxnSpPr>
          <p:spPr>
            <a:xfrm flipH="1">
              <a:off x="6126117" y="2569031"/>
              <a:ext cx="8400" cy="6717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1908" name="Google Shape;1908;p81"/>
            <p:cNvSpPr/>
            <p:nvPr/>
          </p:nvSpPr>
          <p:spPr>
            <a:xfrm>
              <a:off x="5637674" y="4489391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31</a:t>
              </a:r>
              <a:endParaRPr sz="1466"/>
            </a:p>
          </p:txBody>
        </p:sp>
        <p:sp>
          <p:nvSpPr>
            <p:cNvPr id="1909" name="Google Shape;1909;p81"/>
            <p:cNvSpPr/>
            <p:nvPr/>
          </p:nvSpPr>
          <p:spPr>
            <a:xfrm>
              <a:off x="4114800" y="4485912"/>
              <a:ext cx="5751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sz="1466"/>
            </a:p>
          </p:txBody>
        </p:sp>
        <p:cxnSp>
          <p:nvCxnSpPr>
            <p:cNvPr id="1910" name="Google Shape;1910;p81"/>
            <p:cNvCxnSpPr/>
            <p:nvPr/>
          </p:nvCxnSpPr>
          <p:spPr>
            <a:xfrm flipH="1">
              <a:off x="4516628" y="3763944"/>
              <a:ext cx="455100" cy="7344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1911" name="Google Shape;1911;p81"/>
            <p:cNvCxnSpPr/>
            <p:nvPr/>
          </p:nvCxnSpPr>
          <p:spPr>
            <a:xfrm>
              <a:off x="5340698" y="3774833"/>
              <a:ext cx="493800" cy="7191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1912" name="Google Shape;1912;p81"/>
            <p:cNvSpPr/>
            <p:nvPr/>
          </p:nvSpPr>
          <p:spPr>
            <a:xfrm>
              <a:off x="4878328" y="4485752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12</a:t>
              </a:r>
              <a:endParaRPr sz="1466"/>
            </a:p>
          </p:txBody>
        </p:sp>
        <p:cxnSp>
          <p:nvCxnSpPr>
            <p:cNvPr id="1913" name="Google Shape;1913;p81"/>
            <p:cNvCxnSpPr/>
            <p:nvPr/>
          </p:nvCxnSpPr>
          <p:spPr>
            <a:xfrm>
              <a:off x="5154656" y="3838469"/>
              <a:ext cx="5100" cy="6297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1914" name="Google Shape;1914;p81"/>
            <p:cNvSpPr/>
            <p:nvPr/>
          </p:nvSpPr>
          <p:spPr>
            <a:xfrm>
              <a:off x="5847304" y="3260688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21</a:t>
              </a:r>
              <a:endParaRPr sz="1466"/>
            </a:p>
          </p:txBody>
        </p:sp>
        <p:sp>
          <p:nvSpPr>
            <p:cNvPr id="1915" name="Google Shape;1915;p81"/>
            <p:cNvSpPr/>
            <p:nvPr/>
          </p:nvSpPr>
          <p:spPr>
            <a:xfrm>
              <a:off x="6840424" y="3264327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14</a:t>
              </a:r>
              <a:endParaRPr sz="1466"/>
            </a:p>
          </p:txBody>
        </p:sp>
      </p:grpSp>
      <p:grpSp>
        <p:nvGrpSpPr>
          <p:cNvPr id="1916" name="Google Shape;1916;p81"/>
          <p:cNvGrpSpPr/>
          <p:nvPr/>
        </p:nvGrpSpPr>
        <p:grpSpPr>
          <a:xfrm>
            <a:off x="5837837" y="2106649"/>
            <a:ext cx="641193" cy="609441"/>
            <a:chOff x="1066800" y="2819400"/>
            <a:chExt cx="228600" cy="304800"/>
          </a:xfrm>
        </p:grpSpPr>
        <p:cxnSp>
          <p:nvCxnSpPr>
            <p:cNvPr id="1917" name="Google Shape;1917;p81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918" name="Google Shape;1918;p8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grpSp>
        <p:nvGrpSpPr>
          <p:cNvPr id="1919" name="Google Shape;1919;p81"/>
          <p:cNvGrpSpPr/>
          <p:nvPr/>
        </p:nvGrpSpPr>
        <p:grpSpPr>
          <a:xfrm>
            <a:off x="4543676" y="3802011"/>
            <a:ext cx="641193" cy="609441"/>
            <a:chOff x="1066800" y="2819400"/>
            <a:chExt cx="228600" cy="304800"/>
          </a:xfrm>
        </p:grpSpPr>
        <p:cxnSp>
          <p:nvCxnSpPr>
            <p:cNvPr id="1920" name="Google Shape;1920;p81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921" name="Google Shape;1921;p8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grpSp>
        <p:nvGrpSpPr>
          <p:cNvPr id="1922" name="Google Shape;1922;p81"/>
          <p:cNvGrpSpPr/>
          <p:nvPr/>
        </p:nvGrpSpPr>
        <p:grpSpPr>
          <a:xfrm>
            <a:off x="5825103" y="3802737"/>
            <a:ext cx="641193" cy="609441"/>
            <a:chOff x="1066800" y="2819400"/>
            <a:chExt cx="228600" cy="304800"/>
          </a:xfrm>
        </p:grpSpPr>
        <p:cxnSp>
          <p:nvCxnSpPr>
            <p:cNvPr id="1923" name="Google Shape;1923;p81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924" name="Google Shape;1924;p8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grpSp>
        <p:nvGrpSpPr>
          <p:cNvPr id="1925" name="Google Shape;1925;p81"/>
          <p:cNvGrpSpPr/>
          <p:nvPr/>
        </p:nvGrpSpPr>
        <p:grpSpPr>
          <a:xfrm>
            <a:off x="7166514" y="3804560"/>
            <a:ext cx="641193" cy="609441"/>
            <a:chOff x="1066800" y="2819400"/>
            <a:chExt cx="228600" cy="304800"/>
          </a:xfrm>
        </p:grpSpPr>
        <p:cxnSp>
          <p:nvCxnSpPr>
            <p:cNvPr id="1926" name="Google Shape;1926;p81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927" name="Google Shape;1927;p8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grpSp>
        <p:nvGrpSpPr>
          <p:cNvPr id="1928" name="Google Shape;1928;p81"/>
          <p:cNvGrpSpPr/>
          <p:nvPr/>
        </p:nvGrpSpPr>
        <p:grpSpPr>
          <a:xfrm>
            <a:off x="3518948" y="5437977"/>
            <a:ext cx="641193" cy="609441"/>
            <a:chOff x="1066800" y="2819400"/>
            <a:chExt cx="228600" cy="304800"/>
          </a:xfrm>
        </p:grpSpPr>
        <p:cxnSp>
          <p:nvCxnSpPr>
            <p:cNvPr id="1929" name="Google Shape;1929;p81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930" name="Google Shape;1930;p8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grpSp>
        <p:nvGrpSpPr>
          <p:cNvPr id="1931" name="Google Shape;1931;p81"/>
          <p:cNvGrpSpPr/>
          <p:nvPr/>
        </p:nvGrpSpPr>
        <p:grpSpPr>
          <a:xfrm>
            <a:off x="4535327" y="5436961"/>
            <a:ext cx="641193" cy="609441"/>
            <a:chOff x="1066800" y="2819400"/>
            <a:chExt cx="228600" cy="304800"/>
          </a:xfrm>
        </p:grpSpPr>
        <p:cxnSp>
          <p:nvCxnSpPr>
            <p:cNvPr id="1932" name="Google Shape;1932;p81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933" name="Google Shape;1933;p8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grpSp>
        <p:nvGrpSpPr>
          <p:cNvPr id="1934" name="Google Shape;1934;p81"/>
          <p:cNvGrpSpPr/>
          <p:nvPr/>
        </p:nvGrpSpPr>
        <p:grpSpPr>
          <a:xfrm>
            <a:off x="5554950" y="5437975"/>
            <a:ext cx="641193" cy="609441"/>
            <a:chOff x="1066800" y="2819400"/>
            <a:chExt cx="228600" cy="304800"/>
          </a:xfrm>
        </p:grpSpPr>
        <p:cxnSp>
          <p:nvCxnSpPr>
            <p:cNvPr id="1935" name="Google Shape;1935;p81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936" name="Google Shape;1936;p8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grpSp>
        <p:nvGrpSpPr>
          <p:cNvPr id="1937" name="Google Shape;1937;p81"/>
          <p:cNvGrpSpPr/>
          <p:nvPr/>
        </p:nvGrpSpPr>
        <p:grpSpPr>
          <a:xfrm>
            <a:off x="6645844" y="5423466"/>
            <a:ext cx="641193" cy="609441"/>
            <a:chOff x="1066800" y="2819400"/>
            <a:chExt cx="228600" cy="304800"/>
          </a:xfrm>
        </p:grpSpPr>
        <p:cxnSp>
          <p:nvCxnSpPr>
            <p:cNvPr id="1938" name="Google Shape;1938;p81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939" name="Google Shape;1939;p8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grpSp>
        <p:nvGrpSpPr>
          <p:cNvPr id="1940" name="Google Shape;1940;p81"/>
          <p:cNvGrpSpPr/>
          <p:nvPr/>
        </p:nvGrpSpPr>
        <p:grpSpPr>
          <a:xfrm>
            <a:off x="7697133" y="5422450"/>
            <a:ext cx="641193" cy="609441"/>
            <a:chOff x="1066800" y="2819400"/>
            <a:chExt cx="228600" cy="304800"/>
          </a:xfrm>
        </p:grpSpPr>
        <p:cxnSp>
          <p:nvCxnSpPr>
            <p:cNvPr id="1941" name="Google Shape;1941;p81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942" name="Google Shape;1942;p8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sp>
        <p:nvSpPr>
          <p:cNvPr id="77" name="Slide Number Placeholder">
            <a:extLst>
              <a:ext uri="{FF2B5EF4-FFF2-40B4-BE49-F238E27FC236}">
                <a16:creationId xmlns:a16="http://schemas.microsoft.com/office/drawing/2014/main" id="{0AF7C12E-7242-47FC-8080-ABEAD6BD3C32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3527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8"/>
          <p:cNvSpPr txBox="1">
            <a:spLocks noGrp="1"/>
          </p:cNvSpPr>
          <p:nvPr>
            <p:ph type="title"/>
          </p:nvPr>
        </p:nvSpPr>
        <p:spPr>
          <a:xfrm>
            <a:off x="107548" y="4952603"/>
            <a:ext cx="11964766" cy="820586"/>
          </a:xfrm>
          <a:prstGeom prst="rect">
            <a:avLst/>
          </a:prstGeom>
        </p:spPr>
        <p:txBody>
          <a:bodyPr spcFirstLastPara="1" vert="horz" wrap="square" lIns="35991" tIns="35991" rIns="35991" bIns="35991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dirty="0"/>
              <a:t>Дървовидни структури от данни</a:t>
            </a:r>
            <a:endParaRPr dirty="0"/>
          </a:p>
        </p:txBody>
      </p:sp>
      <p:sp>
        <p:nvSpPr>
          <p:cNvPr id="258" name="Google Shape;258;p28"/>
          <p:cNvSpPr txBox="1">
            <a:spLocks noGrp="1"/>
          </p:cNvSpPr>
          <p:nvPr>
            <p:ph type="body" idx="1"/>
          </p:nvPr>
        </p:nvSpPr>
        <p:spPr>
          <a:xfrm>
            <a:off x="912812" y="5754362"/>
            <a:ext cx="10363301" cy="719013"/>
          </a:xfrm>
          <a:prstGeom prst="rect">
            <a:avLst/>
          </a:prstGeom>
        </p:spPr>
        <p:txBody>
          <a:bodyPr spcFirstLastPara="1" vert="horz" wrap="square" lIns="35991" tIns="35991" rIns="35991" bIns="35991" rtlCol="0" anchor="t" anchorCtr="0">
            <a:noAutofit/>
          </a:bodyPr>
          <a:lstStyle/>
          <a:p>
            <a:pPr>
              <a:spcAft>
                <a:spcPts val="0"/>
              </a:spcAft>
            </a:pPr>
            <a:r>
              <a:rPr lang="en"/>
              <a:t>Терминология</a:t>
            </a:r>
            <a:endParaRPr/>
          </a:p>
        </p:txBody>
      </p:sp>
      <p:pic>
        <p:nvPicPr>
          <p:cNvPr id="259" name="Google Shape;259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89176" y="1756202"/>
            <a:ext cx="3489152" cy="283701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0" name="Google Shape;260;p28"/>
          <p:cNvGrpSpPr/>
          <p:nvPr/>
        </p:nvGrpSpPr>
        <p:grpSpPr>
          <a:xfrm>
            <a:off x="1810499" y="1864740"/>
            <a:ext cx="4570627" cy="2532055"/>
            <a:chOff x="608012" y="1670160"/>
            <a:chExt cx="3428863" cy="1635416"/>
          </a:xfrm>
        </p:grpSpPr>
        <p:cxnSp>
          <p:nvCxnSpPr>
            <p:cNvPr id="261" name="Google Shape;261;p28"/>
            <p:cNvCxnSpPr>
              <a:stCxn id="262" idx="0"/>
              <a:endCxn id="263" idx="3"/>
            </p:cNvCxnSpPr>
            <p:nvPr/>
          </p:nvCxnSpPr>
          <p:spPr>
            <a:xfrm rot="10800000" flipH="1">
              <a:off x="1144112" y="2218243"/>
              <a:ext cx="604500" cy="3471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</p:cxnSp>
        <p:cxnSp>
          <p:nvCxnSpPr>
            <p:cNvPr id="264" name="Google Shape;264;p28"/>
            <p:cNvCxnSpPr>
              <a:stCxn id="265" idx="0"/>
              <a:endCxn id="263" idx="4"/>
            </p:cNvCxnSpPr>
            <p:nvPr/>
          </p:nvCxnSpPr>
          <p:spPr>
            <a:xfrm rot="10800000" flipH="1">
              <a:off x="2334078" y="2312276"/>
              <a:ext cx="4200" cy="3117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</p:cxnSp>
        <p:cxnSp>
          <p:nvCxnSpPr>
            <p:cNvPr id="266" name="Google Shape;266;p28"/>
            <p:cNvCxnSpPr>
              <a:stCxn id="263" idx="5"/>
              <a:endCxn id="267" idx="0"/>
            </p:cNvCxnSpPr>
            <p:nvPr/>
          </p:nvCxnSpPr>
          <p:spPr>
            <a:xfrm>
              <a:off x="2927995" y="2218141"/>
              <a:ext cx="569700" cy="3558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</p:cxnSp>
        <p:sp>
          <p:nvSpPr>
            <p:cNvPr id="263" name="Google Shape;263;p28"/>
            <p:cNvSpPr/>
            <p:nvPr/>
          </p:nvSpPr>
          <p:spPr>
            <a:xfrm>
              <a:off x="1504268" y="1670160"/>
              <a:ext cx="1668000" cy="6420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0" tIns="47988" rIns="0" bIns="47988" anchor="ctr" anchorCtr="0">
              <a:noAutofit/>
            </a:bodyPr>
            <a:lstStyle/>
            <a:p>
              <a:pPr algn="ctr"/>
              <a:r>
                <a:rPr lang="en" sz="2000" b="1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Project Manager</a:t>
              </a:r>
              <a:endParaRPr sz="20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28"/>
            <p:cNvSpPr/>
            <p:nvPr/>
          </p:nvSpPr>
          <p:spPr>
            <a:xfrm>
              <a:off x="608012" y="2565343"/>
              <a:ext cx="1072200" cy="7257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0" tIns="47988" rIns="0" bIns="47988" anchor="ctr" anchorCtr="0">
              <a:noAutofit/>
            </a:bodyPr>
            <a:lstStyle/>
            <a:p>
              <a:pPr algn="ctr"/>
              <a:r>
                <a:rPr lang="en" sz="2000" b="1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Team Leader</a:t>
              </a:r>
              <a:endParaRPr sz="20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28"/>
            <p:cNvSpPr/>
            <p:nvPr/>
          </p:nvSpPr>
          <p:spPr>
            <a:xfrm>
              <a:off x="1830228" y="2623976"/>
              <a:ext cx="1007700" cy="6816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0" tIns="47988" rIns="0" bIns="47988" anchor="ctr" anchorCtr="0">
              <a:noAutofit/>
            </a:bodyPr>
            <a:lstStyle/>
            <a:p>
              <a:pPr algn="ctr"/>
              <a:r>
                <a:rPr lang="en" sz="2000" b="1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Designer</a:t>
              </a:r>
              <a:endParaRPr sz="20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28"/>
            <p:cNvSpPr/>
            <p:nvPr/>
          </p:nvSpPr>
          <p:spPr>
            <a:xfrm>
              <a:off x="2958375" y="2573883"/>
              <a:ext cx="1078500" cy="7059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0" tIns="47988" rIns="0" bIns="47988" anchor="ctr" anchorCtr="0">
              <a:noAutofit/>
            </a:bodyPr>
            <a:lstStyle/>
            <a:p>
              <a:pPr algn="ctr"/>
              <a:r>
                <a:rPr lang="en" sz="2000" b="1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QA Team Leader</a:t>
              </a:r>
              <a:endParaRPr sz="20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941FE0D7-E181-4938-B608-2656DA692A93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087422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BD573BC-0971-49B2-981B-8A9A8BD5FC80}"/>
              </a:ext>
            </a:extLst>
          </p:cNvPr>
          <p:cNvSpPr/>
          <p:nvPr/>
        </p:nvSpPr>
        <p:spPr>
          <a:xfrm>
            <a:off x="4086847" y="1614123"/>
            <a:ext cx="3942941" cy="306513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3199" dirty="0"/>
          </a:p>
        </p:txBody>
      </p:sp>
      <p:sp>
        <p:nvSpPr>
          <p:cNvPr id="1947" name="Google Shape;1947;p82"/>
          <p:cNvSpPr txBox="1">
            <a:spLocks noGrp="1"/>
          </p:cNvSpPr>
          <p:nvPr>
            <p:ph type="title"/>
          </p:nvPr>
        </p:nvSpPr>
        <p:spPr>
          <a:xfrm>
            <a:off x="912812" y="4912411"/>
            <a:ext cx="10363301" cy="820586"/>
          </a:xfrm>
          <a:prstGeom prst="rect">
            <a:avLst/>
          </a:prstGeom>
        </p:spPr>
        <p:txBody>
          <a:bodyPr spcFirstLastPara="1" vert="horz" wrap="square" lIns="35991" tIns="35991" rIns="35991" bIns="35991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sz="4666"/>
              <a:t>Двоични дървета за търсене</a:t>
            </a:r>
            <a:endParaRPr sz="4666" dirty="0"/>
          </a:p>
        </p:txBody>
      </p:sp>
      <p:sp>
        <p:nvSpPr>
          <p:cNvPr id="1948" name="Google Shape;1948;p82"/>
          <p:cNvSpPr txBox="1">
            <a:spLocks noGrp="1"/>
          </p:cNvSpPr>
          <p:nvPr>
            <p:ph type="body" idx="1"/>
          </p:nvPr>
        </p:nvSpPr>
        <p:spPr>
          <a:xfrm>
            <a:off x="912812" y="5754362"/>
            <a:ext cx="10363301" cy="719013"/>
          </a:xfrm>
          <a:prstGeom prst="rect">
            <a:avLst/>
          </a:prstGeom>
        </p:spPr>
        <p:txBody>
          <a:bodyPr spcFirstLastPara="1" vert="horz" wrap="square" lIns="35991" tIns="35991" rIns="35991" bIns="35991" rtlCol="0" anchor="t" anchorCtr="0">
            <a:noAutofit/>
          </a:bodyPr>
          <a:lstStyle/>
          <a:p>
            <a:pPr>
              <a:spcAft>
                <a:spcPts val="0"/>
              </a:spcAft>
            </a:pPr>
            <a:r>
              <a:rPr lang="en" sz="3732"/>
              <a:t>Добавяне, търсене, редакция изтриване</a:t>
            </a:r>
            <a:endParaRPr sz="3732"/>
          </a:p>
        </p:txBody>
      </p:sp>
      <p:pic>
        <p:nvPicPr>
          <p:cNvPr id="1949" name="Google Shape;1949;p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5686" y="1315414"/>
            <a:ext cx="3637586" cy="363758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36D4CFDA-89EC-47E3-BD83-7B9A4C9E8101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138659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6" name="Google Shape;1956;p83"/>
          <p:cNvSpPr txBox="1">
            <a:spLocks noGrp="1"/>
          </p:cNvSpPr>
          <p:nvPr>
            <p:ph type="body" idx="4294967295"/>
          </p:nvPr>
        </p:nvSpPr>
        <p:spPr>
          <a:xfrm>
            <a:off x="190413" y="1151715"/>
            <a:ext cx="11804525" cy="556894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marL="609448" lvl="1" indent="-253937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200"/>
              <a:buChar char="▪"/>
            </a:pPr>
            <a:r>
              <a:rPr lang="en" sz="2933">
                <a:latin typeface="Cambria"/>
                <a:ea typeface="Cambria"/>
                <a:cs typeface="Cambria"/>
                <a:sym typeface="Cambria"/>
              </a:rPr>
              <a:t>Двоичните дървета за търсене са </a:t>
            </a:r>
            <a:r>
              <a:rPr lang="en" sz="2933" b="1">
                <a:solidFill>
                  <a:srgbClr val="F3CC5F"/>
                </a:solidFill>
                <a:latin typeface="Cambria"/>
                <a:ea typeface="Cambria"/>
                <a:cs typeface="Cambria"/>
                <a:sym typeface="Cambria"/>
              </a:rPr>
              <a:t>подредени</a:t>
            </a:r>
            <a:r>
              <a:rPr lang="en" sz="2933">
                <a:latin typeface="Cambria"/>
                <a:ea typeface="Cambria"/>
                <a:cs typeface="Cambria"/>
                <a:sym typeface="Cambria"/>
              </a:rPr>
              <a:t>:</a:t>
            </a:r>
            <a:endParaRPr sz="2933">
              <a:latin typeface="Cambria"/>
              <a:ea typeface="Cambria"/>
              <a:cs typeface="Cambria"/>
              <a:sym typeface="Cambria"/>
            </a:endParaRPr>
          </a:p>
          <a:p>
            <a:pPr marL="914171" lvl="2" indent="-270866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200"/>
              <a:buFont typeface="Cambria"/>
              <a:buChar char="▪"/>
            </a:pPr>
            <a:r>
              <a:rPr lang="en" sz="2933">
                <a:latin typeface="Cambria"/>
                <a:ea typeface="Cambria"/>
                <a:cs typeface="Cambria"/>
                <a:sym typeface="Cambria"/>
              </a:rPr>
              <a:t>За всеки възел </a:t>
            </a:r>
            <a:r>
              <a:rPr lang="en" sz="2933" i="1">
                <a:solidFill>
                  <a:srgbClr val="F3CC5F"/>
                </a:solidFill>
                <a:latin typeface="Cambria"/>
                <a:ea typeface="Cambria"/>
                <a:cs typeface="Cambria"/>
                <a:sym typeface="Cambria"/>
              </a:rPr>
              <a:t>x</a:t>
            </a:r>
            <a:r>
              <a:rPr lang="en" sz="2933">
                <a:latin typeface="Cambria"/>
                <a:ea typeface="Cambria"/>
                <a:cs typeface="Cambria"/>
                <a:sym typeface="Cambria"/>
              </a:rPr>
              <a:t>:</a:t>
            </a:r>
            <a:endParaRPr sz="2933">
              <a:latin typeface="Cambria"/>
              <a:ea typeface="Cambria"/>
              <a:cs typeface="Cambria"/>
              <a:sym typeface="Cambria"/>
            </a:endParaRPr>
          </a:p>
          <a:p>
            <a:pPr marL="1218895" lvl="3" indent="-270866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200"/>
              <a:buFont typeface="Cambria"/>
              <a:buChar char="▪"/>
            </a:pPr>
            <a:r>
              <a:rPr lang="en" sz="2933">
                <a:latin typeface="Cambria"/>
                <a:ea typeface="Cambria"/>
                <a:cs typeface="Cambria"/>
                <a:sym typeface="Cambria"/>
              </a:rPr>
              <a:t>Елементите в лявото поддърво на </a:t>
            </a:r>
            <a:r>
              <a:rPr lang="en" sz="2933" i="1">
                <a:solidFill>
                  <a:srgbClr val="F3CC5F"/>
                </a:solidFill>
                <a:latin typeface="Cambria"/>
                <a:ea typeface="Cambria"/>
                <a:cs typeface="Cambria"/>
                <a:sym typeface="Cambria"/>
              </a:rPr>
              <a:t>x </a:t>
            </a:r>
            <a:r>
              <a:rPr lang="en" sz="2933">
                <a:latin typeface="Cambria"/>
                <a:ea typeface="Cambria"/>
                <a:cs typeface="Cambria"/>
                <a:sym typeface="Cambria"/>
              </a:rPr>
              <a:t>са по-малки от </a:t>
            </a:r>
            <a:r>
              <a:rPr lang="en" sz="2933" i="1">
                <a:solidFill>
                  <a:srgbClr val="F3CC5F"/>
                </a:solidFill>
                <a:latin typeface="Cambria"/>
                <a:ea typeface="Cambria"/>
                <a:cs typeface="Cambria"/>
                <a:sym typeface="Cambria"/>
              </a:rPr>
              <a:t>x</a:t>
            </a:r>
            <a:endParaRPr sz="2933" i="1">
              <a:solidFill>
                <a:srgbClr val="F3CC5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218895" lvl="3" indent="-270866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200"/>
              <a:buFont typeface="Cambria"/>
              <a:buChar char="▪"/>
            </a:pPr>
            <a:r>
              <a:rPr lang="en" sz="2933">
                <a:latin typeface="Cambria"/>
                <a:ea typeface="Cambria"/>
                <a:cs typeface="Cambria"/>
                <a:sym typeface="Cambria"/>
              </a:rPr>
              <a:t>Елементите в дясното поддърво на </a:t>
            </a:r>
            <a:r>
              <a:rPr lang="en" sz="2933" i="1">
                <a:solidFill>
                  <a:srgbClr val="F3CC5F"/>
                </a:solidFill>
                <a:latin typeface="Cambria"/>
                <a:ea typeface="Cambria"/>
                <a:cs typeface="Cambria"/>
                <a:sym typeface="Cambria"/>
              </a:rPr>
              <a:t>x </a:t>
            </a:r>
            <a:r>
              <a:rPr lang="en" sz="2933">
                <a:latin typeface="Cambria"/>
                <a:ea typeface="Cambria"/>
                <a:cs typeface="Cambria"/>
                <a:sym typeface="Cambria"/>
              </a:rPr>
              <a:t>са по-големи от </a:t>
            </a:r>
            <a:r>
              <a:rPr lang="en" sz="2933" i="1">
                <a:solidFill>
                  <a:srgbClr val="F3CC5F"/>
                </a:solidFill>
                <a:latin typeface="Cambria"/>
                <a:ea typeface="Cambria"/>
                <a:cs typeface="Cambria"/>
                <a:sym typeface="Cambria"/>
              </a:rPr>
              <a:t>x</a:t>
            </a:r>
            <a:endParaRPr sz="2933" i="1">
              <a:solidFill>
                <a:srgbClr val="F3CC5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957" name="Google Shape;1957;p83"/>
          <p:cNvSpPr txBox="1">
            <a:spLocks noGrp="1"/>
          </p:cNvSpPr>
          <p:nvPr>
            <p:ph type="title" idx="4294967295"/>
          </p:nvPr>
        </p:nvSpPr>
        <p:spPr>
          <a:xfrm>
            <a:off x="188814" y="41224"/>
            <a:ext cx="9577505" cy="111051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F3BE60"/>
              </a:buClr>
              <a:buSzPts val="3000"/>
            </a:pPr>
            <a:r>
              <a:rPr lang="en"/>
              <a:t>Двоични дървета за търсене</a:t>
            </a:r>
            <a:endParaRPr/>
          </a:p>
        </p:txBody>
      </p:sp>
      <p:sp>
        <p:nvSpPr>
          <p:cNvPr id="1958" name="Google Shape;1958;p83"/>
          <p:cNvSpPr/>
          <p:nvPr/>
        </p:nvSpPr>
        <p:spPr>
          <a:xfrm>
            <a:off x="9612995" y="1384832"/>
            <a:ext cx="2481754" cy="1188091"/>
          </a:xfrm>
          <a:prstGeom prst="wedgeRoundRectCallout">
            <a:avLst>
              <a:gd name="adj1" fmla="val -227334"/>
              <a:gd name="adj2" fmla="val 21068"/>
              <a:gd name="adj3" fmla="val 16667"/>
            </a:avLst>
          </a:prstGeom>
          <a:solidFill>
            <a:srgbClr val="663606">
              <a:alpha val="94900"/>
            </a:srgbClr>
          </a:solidFill>
          <a:ln w="19050" cap="flat" cmpd="sng">
            <a:solidFill>
              <a:srgbClr val="F8D49E">
                <a:alpha val="8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868" tIns="60917" rIns="121868" bIns="60917" anchor="ctr" anchorCtr="0">
            <a:noAutofit/>
          </a:bodyPr>
          <a:lstStyle/>
          <a:p>
            <a:pPr algn="ctr"/>
            <a:r>
              <a:rPr lang="en" sz="2399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Какво става с елементите равни на </a:t>
            </a:r>
            <a:r>
              <a:rPr lang="en" sz="2399" i="1">
                <a:solidFill>
                  <a:srgbClr val="F3CC5F"/>
                </a:solidFill>
                <a:latin typeface="Cambria"/>
                <a:ea typeface="Cambria"/>
                <a:cs typeface="Cambria"/>
                <a:sym typeface="Cambria"/>
              </a:rPr>
              <a:t>x</a:t>
            </a:r>
            <a:r>
              <a:rPr lang="en" sz="2399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?</a:t>
            </a:r>
            <a:endParaRPr sz="2399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959" name="Google Shape;1959;p83"/>
          <p:cNvSpPr/>
          <p:nvPr/>
        </p:nvSpPr>
        <p:spPr>
          <a:xfrm>
            <a:off x="10928928" y="5627087"/>
            <a:ext cx="804191" cy="776198"/>
          </a:xfrm>
          <a:prstGeom prst="ellipse">
            <a:avLst/>
          </a:prstGeom>
          <a:solidFill>
            <a:srgbClr val="C6BEAB">
              <a:alpha val="49800"/>
            </a:srgbClr>
          </a:solidFill>
          <a:ln w="34925" cap="flat" cmpd="sng">
            <a:solidFill>
              <a:srgbClr val="ECE9E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10" tIns="45688" rIns="91410" bIns="45688" anchor="ctr" anchorCtr="0">
            <a:noAutofit/>
          </a:bodyPr>
          <a:lstStyle/>
          <a:p>
            <a:pPr algn="ctr"/>
            <a:r>
              <a:rPr lang="en" sz="2399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31</a:t>
            </a:r>
            <a:endParaRPr sz="2399" b="1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60" name="Google Shape;1960;p83"/>
          <p:cNvSpPr/>
          <p:nvPr/>
        </p:nvSpPr>
        <p:spPr>
          <a:xfrm>
            <a:off x="8698543" y="3908272"/>
            <a:ext cx="804191" cy="776198"/>
          </a:xfrm>
          <a:prstGeom prst="ellipse">
            <a:avLst/>
          </a:prstGeom>
          <a:solidFill>
            <a:srgbClr val="C6BEAB">
              <a:alpha val="49800"/>
            </a:srgbClr>
          </a:solidFill>
          <a:ln w="34925" cap="flat" cmpd="sng">
            <a:solidFill>
              <a:srgbClr val="ECE9E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10" tIns="45688" rIns="91410" bIns="45688" anchor="ctr" anchorCtr="0">
            <a:noAutofit/>
          </a:bodyPr>
          <a:lstStyle/>
          <a:p>
            <a:pPr algn="ctr"/>
            <a:r>
              <a:rPr lang="en" sz="2399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17</a:t>
            </a:r>
            <a:endParaRPr sz="1466"/>
          </a:p>
        </p:txBody>
      </p:sp>
      <p:sp>
        <p:nvSpPr>
          <p:cNvPr id="1961" name="Google Shape;1961;p83"/>
          <p:cNvSpPr/>
          <p:nvPr/>
        </p:nvSpPr>
        <p:spPr>
          <a:xfrm>
            <a:off x="10002070" y="4730384"/>
            <a:ext cx="804191" cy="778197"/>
          </a:xfrm>
          <a:prstGeom prst="ellipse">
            <a:avLst/>
          </a:prstGeom>
          <a:solidFill>
            <a:srgbClr val="C6BEAB">
              <a:alpha val="49800"/>
            </a:srgbClr>
          </a:solidFill>
          <a:ln w="34925" cap="flat" cmpd="sng">
            <a:solidFill>
              <a:srgbClr val="ECE9E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10" tIns="45688" rIns="91410" bIns="45688" anchor="ctr" anchorCtr="0">
            <a:noAutofit/>
          </a:bodyPr>
          <a:lstStyle/>
          <a:p>
            <a:pPr algn="ctr"/>
            <a:r>
              <a:rPr lang="en" sz="2399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25</a:t>
            </a:r>
            <a:endParaRPr sz="1466"/>
          </a:p>
        </p:txBody>
      </p:sp>
      <p:sp>
        <p:nvSpPr>
          <p:cNvPr id="1962" name="Google Shape;1962;p83"/>
          <p:cNvSpPr/>
          <p:nvPr/>
        </p:nvSpPr>
        <p:spPr>
          <a:xfrm>
            <a:off x="6999301" y="4730384"/>
            <a:ext cx="804191" cy="778197"/>
          </a:xfrm>
          <a:prstGeom prst="ellipse">
            <a:avLst/>
          </a:prstGeom>
          <a:solidFill>
            <a:srgbClr val="C6BEAB">
              <a:alpha val="49800"/>
            </a:srgbClr>
          </a:solidFill>
          <a:ln w="34925" cap="flat" cmpd="sng">
            <a:solidFill>
              <a:srgbClr val="ECE9E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10" tIns="45688" rIns="91410" bIns="45688" anchor="ctr" anchorCtr="0">
            <a:noAutofit/>
          </a:bodyPr>
          <a:lstStyle/>
          <a:p>
            <a:pPr algn="ctr"/>
            <a:r>
              <a:rPr lang="en" sz="2399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9</a:t>
            </a:r>
            <a:endParaRPr sz="1466"/>
          </a:p>
        </p:txBody>
      </p:sp>
      <p:sp>
        <p:nvSpPr>
          <p:cNvPr id="1963" name="Google Shape;1963;p83"/>
          <p:cNvSpPr/>
          <p:nvPr/>
        </p:nvSpPr>
        <p:spPr>
          <a:xfrm>
            <a:off x="6329993" y="5757188"/>
            <a:ext cx="804191" cy="776198"/>
          </a:xfrm>
          <a:prstGeom prst="ellipse">
            <a:avLst/>
          </a:prstGeom>
          <a:solidFill>
            <a:srgbClr val="C6BEAB">
              <a:alpha val="49800"/>
            </a:srgbClr>
          </a:solidFill>
          <a:ln w="34925" cap="flat" cmpd="sng">
            <a:solidFill>
              <a:srgbClr val="ECE9E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10" tIns="45688" rIns="91410" bIns="45688" anchor="ctr" anchorCtr="0">
            <a:noAutofit/>
          </a:bodyPr>
          <a:lstStyle/>
          <a:p>
            <a:pPr algn="ctr"/>
            <a:r>
              <a:rPr lang="en" sz="2399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2399" b="1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64" name="Google Shape;1964;p83"/>
          <p:cNvSpPr/>
          <p:nvPr/>
        </p:nvSpPr>
        <p:spPr>
          <a:xfrm>
            <a:off x="7598098" y="5758778"/>
            <a:ext cx="806190" cy="776198"/>
          </a:xfrm>
          <a:prstGeom prst="ellipse">
            <a:avLst/>
          </a:prstGeom>
          <a:solidFill>
            <a:srgbClr val="C6BEAB">
              <a:alpha val="49800"/>
            </a:srgbClr>
          </a:solidFill>
          <a:ln w="34925" cap="flat" cmpd="sng">
            <a:solidFill>
              <a:srgbClr val="ECE9E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10" tIns="45688" rIns="91410" bIns="45688" anchor="ctr" anchorCtr="0">
            <a:noAutofit/>
          </a:bodyPr>
          <a:lstStyle/>
          <a:p>
            <a:pPr algn="ctr"/>
            <a:r>
              <a:rPr lang="en" sz="2399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11</a:t>
            </a:r>
            <a:endParaRPr sz="1466"/>
          </a:p>
        </p:txBody>
      </p:sp>
      <p:cxnSp>
        <p:nvCxnSpPr>
          <p:cNvPr id="1965" name="Google Shape;1965;p83"/>
          <p:cNvCxnSpPr/>
          <p:nvPr/>
        </p:nvCxnSpPr>
        <p:spPr>
          <a:xfrm flipH="1">
            <a:off x="7756489" y="4430703"/>
            <a:ext cx="969348" cy="501069"/>
          </a:xfrm>
          <a:prstGeom prst="straightConnector1">
            <a:avLst/>
          </a:prstGeom>
          <a:noFill/>
          <a:ln w="34925" cap="flat" cmpd="sng">
            <a:solidFill>
              <a:srgbClr val="ECE9E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66" name="Google Shape;1966;p83"/>
          <p:cNvCxnSpPr/>
          <p:nvPr/>
        </p:nvCxnSpPr>
        <p:spPr>
          <a:xfrm flipH="1">
            <a:off x="6863769" y="5373748"/>
            <a:ext cx="266731" cy="421090"/>
          </a:xfrm>
          <a:prstGeom prst="straightConnector1">
            <a:avLst/>
          </a:prstGeom>
          <a:noFill/>
          <a:ln w="34925" cap="flat" cmpd="sng">
            <a:solidFill>
              <a:srgbClr val="ECE9E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67" name="Google Shape;1967;p83"/>
          <p:cNvCxnSpPr/>
          <p:nvPr/>
        </p:nvCxnSpPr>
        <p:spPr>
          <a:xfrm>
            <a:off x="7594480" y="5434408"/>
            <a:ext cx="218343" cy="373903"/>
          </a:xfrm>
          <a:prstGeom prst="straightConnector1">
            <a:avLst/>
          </a:prstGeom>
          <a:noFill/>
          <a:ln w="34925" cap="flat" cmpd="sng">
            <a:solidFill>
              <a:srgbClr val="ECE9E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68" name="Google Shape;1968;p83"/>
          <p:cNvCxnSpPr/>
          <p:nvPr/>
        </p:nvCxnSpPr>
        <p:spPr>
          <a:xfrm>
            <a:off x="9447860" y="4496326"/>
            <a:ext cx="626237" cy="417491"/>
          </a:xfrm>
          <a:prstGeom prst="straightConnector1">
            <a:avLst/>
          </a:prstGeom>
          <a:noFill/>
          <a:ln w="34925" cap="flat" cmpd="sng">
            <a:solidFill>
              <a:srgbClr val="ECE9E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69" name="Google Shape;1969;p83"/>
          <p:cNvSpPr/>
          <p:nvPr/>
        </p:nvSpPr>
        <p:spPr>
          <a:xfrm>
            <a:off x="9233554" y="5663899"/>
            <a:ext cx="804191" cy="776198"/>
          </a:xfrm>
          <a:prstGeom prst="ellipse">
            <a:avLst/>
          </a:prstGeom>
          <a:solidFill>
            <a:srgbClr val="C6BEAB">
              <a:alpha val="49800"/>
            </a:srgbClr>
          </a:solidFill>
          <a:ln w="34925" cap="flat" cmpd="sng">
            <a:solidFill>
              <a:srgbClr val="ECE9E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10" tIns="45688" rIns="91410" bIns="45688" anchor="ctr" anchorCtr="0">
            <a:noAutofit/>
          </a:bodyPr>
          <a:lstStyle/>
          <a:p>
            <a:pPr algn="ctr"/>
            <a:r>
              <a:rPr lang="en" sz="2399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20</a:t>
            </a:r>
            <a:endParaRPr sz="2399" b="1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970" name="Google Shape;1970;p83"/>
          <p:cNvCxnSpPr/>
          <p:nvPr/>
        </p:nvCxnSpPr>
        <p:spPr>
          <a:xfrm flipH="1">
            <a:off x="9854135" y="5434408"/>
            <a:ext cx="300722" cy="308320"/>
          </a:xfrm>
          <a:prstGeom prst="straightConnector1">
            <a:avLst/>
          </a:prstGeom>
          <a:noFill/>
          <a:ln w="34925" cap="flat" cmpd="sng">
            <a:solidFill>
              <a:srgbClr val="ECE9E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71" name="Google Shape;1971;p83"/>
          <p:cNvCxnSpPr/>
          <p:nvPr/>
        </p:nvCxnSpPr>
        <p:spPr>
          <a:xfrm>
            <a:off x="10672878" y="5384848"/>
            <a:ext cx="381501" cy="343910"/>
          </a:xfrm>
          <a:prstGeom prst="straightConnector1">
            <a:avLst/>
          </a:prstGeom>
          <a:noFill/>
          <a:ln w="34925" cap="flat" cmpd="sng">
            <a:solidFill>
              <a:srgbClr val="ECE9E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72" name="Google Shape;1972;p83"/>
          <p:cNvSpPr/>
          <p:nvPr/>
        </p:nvSpPr>
        <p:spPr>
          <a:xfrm>
            <a:off x="5755680" y="4151900"/>
            <a:ext cx="3255952" cy="2533340"/>
          </a:xfrm>
          <a:prstGeom prst="triangle">
            <a:avLst>
              <a:gd name="adj" fmla="val 50569"/>
            </a:avLst>
          </a:prstGeom>
          <a:noFill/>
          <a:ln w="22225" cap="flat" cmpd="sng">
            <a:solidFill>
              <a:srgbClr val="ECE9E2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10" tIns="45688" rIns="91410" bIns="45688" anchor="ctr" anchorCtr="0">
            <a:noAutofit/>
          </a:bodyPr>
          <a:lstStyle/>
          <a:p>
            <a:endParaRPr sz="2399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3" name="Google Shape;1973;p83"/>
          <p:cNvSpPr/>
          <p:nvPr/>
        </p:nvSpPr>
        <p:spPr>
          <a:xfrm>
            <a:off x="3316998" y="5189036"/>
            <a:ext cx="2563732" cy="568252"/>
          </a:xfrm>
          <a:prstGeom prst="wedgeRoundRectCallout">
            <a:avLst>
              <a:gd name="adj1" fmla="val 76750"/>
              <a:gd name="adj2" fmla="val -656"/>
              <a:gd name="adj3" fmla="val 16667"/>
            </a:avLst>
          </a:prstGeom>
          <a:solidFill>
            <a:srgbClr val="663606">
              <a:alpha val="94900"/>
            </a:srgbClr>
          </a:solidFill>
          <a:ln w="19050" cap="flat" cmpd="sng">
            <a:solidFill>
              <a:srgbClr val="F8D49E">
                <a:alpha val="8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10" tIns="45688" rIns="91410" bIns="45688" anchor="ctr" anchorCtr="0">
            <a:noAutofit/>
          </a:bodyPr>
          <a:lstStyle/>
          <a:p>
            <a:pPr algn="ctr"/>
            <a:r>
              <a:rPr lang="en" sz="279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Възлите са </a:t>
            </a:r>
            <a:r>
              <a:rPr lang="en" sz="2799" b="1">
                <a:solidFill>
                  <a:srgbClr val="F3CC5F"/>
                </a:solidFill>
                <a:latin typeface="Calibri"/>
                <a:ea typeface="Calibri"/>
                <a:cs typeface="Calibri"/>
                <a:sym typeface="Calibri"/>
              </a:rPr>
              <a:t>&lt;</a:t>
            </a:r>
            <a:r>
              <a:rPr lang="en" sz="279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17</a:t>
            </a:r>
            <a:endParaRPr sz="2799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Slide Number Placeholder">
            <a:extLst>
              <a:ext uri="{FF2B5EF4-FFF2-40B4-BE49-F238E27FC236}">
                <a16:creationId xmlns:a16="http://schemas.microsoft.com/office/drawing/2014/main" id="{DC680001-EA99-41B4-B436-F8953DDD05BC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324205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8" name="Google Shape;1978;p84"/>
          <p:cNvSpPr/>
          <p:nvPr/>
        </p:nvSpPr>
        <p:spPr>
          <a:xfrm>
            <a:off x="636800" y="990600"/>
            <a:ext cx="10943949" cy="5540557"/>
          </a:xfrm>
          <a:prstGeom prst="rect">
            <a:avLst/>
          </a:prstGeom>
          <a:solidFill>
            <a:srgbClr val="D9D4C6">
              <a:alpha val="20000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3996" tIns="108005" rIns="143996" bIns="108005" anchor="t" anchorCtr="0">
            <a:noAutofit/>
          </a:bodyPr>
          <a:lstStyle/>
          <a:p>
            <a:pPr>
              <a:buSzPts val="1100"/>
            </a:pPr>
            <a:r>
              <a:rPr lang="en" sz="2399" b="1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2399" b="1" dirty="0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BinaryTree</a:t>
            </a:r>
            <a:r>
              <a:rPr lang="en" sz="2399" b="1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&lt;T&gt;</a:t>
            </a:r>
            <a:endParaRPr sz="2399" b="1" dirty="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SzPts val="1100"/>
            </a:pPr>
            <a:r>
              <a:rPr lang="en" sz="2399" b="1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2399" b="1" dirty="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SzPts val="1100"/>
            </a:pPr>
            <a:r>
              <a:rPr lang="en" sz="2399" b="1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private class </a:t>
            </a:r>
            <a:r>
              <a:rPr lang="en" sz="2399" b="1" dirty="0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Node</a:t>
            </a:r>
            <a:endParaRPr sz="2399" b="1" dirty="0">
              <a:solidFill>
                <a:srgbClr val="F3CC5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SzPts val="1100"/>
            </a:pPr>
            <a:r>
              <a:rPr lang="en" sz="2399" b="1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 sz="2399" b="1" dirty="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SzPts val="1100"/>
            </a:pPr>
            <a:r>
              <a:rPr lang="en" sz="2399" b="1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    public </a:t>
            </a:r>
            <a:r>
              <a:rPr lang="en" sz="2399" b="1" dirty="0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Node </a:t>
            </a:r>
            <a:r>
              <a:rPr lang="en" sz="2399" b="1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Left { get; set; }</a:t>
            </a:r>
            <a:endParaRPr sz="2399" b="1" dirty="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SzPts val="1100"/>
            </a:pPr>
            <a:r>
              <a:rPr lang="en" sz="2399" b="1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    public </a:t>
            </a:r>
            <a:r>
              <a:rPr lang="en" sz="2399" b="1" dirty="0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Node </a:t>
            </a:r>
            <a:r>
              <a:rPr lang="en" sz="2399" b="1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Right { get; set; }</a:t>
            </a:r>
            <a:endParaRPr sz="2399" b="1" dirty="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SzPts val="1100"/>
            </a:pPr>
            <a:r>
              <a:rPr lang="en" sz="2399" b="1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    public T Item { get; set; }</a:t>
            </a:r>
            <a:endParaRPr sz="2399" b="1" dirty="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SzPts val="1100"/>
            </a:pPr>
            <a:r>
              <a:rPr lang="en" sz="2399" b="1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2399" b="1" dirty="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SzPts val="1100"/>
            </a:pPr>
            <a:endParaRPr sz="1400" b="1" dirty="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SzPts val="1100"/>
            </a:pPr>
            <a:r>
              <a:rPr lang="en" sz="2399" b="1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private </a:t>
            </a:r>
            <a:r>
              <a:rPr lang="en" sz="2399" b="1" dirty="0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Node </a:t>
            </a:r>
            <a:r>
              <a:rPr lang="en" sz="2399" b="1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Root { get; set; }</a:t>
            </a:r>
            <a:endParaRPr sz="2399" b="1" dirty="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SzPts val="1100"/>
            </a:pPr>
            <a:r>
              <a:rPr lang="en" sz="2399" b="1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public int Count { get; private set; }</a:t>
            </a:r>
            <a:endParaRPr sz="2399" b="1" dirty="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609448">
              <a:buSzPts val="1100"/>
            </a:pPr>
            <a:r>
              <a:rPr lang="en" sz="2399" b="1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public void Add(T item)...</a:t>
            </a:r>
            <a:endParaRPr sz="2399" b="1" dirty="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609448">
              <a:buSzPts val="1100"/>
            </a:pPr>
            <a:r>
              <a:rPr lang="en" sz="2399" b="1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public void Remove(T item)...</a:t>
            </a:r>
            <a:endParaRPr sz="2399" b="1" dirty="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609448">
              <a:buSzPts val="1100"/>
            </a:pPr>
            <a:r>
              <a:rPr lang="en" sz="2399" b="1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public bool Contains(T item)...</a:t>
            </a:r>
            <a:endParaRPr sz="2399" b="1" dirty="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2399" b="1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399" b="1" dirty="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79" name="Google Shape;1979;p84"/>
          <p:cNvSpPr txBox="1">
            <a:spLocks noGrp="1"/>
          </p:cNvSpPr>
          <p:nvPr>
            <p:ph type="title" idx="4294967295"/>
          </p:nvPr>
        </p:nvSpPr>
        <p:spPr>
          <a:xfrm>
            <a:off x="188817" y="41216"/>
            <a:ext cx="11609776" cy="111051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F3BE60"/>
              </a:buClr>
              <a:buSzPts val="3000"/>
            </a:pPr>
            <a:r>
              <a:rPr lang="en"/>
              <a:t>Двоично дърво за търсене - възел</a:t>
            </a:r>
            <a:endParaRPr/>
          </a:p>
        </p:txBody>
      </p:sp>
      <p:sp>
        <p:nvSpPr>
          <p:cNvPr id="4" name="Slide Number Placeholder">
            <a:extLst>
              <a:ext uri="{FF2B5EF4-FFF2-40B4-BE49-F238E27FC236}">
                <a16:creationId xmlns:a16="http://schemas.microsoft.com/office/drawing/2014/main" id="{344DE5E2-8FBD-4795-9094-0EDBC5424D4C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165494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4" name="Google Shape;1984;p85"/>
          <p:cNvSpPr txBox="1">
            <a:spLocks noGrp="1"/>
          </p:cNvSpPr>
          <p:nvPr>
            <p:ph type="body" idx="4294967295"/>
          </p:nvPr>
        </p:nvSpPr>
        <p:spPr>
          <a:xfrm>
            <a:off x="190413" y="1151715"/>
            <a:ext cx="11804525" cy="556894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marL="304724" indent="-30472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en" dirty="0"/>
              <a:t>Търсене на елемент x в двоично дърво за търсене</a:t>
            </a:r>
            <a:endParaRPr dirty="0"/>
          </a:p>
          <a:p>
            <a:pPr marL="609448" lvl="1" indent="-228543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900"/>
              <a:buChar char="▪"/>
            </a:pPr>
            <a:r>
              <a:rPr lang="en" dirty="0"/>
              <a:t>if node != null</a:t>
            </a:r>
            <a:endParaRPr dirty="0"/>
          </a:p>
          <a:p>
            <a:pPr marL="914171" lvl="2" indent="-237007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</a:pPr>
            <a:r>
              <a:rPr lang="en" dirty="0"/>
              <a:t>if x &lt; node.value -&gt; левия клон</a:t>
            </a:r>
            <a:endParaRPr dirty="0"/>
          </a:p>
          <a:p>
            <a:pPr marL="914171" lvl="2" indent="-237007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</a:pPr>
            <a:r>
              <a:rPr lang="en" dirty="0"/>
              <a:t>else if x &gt; node.value -&gt; десния клон</a:t>
            </a:r>
            <a:endParaRPr dirty="0"/>
          </a:p>
          <a:p>
            <a:pPr marL="914171" lvl="2" indent="-237007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</a:pPr>
            <a:r>
              <a:rPr lang="en" dirty="0"/>
              <a:t>else if x == node.value -&gt; върни възел</a:t>
            </a:r>
            <a:endParaRPr dirty="0"/>
          </a:p>
        </p:txBody>
      </p:sp>
      <p:sp>
        <p:nvSpPr>
          <p:cNvPr id="1985" name="Google Shape;1985;p85"/>
          <p:cNvSpPr txBox="1">
            <a:spLocks noGrp="1"/>
          </p:cNvSpPr>
          <p:nvPr>
            <p:ph type="title" idx="4294967295"/>
          </p:nvPr>
        </p:nvSpPr>
        <p:spPr>
          <a:xfrm>
            <a:off x="188814" y="41224"/>
            <a:ext cx="9577505" cy="111051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F3BE60"/>
              </a:buClr>
              <a:buSzPts val="3000"/>
            </a:pPr>
            <a:r>
              <a:rPr lang="en"/>
              <a:t>Двоично дърво за търсене - търсене</a:t>
            </a:r>
            <a:endParaRPr/>
          </a:p>
        </p:txBody>
      </p:sp>
      <p:grpSp>
        <p:nvGrpSpPr>
          <p:cNvPr id="1986" name="Google Shape;1986;p85"/>
          <p:cNvGrpSpPr/>
          <p:nvPr/>
        </p:nvGrpSpPr>
        <p:grpSpPr>
          <a:xfrm>
            <a:off x="6843129" y="2354161"/>
            <a:ext cx="4983970" cy="3352124"/>
            <a:chOff x="1939268" y="2057401"/>
            <a:chExt cx="4499340" cy="3082177"/>
          </a:xfrm>
        </p:grpSpPr>
        <p:sp>
          <p:nvSpPr>
            <p:cNvPr id="1987" name="Google Shape;1987;p85"/>
            <p:cNvSpPr/>
            <p:nvPr/>
          </p:nvSpPr>
          <p:spPr>
            <a:xfrm>
              <a:off x="3829392" y="2057401"/>
              <a:ext cx="763800" cy="7383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17</a:t>
              </a:r>
              <a:endParaRPr sz="1466"/>
            </a:p>
          </p:txBody>
        </p:sp>
        <p:sp>
          <p:nvSpPr>
            <p:cNvPr id="1988" name="Google Shape;1988;p85"/>
            <p:cNvSpPr/>
            <p:nvPr/>
          </p:nvSpPr>
          <p:spPr>
            <a:xfrm>
              <a:off x="4896896" y="3194073"/>
              <a:ext cx="763800" cy="7383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19</a:t>
              </a:r>
              <a:endParaRPr sz="1466"/>
            </a:p>
          </p:txBody>
        </p:sp>
        <p:sp>
          <p:nvSpPr>
            <p:cNvPr id="1989" name="Google Shape;1989;p85"/>
            <p:cNvSpPr/>
            <p:nvPr/>
          </p:nvSpPr>
          <p:spPr>
            <a:xfrm>
              <a:off x="2695373" y="3145786"/>
              <a:ext cx="762300" cy="7383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9</a:t>
              </a:r>
              <a:endParaRPr sz="1466"/>
            </a:p>
          </p:txBody>
        </p:sp>
        <p:sp>
          <p:nvSpPr>
            <p:cNvPr id="1990" name="Google Shape;1990;p85"/>
            <p:cNvSpPr/>
            <p:nvPr/>
          </p:nvSpPr>
          <p:spPr>
            <a:xfrm>
              <a:off x="1939268" y="4400027"/>
              <a:ext cx="763800" cy="7383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 sz="1466"/>
            </a:p>
          </p:txBody>
        </p:sp>
        <p:sp>
          <p:nvSpPr>
            <p:cNvPr id="1991" name="Google Shape;1991;p85"/>
            <p:cNvSpPr/>
            <p:nvPr/>
          </p:nvSpPr>
          <p:spPr>
            <a:xfrm>
              <a:off x="3417346" y="4401278"/>
              <a:ext cx="766800" cy="7383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12</a:t>
              </a:r>
              <a:endParaRPr sz="1466"/>
            </a:p>
          </p:txBody>
        </p:sp>
        <p:cxnSp>
          <p:nvCxnSpPr>
            <p:cNvPr id="1992" name="Google Shape;1992;p85"/>
            <p:cNvCxnSpPr/>
            <p:nvPr/>
          </p:nvCxnSpPr>
          <p:spPr>
            <a:xfrm flipH="1">
              <a:off x="3346011" y="2612572"/>
              <a:ext cx="542700" cy="6330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993" name="Google Shape;1993;p85"/>
            <p:cNvCxnSpPr/>
            <p:nvPr/>
          </p:nvCxnSpPr>
          <p:spPr>
            <a:xfrm flipH="1">
              <a:off x="2481859" y="3862171"/>
              <a:ext cx="413400" cy="5691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994" name="Google Shape;1994;p85"/>
            <p:cNvCxnSpPr/>
            <p:nvPr/>
          </p:nvCxnSpPr>
          <p:spPr>
            <a:xfrm>
              <a:off x="3251769" y="3860719"/>
              <a:ext cx="390900" cy="5595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995" name="Google Shape;1995;p85"/>
            <p:cNvCxnSpPr/>
            <p:nvPr/>
          </p:nvCxnSpPr>
          <p:spPr>
            <a:xfrm>
              <a:off x="4495800" y="2667000"/>
              <a:ext cx="508200" cy="6288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996" name="Google Shape;1996;p85"/>
            <p:cNvSpPr/>
            <p:nvPr/>
          </p:nvSpPr>
          <p:spPr>
            <a:xfrm>
              <a:off x="5674808" y="4399504"/>
              <a:ext cx="763800" cy="7383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25</a:t>
              </a:r>
              <a:endParaRPr sz="1466"/>
            </a:p>
          </p:txBody>
        </p:sp>
        <p:cxnSp>
          <p:nvCxnSpPr>
            <p:cNvPr id="1997" name="Google Shape;1997;p85"/>
            <p:cNvCxnSpPr/>
            <p:nvPr/>
          </p:nvCxnSpPr>
          <p:spPr>
            <a:xfrm>
              <a:off x="5466304" y="3888711"/>
              <a:ext cx="402000" cy="5526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1998" name="Google Shape;1998;p85"/>
          <p:cNvSpPr/>
          <p:nvPr/>
        </p:nvSpPr>
        <p:spPr>
          <a:xfrm>
            <a:off x="438545" y="5028783"/>
            <a:ext cx="6276765" cy="1280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10" tIns="45688" rIns="91410" bIns="45688" anchor="t" anchorCtr="0">
            <a:noAutofit/>
          </a:bodyPr>
          <a:lstStyle/>
          <a:p>
            <a:pPr>
              <a:lnSpc>
                <a:spcPct val="105000"/>
              </a:lnSpc>
            </a:pPr>
            <a:r>
              <a:rPr lang="en" sz="3199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Търсим 12 -&gt; 17 9 12</a:t>
            </a:r>
            <a:endParaRPr sz="1466" dirty="0"/>
          </a:p>
          <a:p>
            <a:pPr>
              <a:lnSpc>
                <a:spcPct val="105000"/>
              </a:lnSpc>
              <a:spcBef>
                <a:spcPts val="1200"/>
              </a:spcBef>
            </a:pPr>
            <a:r>
              <a:rPr lang="en" sz="3199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Търсим 27 -&gt; 17 19 25 null</a:t>
            </a:r>
            <a:endParaRPr sz="3199" b="1" dirty="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" name="Slide Number Placeholder">
            <a:extLst>
              <a:ext uri="{FF2B5EF4-FFF2-40B4-BE49-F238E27FC236}">
                <a16:creationId xmlns:a16="http://schemas.microsoft.com/office/drawing/2014/main" id="{A4672098-3292-47C6-8D1D-FC01031BED10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521832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3" name="Google Shape;2003;p86"/>
          <p:cNvSpPr/>
          <p:nvPr/>
        </p:nvSpPr>
        <p:spPr>
          <a:xfrm>
            <a:off x="636800" y="990600"/>
            <a:ext cx="10943949" cy="5702914"/>
          </a:xfrm>
          <a:prstGeom prst="rect">
            <a:avLst/>
          </a:prstGeom>
          <a:solidFill>
            <a:srgbClr val="D9D4C6">
              <a:alpha val="20000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3996" tIns="108005" rIns="143996" bIns="108005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2000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public bool </a:t>
            </a:r>
            <a:r>
              <a:rPr lang="en" sz="2000" b="1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Contains</a:t>
            </a:r>
            <a:r>
              <a:rPr lang="en" sz="2000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(T item)</a:t>
            </a:r>
            <a:endParaRPr sz="2000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2000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2000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2000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if (Root == null)</a:t>
            </a:r>
            <a:endParaRPr sz="2000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2000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    return false;</a:t>
            </a:r>
            <a:endParaRPr sz="2000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endParaRPr sz="2000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2000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2000" b="1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Node </a:t>
            </a:r>
            <a:r>
              <a:rPr lang="en" sz="2000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iterator = Root;</a:t>
            </a:r>
            <a:endParaRPr sz="2000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2000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while (true)</a:t>
            </a:r>
            <a:endParaRPr sz="2000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2000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 sz="2000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2000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    if (iterator == null)</a:t>
            </a:r>
            <a:endParaRPr sz="2000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2000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        return false;</a:t>
            </a:r>
            <a:endParaRPr sz="2000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2000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    else if (iterator.Item.CompareTo(item) == 0)</a:t>
            </a:r>
            <a:endParaRPr sz="2000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2000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        return true;</a:t>
            </a:r>
            <a:endParaRPr sz="2000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2000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    else if (iterator.Item.CompareTo(item) &gt; 0)</a:t>
            </a:r>
            <a:endParaRPr sz="2000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2000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        iterator = iterator.Left;</a:t>
            </a:r>
            <a:endParaRPr sz="2000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2000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    else if (iterator.Item.CompareTo(item) &lt; 0)</a:t>
            </a:r>
            <a:endParaRPr sz="2000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2000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        iterator = iterator.Right;</a:t>
            </a:r>
            <a:endParaRPr sz="2000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2000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2000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SzPts val="1100"/>
            </a:pPr>
            <a:r>
              <a:rPr lang="en" sz="2000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000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04" name="Google Shape;2004;p86"/>
          <p:cNvSpPr txBox="1">
            <a:spLocks noGrp="1"/>
          </p:cNvSpPr>
          <p:nvPr>
            <p:ph type="title" idx="4294967295"/>
          </p:nvPr>
        </p:nvSpPr>
        <p:spPr>
          <a:xfrm>
            <a:off x="188817" y="41216"/>
            <a:ext cx="11609776" cy="111051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F3BE60"/>
              </a:buClr>
              <a:buSzPts val="3000"/>
            </a:pPr>
            <a:r>
              <a:rPr lang="en"/>
              <a:t>Своично дърво за търсене - търсене</a:t>
            </a:r>
            <a:endParaRPr/>
          </a:p>
        </p:txBody>
      </p:sp>
      <p:sp>
        <p:nvSpPr>
          <p:cNvPr id="4" name="Slide Number Placeholder">
            <a:extLst>
              <a:ext uri="{FF2B5EF4-FFF2-40B4-BE49-F238E27FC236}">
                <a16:creationId xmlns:a16="http://schemas.microsoft.com/office/drawing/2014/main" id="{84BC30A7-8B4D-4603-9839-9970A0410985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166571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9" name="Google Shape;2009;p87"/>
          <p:cNvSpPr txBox="1">
            <a:spLocks noGrp="1"/>
          </p:cNvSpPr>
          <p:nvPr>
            <p:ph type="body" idx="4294967295"/>
          </p:nvPr>
        </p:nvSpPr>
        <p:spPr>
          <a:xfrm>
            <a:off x="190413" y="1151715"/>
            <a:ext cx="11804525" cy="556894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marL="304724" indent="-30472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en" dirty="0"/>
              <a:t>Добавяне на елемент x в двоично дърво за търсене</a:t>
            </a:r>
            <a:endParaRPr dirty="0"/>
          </a:p>
          <a:p>
            <a:pPr marL="609448" lvl="1" indent="-228543">
              <a:lnSpc>
                <a:spcPct val="100000"/>
              </a:lnSpc>
              <a:spcBef>
                <a:spcPts val="1200"/>
              </a:spcBef>
            </a:pPr>
            <a:r>
              <a:rPr lang="en" dirty="0"/>
              <a:t>if node == null -&gt; добави x</a:t>
            </a:r>
            <a:endParaRPr dirty="0"/>
          </a:p>
          <a:p>
            <a:pPr marL="609448" lvl="1" indent="-228543">
              <a:lnSpc>
                <a:spcPct val="100000"/>
              </a:lnSpc>
              <a:spcBef>
                <a:spcPts val="1200"/>
              </a:spcBef>
            </a:pPr>
            <a:r>
              <a:rPr lang="en" dirty="0"/>
              <a:t>else if x &lt; node.value -&gt; ляв клон</a:t>
            </a:r>
            <a:endParaRPr dirty="0"/>
          </a:p>
          <a:p>
            <a:pPr marL="609448" lvl="1" indent="-228543">
              <a:lnSpc>
                <a:spcPct val="100000"/>
              </a:lnSpc>
              <a:spcBef>
                <a:spcPts val="1200"/>
              </a:spcBef>
            </a:pPr>
            <a:r>
              <a:rPr lang="en" dirty="0"/>
              <a:t>else if x &gt; node.value -&gt; десен клон</a:t>
            </a:r>
            <a:endParaRPr dirty="0"/>
          </a:p>
          <a:p>
            <a:pPr marL="609448" lvl="1" indent="-228543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900"/>
              <a:buChar char="▪"/>
            </a:pPr>
            <a:r>
              <a:rPr lang="en" dirty="0"/>
              <a:t>else -&gt; възела съществува</a:t>
            </a:r>
            <a:endParaRPr dirty="0"/>
          </a:p>
        </p:txBody>
      </p:sp>
      <p:sp>
        <p:nvSpPr>
          <p:cNvPr id="2010" name="Google Shape;2010;p87"/>
          <p:cNvSpPr txBox="1">
            <a:spLocks noGrp="1"/>
          </p:cNvSpPr>
          <p:nvPr>
            <p:ph type="title" idx="4294967295"/>
          </p:nvPr>
        </p:nvSpPr>
        <p:spPr>
          <a:xfrm>
            <a:off x="188814" y="41224"/>
            <a:ext cx="9577505" cy="111051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F3BE60"/>
              </a:buClr>
              <a:buSzPts val="3000"/>
            </a:pPr>
            <a:r>
              <a:rPr lang="en"/>
              <a:t>Двоично дърво за търсене - добавяне</a:t>
            </a:r>
            <a:endParaRPr/>
          </a:p>
        </p:txBody>
      </p:sp>
      <p:sp>
        <p:nvSpPr>
          <p:cNvPr id="2011" name="Google Shape;2011;p87"/>
          <p:cNvSpPr/>
          <p:nvPr/>
        </p:nvSpPr>
        <p:spPr>
          <a:xfrm>
            <a:off x="438552" y="5028783"/>
            <a:ext cx="8788911" cy="1280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10" tIns="45688" rIns="91410" bIns="45688" anchor="t" anchorCtr="0">
            <a:noAutofit/>
          </a:bodyPr>
          <a:lstStyle/>
          <a:p>
            <a:pPr lvl="0">
              <a:lnSpc>
                <a:spcPct val="105000"/>
              </a:lnSpc>
            </a:pPr>
            <a:r>
              <a:rPr lang="en" sz="3199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Добавяне 12</a:t>
            </a:r>
            <a:r>
              <a:rPr lang="en" sz="3199" dirty="0"/>
              <a:t> </a:t>
            </a:r>
            <a:r>
              <a:rPr lang="en" sz="3199" dirty="0">
                <a:solidFill>
                  <a:schemeClr val="bg1"/>
                </a:solidFill>
              </a:rPr>
              <a:t>-&gt; </a:t>
            </a:r>
            <a:r>
              <a:rPr lang="en" sz="3199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17 9 12 return</a:t>
            </a:r>
            <a:endParaRPr sz="1466" dirty="0"/>
          </a:p>
          <a:p>
            <a:pPr>
              <a:lnSpc>
                <a:spcPct val="105000"/>
              </a:lnSpc>
              <a:spcBef>
                <a:spcPts val="1200"/>
              </a:spcBef>
            </a:pPr>
            <a:r>
              <a:rPr lang="en" sz="3199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Добавяне 27</a:t>
            </a:r>
            <a:r>
              <a:rPr lang="en" sz="3199" dirty="0"/>
              <a:t> </a:t>
            </a:r>
            <a:r>
              <a:rPr lang="en" sz="3199" dirty="0">
                <a:solidFill>
                  <a:schemeClr val="bg1"/>
                </a:solidFill>
              </a:rPr>
              <a:t>-&gt;</a:t>
            </a:r>
            <a:r>
              <a:rPr lang="en" sz="3199" b="1" dirty="0">
                <a:solidFill>
                  <a:schemeClr val="lt1"/>
                </a:solidFill>
                <a:latin typeface="Consolas"/>
                <a:sym typeface="Consolas"/>
              </a:rPr>
              <a:t> </a:t>
            </a:r>
            <a:r>
              <a:rPr lang="en" sz="3199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17 19 25 null (добавяне)</a:t>
            </a:r>
            <a:endParaRPr sz="3199" b="1" dirty="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2012" name="Google Shape;2012;p87"/>
          <p:cNvGrpSpPr/>
          <p:nvPr/>
        </p:nvGrpSpPr>
        <p:grpSpPr>
          <a:xfrm>
            <a:off x="7085012" y="2057613"/>
            <a:ext cx="4486735" cy="3200187"/>
            <a:chOff x="1939268" y="2057401"/>
            <a:chExt cx="4499340" cy="3082177"/>
          </a:xfrm>
        </p:grpSpPr>
        <p:sp>
          <p:nvSpPr>
            <p:cNvPr id="2013" name="Google Shape;2013;p87"/>
            <p:cNvSpPr/>
            <p:nvPr/>
          </p:nvSpPr>
          <p:spPr>
            <a:xfrm>
              <a:off x="3829392" y="2057401"/>
              <a:ext cx="763800" cy="7383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17</a:t>
              </a:r>
              <a:endParaRPr sz="1466"/>
            </a:p>
          </p:txBody>
        </p:sp>
        <p:sp>
          <p:nvSpPr>
            <p:cNvPr id="2014" name="Google Shape;2014;p87"/>
            <p:cNvSpPr/>
            <p:nvPr/>
          </p:nvSpPr>
          <p:spPr>
            <a:xfrm>
              <a:off x="4896896" y="3194073"/>
              <a:ext cx="763800" cy="7383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19</a:t>
              </a:r>
              <a:endParaRPr sz="1466"/>
            </a:p>
          </p:txBody>
        </p:sp>
        <p:sp>
          <p:nvSpPr>
            <p:cNvPr id="2015" name="Google Shape;2015;p87"/>
            <p:cNvSpPr/>
            <p:nvPr/>
          </p:nvSpPr>
          <p:spPr>
            <a:xfrm>
              <a:off x="2695373" y="3145786"/>
              <a:ext cx="762300" cy="7383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9</a:t>
              </a:r>
              <a:endParaRPr sz="1466"/>
            </a:p>
          </p:txBody>
        </p:sp>
        <p:sp>
          <p:nvSpPr>
            <p:cNvPr id="2016" name="Google Shape;2016;p87"/>
            <p:cNvSpPr/>
            <p:nvPr/>
          </p:nvSpPr>
          <p:spPr>
            <a:xfrm>
              <a:off x="1939268" y="4400027"/>
              <a:ext cx="763800" cy="7383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 sz="1466"/>
            </a:p>
          </p:txBody>
        </p:sp>
        <p:sp>
          <p:nvSpPr>
            <p:cNvPr id="2017" name="Google Shape;2017;p87"/>
            <p:cNvSpPr/>
            <p:nvPr/>
          </p:nvSpPr>
          <p:spPr>
            <a:xfrm>
              <a:off x="3417346" y="4401278"/>
              <a:ext cx="766800" cy="7383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12</a:t>
              </a:r>
              <a:endParaRPr sz="1466"/>
            </a:p>
          </p:txBody>
        </p:sp>
        <p:cxnSp>
          <p:nvCxnSpPr>
            <p:cNvPr id="2018" name="Google Shape;2018;p87"/>
            <p:cNvCxnSpPr/>
            <p:nvPr/>
          </p:nvCxnSpPr>
          <p:spPr>
            <a:xfrm flipH="1">
              <a:off x="3346011" y="2612572"/>
              <a:ext cx="542700" cy="6330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019" name="Google Shape;2019;p87"/>
            <p:cNvCxnSpPr/>
            <p:nvPr/>
          </p:nvCxnSpPr>
          <p:spPr>
            <a:xfrm flipH="1">
              <a:off x="2481859" y="3862171"/>
              <a:ext cx="413400" cy="5691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020" name="Google Shape;2020;p87"/>
            <p:cNvCxnSpPr/>
            <p:nvPr/>
          </p:nvCxnSpPr>
          <p:spPr>
            <a:xfrm>
              <a:off x="3251769" y="3860719"/>
              <a:ext cx="390900" cy="5595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021" name="Google Shape;2021;p87"/>
            <p:cNvCxnSpPr/>
            <p:nvPr/>
          </p:nvCxnSpPr>
          <p:spPr>
            <a:xfrm>
              <a:off x="4495800" y="2667000"/>
              <a:ext cx="508200" cy="6288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022" name="Google Shape;2022;p87"/>
            <p:cNvSpPr/>
            <p:nvPr/>
          </p:nvSpPr>
          <p:spPr>
            <a:xfrm>
              <a:off x="5674808" y="4399504"/>
              <a:ext cx="763800" cy="7383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25</a:t>
              </a:r>
              <a:endParaRPr sz="1466"/>
            </a:p>
          </p:txBody>
        </p:sp>
        <p:cxnSp>
          <p:nvCxnSpPr>
            <p:cNvPr id="2023" name="Google Shape;2023;p87"/>
            <p:cNvCxnSpPr/>
            <p:nvPr/>
          </p:nvCxnSpPr>
          <p:spPr>
            <a:xfrm>
              <a:off x="5466304" y="3888711"/>
              <a:ext cx="402000" cy="5526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17" name="Slide Number Placeholder">
            <a:extLst>
              <a:ext uri="{FF2B5EF4-FFF2-40B4-BE49-F238E27FC236}">
                <a16:creationId xmlns:a16="http://schemas.microsoft.com/office/drawing/2014/main" id="{4F24DB1F-14CD-47DC-888D-739DABDCA277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266795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8" name="Google Shape;2028;p88"/>
          <p:cNvSpPr/>
          <p:nvPr/>
        </p:nvSpPr>
        <p:spPr>
          <a:xfrm>
            <a:off x="636800" y="914400"/>
            <a:ext cx="10943949" cy="5702914"/>
          </a:xfrm>
          <a:prstGeom prst="rect">
            <a:avLst/>
          </a:prstGeom>
          <a:solidFill>
            <a:srgbClr val="D9D4C6">
              <a:alpha val="20000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3996" tIns="108005" rIns="143996" bIns="108005" anchor="t" anchorCtr="0">
            <a:noAutofit/>
          </a:bodyPr>
          <a:lstStyle/>
          <a:p>
            <a:pPr>
              <a:buSzPts val="1100"/>
            </a:pPr>
            <a:r>
              <a:rPr lang="en" sz="1333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lang="en" sz="1333" b="1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lang="en" sz="1333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(T item)</a:t>
            </a:r>
            <a:endParaRPr sz="1333" b="1" dirty="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SzPts val="1100"/>
            </a:pPr>
            <a:r>
              <a:rPr lang="en" sz="1333" b="1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333" b="1" dirty="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333" b="1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333" b="1" dirty="0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Node </a:t>
            </a:r>
            <a:r>
              <a:rPr lang="en" sz="1333" b="1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node = new </a:t>
            </a:r>
            <a:r>
              <a:rPr lang="en" sz="1333" b="1" dirty="0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Node</a:t>
            </a:r>
            <a:r>
              <a:rPr lang="en" sz="1333" b="1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 sz="1333" b="1" dirty="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SzPts val="1100"/>
            </a:pPr>
            <a:r>
              <a:rPr lang="en" sz="1333" b="1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node.Item = item;</a:t>
            </a:r>
            <a:endParaRPr sz="1333" b="1" dirty="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SzPts val="1100"/>
            </a:pPr>
            <a:endParaRPr sz="1333" b="1" dirty="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SzPts val="1100"/>
            </a:pPr>
            <a:r>
              <a:rPr lang="en" sz="1333" b="1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if (Root == null)</a:t>
            </a:r>
            <a:endParaRPr sz="1333" b="1" dirty="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SzPts val="1100"/>
            </a:pPr>
            <a:r>
              <a:rPr lang="en" sz="1333" b="1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 sz="1333" b="1" dirty="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SzPts val="1100"/>
            </a:pPr>
            <a:r>
              <a:rPr lang="en" sz="1333" b="1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    Root = node;</a:t>
            </a:r>
            <a:endParaRPr sz="1333" b="1" dirty="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SzPts val="1100"/>
            </a:pPr>
            <a:r>
              <a:rPr lang="en" sz="1333" b="1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    return;</a:t>
            </a:r>
            <a:endParaRPr sz="1333" b="1" dirty="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SzPts val="1100"/>
            </a:pPr>
            <a:r>
              <a:rPr lang="en" sz="1333" b="1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333" b="1" dirty="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SzPts val="1100"/>
            </a:pPr>
            <a:endParaRPr sz="1333" b="1" dirty="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333" b="1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333" b="1" dirty="0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Node</a:t>
            </a:r>
            <a:r>
              <a:rPr lang="en" sz="1333" b="1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iterator = Root;</a:t>
            </a:r>
            <a:endParaRPr sz="1333" b="1" dirty="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SzPts val="1100"/>
            </a:pPr>
            <a:r>
              <a:rPr lang="en" sz="1333" b="1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while (true)</a:t>
            </a:r>
            <a:endParaRPr sz="1333" b="1" dirty="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SzPts val="1100"/>
            </a:pPr>
            <a:r>
              <a:rPr lang="en" sz="1333" b="1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 sz="1333" b="1" dirty="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SzPts val="1100"/>
            </a:pPr>
            <a:r>
              <a:rPr lang="en" sz="1333" b="1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    if (iterator.Left != null &amp;&amp; iterator.Item.CompareTo(item) &gt;= 0)</a:t>
            </a:r>
            <a:endParaRPr sz="1333" b="1" dirty="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SzPts val="1100"/>
            </a:pPr>
            <a:r>
              <a:rPr lang="en" sz="1333" b="1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        iterator = iterator.Left;</a:t>
            </a:r>
            <a:endParaRPr sz="1333" b="1" dirty="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SzPts val="1100"/>
            </a:pPr>
            <a:r>
              <a:rPr lang="en" sz="1333" b="1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    else if (iterator.Right != null &amp;&amp; iterator.Item.CompareTo(item) &lt; 0)</a:t>
            </a:r>
            <a:endParaRPr sz="1333" b="1" dirty="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SzPts val="1100"/>
            </a:pPr>
            <a:r>
              <a:rPr lang="en" sz="1333" b="1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        iterator = iterator.Right;</a:t>
            </a:r>
            <a:endParaRPr sz="1333" b="1" dirty="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SzPts val="1100"/>
            </a:pPr>
            <a:r>
              <a:rPr lang="en" sz="1333" b="1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    else</a:t>
            </a:r>
            <a:endParaRPr sz="1333" b="1" dirty="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SzPts val="1100"/>
            </a:pPr>
            <a:r>
              <a:rPr lang="en" sz="1333" b="1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        break;</a:t>
            </a:r>
            <a:endParaRPr sz="1333" b="1" dirty="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SzPts val="1100"/>
            </a:pPr>
            <a:r>
              <a:rPr lang="en" sz="1333" b="1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333" b="1" dirty="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SzPts val="1100"/>
            </a:pPr>
            <a:endParaRPr sz="1333" b="1" dirty="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SzPts val="1100"/>
            </a:pPr>
            <a:r>
              <a:rPr lang="en" sz="1333" b="1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if (iterator.Item.CompareTo(item) &gt;= 0)</a:t>
            </a:r>
            <a:endParaRPr sz="1333" b="1" dirty="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SzPts val="1100"/>
            </a:pPr>
            <a:r>
              <a:rPr lang="en" sz="1333" b="1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    iterator.Left = node;</a:t>
            </a:r>
            <a:endParaRPr sz="1333" b="1" dirty="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SzPts val="1100"/>
            </a:pPr>
            <a:r>
              <a:rPr lang="en" sz="1333" b="1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else if (iterator.Item.CompareTo(item) &lt; 0)</a:t>
            </a:r>
            <a:endParaRPr sz="1333" b="1" dirty="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SzPts val="1100"/>
            </a:pPr>
            <a:r>
              <a:rPr lang="en" sz="1333" b="1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    iterator.Right = node;</a:t>
            </a:r>
            <a:endParaRPr sz="1333" b="1" dirty="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SzPts val="1100"/>
            </a:pPr>
            <a:r>
              <a:rPr lang="en" sz="1333" b="1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333" b="1" dirty="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SzPts val="1100"/>
            </a:pPr>
            <a:endParaRPr sz="1333" b="1" dirty="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29" name="Google Shape;2029;p88"/>
          <p:cNvSpPr txBox="1">
            <a:spLocks noGrp="1"/>
          </p:cNvSpPr>
          <p:nvPr>
            <p:ph type="title" idx="4294967295"/>
          </p:nvPr>
        </p:nvSpPr>
        <p:spPr>
          <a:xfrm>
            <a:off x="188817" y="41216"/>
            <a:ext cx="11809724" cy="111051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F3BE60"/>
              </a:buClr>
              <a:buSzPts val="3000"/>
            </a:pPr>
            <a:r>
              <a:rPr lang="en"/>
              <a:t>Двоично дърво за търсене - добавяне</a:t>
            </a:r>
            <a:endParaRPr/>
          </a:p>
        </p:txBody>
      </p:sp>
      <p:sp>
        <p:nvSpPr>
          <p:cNvPr id="4" name="Slide Number Placeholder">
            <a:extLst>
              <a:ext uri="{FF2B5EF4-FFF2-40B4-BE49-F238E27FC236}">
                <a16:creationId xmlns:a16="http://schemas.microsoft.com/office/drawing/2014/main" id="{70EB0744-D950-4EF7-8E96-AC39E94210E4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873546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4" name="Google Shape;2034;p89"/>
          <p:cNvSpPr txBox="1">
            <a:spLocks noGrp="1"/>
          </p:cNvSpPr>
          <p:nvPr>
            <p:ph type="body" idx="4294967295"/>
          </p:nvPr>
        </p:nvSpPr>
        <p:spPr>
          <a:xfrm>
            <a:off x="190413" y="1151715"/>
            <a:ext cx="11804525" cy="556894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marL="304724" indent="-30472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en" dirty="0"/>
              <a:t>Премахване на елемент x в двоично дърво за търсене</a:t>
            </a:r>
            <a:endParaRPr dirty="0"/>
          </a:p>
          <a:p>
            <a:pPr marL="609448" lvl="1" indent="-228543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900"/>
              <a:buChar char="▪"/>
            </a:pPr>
            <a:r>
              <a:rPr lang="en" dirty="0"/>
              <a:t>if node == null -&gt; изход</a:t>
            </a:r>
            <a:endParaRPr dirty="0"/>
          </a:p>
          <a:p>
            <a:pPr marL="609448" lvl="1" indent="-228543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900"/>
              <a:buChar char="▪"/>
            </a:pPr>
            <a:r>
              <a:rPr lang="en" dirty="0"/>
              <a:t>else if x is leaf -&gt; премахни</a:t>
            </a:r>
            <a:endParaRPr dirty="0"/>
          </a:p>
          <a:p>
            <a:pPr marL="609448" lvl="1" indent="-228543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900"/>
              <a:buChar char="▪"/>
            </a:pPr>
            <a:r>
              <a:rPr lang="en" dirty="0"/>
              <a:t>else if x is not leaf -&gt; подмени</a:t>
            </a:r>
            <a:endParaRPr dirty="0"/>
          </a:p>
          <a:p>
            <a:pPr marL="914171" lvl="2" indent="-237007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</a:pPr>
            <a:r>
              <a:rPr lang="en" dirty="0"/>
              <a:t>(3 случая при подмяна на възел)</a:t>
            </a:r>
            <a:endParaRPr dirty="0"/>
          </a:p>
        </p:txBody>
      </p:sp>
      <p:sp>
        <p:nvSpPr>
          <p:cNvPr id="2035" name="Google Shape;2035;p89"/>
          <p:cNvSpPr txBox="1">
            <a:spLocks noGrp="1"/>
          </p:cNvSpPr>
          <p:nvPr>
            <p:ph type="title" idx="4294967295"/>
          </p:nvPr>
        </p:nvSpPr>
        <p:spPr>
          <a:xfrm>
            <a:off x="188814" y="41224"/>
            <a:ext cx="9577505" cy="111051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F3BE60"/>
              </a:buClr>
              <a:buSzPts val="3000"/>
            </a:pPr>
            <a:r>
              <a:rPr lang="en"/>
              <a:t>Двоично дърво за търсене - премахване</a:t>
            </a:r>
            <a:endParaRPr/>
          </a:p>
        </p:txBody>
      </p:sp>
      <p:grpSp>
        <p:nvGrpSpPr>
          <p:cNvPr id="2036" name="Google Shape;2036;p89"/>
          <p:cNvGrpSpPr/>
          <p:nvPr/>
        </p:nvGrpSpPr>
        <p:grpSpPr>
          <a:xfrm>
            <a:off x="6631928" y="2101565"/>
            <a:ext cx="4983970" cy="3352124"/>
            <a:chOff x="1939268" y="2057401"/>
            <a:chExt cx="4499340" cy="3082177"/>
          </a:xfrm>
        </p:grpSpPr>
        <p:sp>
          <p:nvSpPr>
            <p:cNvPr id="2037" name="Google Shape;2037;p89"/>
            <p:cNvSpPr/>
            <p:nvPr/>
          </p:nvSpPr>
          <p:spPr>
            <a:xfrm>
              <a:off x="3829392" y="2057401"/>
              <a:ext cx="763800" cy="7383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17</a:t>
              </a:r>
              <a:endParaRPr sz="1466"/>
            </a:p>
          </p:txBody>
        </p:sp>
        <p:sp>
          <p:nvSpPr>
            <p:cNvPr id="2038" name="Google Shape;2038;p89"/>
            <p:cNvSpPr/>
            <p:nvPr/>
          </p:nvSpPr>
          <p:spPr>
            <a:xfrm>
              <a:off x="4896896" y="3194073"/>
              <a:ext cx="763800" cy="7383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19</a:t>
              </a:r>
              <a:endParaRPr sz="1466"/>
            </a:p>
          </p:txBody>
        </p:sp>
        <p:sp>
          <p:nvSpPr>
            <p:cNvPr id="2039" name="Google Shape;2039;p89"/>
            <p:cNvSpPr/>
            <p:nvPr/>
          </p:nvSpPr>
          <p:spPr>
            <a:xfrm>
              <a:off x="2695373" y="3145786"/>
              <a:ext cx="762300" cy="7383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9</a:t>
              </a:r>
              <a:endParaRPr sz="1466"/>
            </a:p>
          </p:txBody>
        </p:sp>
        <p:sp>
          <p:nvSpPr>
            <p:cNvPr id="2040" name="Google Shape;2040;p89"/>
            <p:cNvSpPr/>
            <p:nvPr/>
          </p:nvSpPr>
          <p:spPr>
            <a:xfrm>
              <a:off x="1939268" y="4400027"/>
              <a:ext cx="763800" cy="7383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 sz="1466"/>
            </a:p>
          </p:txBody>
        </p:sp>
        <p:sp>
          <p:nvSpPr>
            <p:cNvPr id="2041" name="Google Shape;2041;p89"/>
            <p:cNvSpPr/>
            <p:nvPr/>
          </p:nvSpPr>
          <p:spPr>
            <a:xfrm>
              <a:off x="3417346" y="4401278"/>
              <a:ext cx="766800" cy="7383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12</a:t>
              </a:r>
              <a:endParaRPr sz="1466"/>
            </a:p>
          </p:txBody>
        </p:sp>
        <p:cxnSp>
          <p:nvCxnSpPr>
            <p:cNvPr id="2042" name="Google Shape;2042;p89"/>
            <p:cNvCxnSpPr/>
            <p:nvPr/>
          </p:nvCxnSpPr>
          <p:spPr>
            <a:xfrm flipH="1">
              <a:off x="3346011" y="2612572"/>
              <a:ext cx="542700" cy="6330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043" name="Google Shape;2043;p89"/>
            <p:cNvCxnSpPr/>
            <p:nvPr/>
          </p:nvCxnSpPr>
          <p:spPr>
            <a:xfrm flipH="1">
              <a:off x="2481859" y="3862171"/>
              <a:ext cx="413400" cy="5691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044" name="Google Shape;2044;p89"/>
            <p:cNvCxnSpPr/>
            <p:nvPr/>
          </p:nvCxnSpPr>
          <p:spPr>
            <a:xfrm>
              <a:off x="3251769" y="3860719"/>
              <a:ext cx="390900" cy="5595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045" name="Google Shape;2045;p89"/>
            <p:cNvCxnSpPr/>
            <p:nvPr/>
          </p:nvCxnSpPr>
          <p:spPr>
            <a:xfrm>
              <a:off x="4495800" y="2667000"/>
              <a:ext cx="508200" cy="6288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046" name="Google Shape;2046;p89"/>
            <p:cNvSpPr/>
            <p:nvPr/>
          </p:nvSpPr>
          <p:spPr>
            <a:xfrm>
              <a:off x="5674808" y="4399504"/>
              <a:ext cx="763800" cy="7383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25</a:t>
              </a:r>
              <a:endParaRPr sz="1466"/>
            </a:p>
          </p:txBody>
        </p:sp>
        <p:cxnSp>
          <p:nvCxnSpPr>
            <p:cNvPr id="2047" name="Google Shape;2047;p89"/>
            <p:cNvCxnSpPr/>
            <p:nvPr/>
          </p:nvCxnSpPr>
          <p:spPr>
            <a:xfrm>
              <a:off x="5466304" y="3888711"/>
              <a:ext cx="402000" cy="5526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16" name="Slide Number Placeholder">
            <a:extLst>
              <a:ext uri="{FF2B5EF4-FFF2-40B4-BE49-F238E27FC236}">
                <a16:creationId xmlns:a16="http://schemas.microsoft.com/office/drawing/2014/main" id="{2CBEE627-8268-4086-A7AD-245ED1055936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392896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Google Shape;2052;p90"/>
          <p:cNvSpPr txBox="1">
            <a:spLocks noGrp="1"/>
          </p:cNvSpPr>
          <p:nvPr>
            <p:ph type="body" idx="4294967295"/>
          </p:nvPr>
        </p:nvSpPr>
        <p:spPr>
          <a:xfrm>
            <a:off x="190413" y="1151715"/>
            <a:ext cx="11804525" cy="556894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marL="304724" indent="-30472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en" dirty="0"/>
              <a:t>Премахване на елемент, който няма дясно поддърво</a:t>
            </a:r>
            <a:endParaRPr dirty="0"/>
          </a:p>
          <a:p>
            <a:pPr marL="609448" lvl="1" indent="-22854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▪"/>
            </a:pPr>
            <a:r>
              <a:rPr lang="en" dirty="0"/>
              <a:t>Намираме елемента за премахване</a:t>
            </a:r>
            <a:endParaRPr dirty="0"/>
          </a:p>
          <a:p>
            <a:pPr marL="609448" lvl="1" indent="-228543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900"/>
              <a:buChar char="▪"/>
            </a:pPr>
            <a:r>
              <a:rPr lang="en" dirty="0"/>
              <a:t>Корена на лявото поддърво заема мястото</a:t>
            </a:r>
            <a:br>
              <a:rPr lang="en" dirty="0"/>
            </a:br>
            <a:r>
              <a:rPr lang="en" dirty="0"/>
              <a:t>на премахнатия елемент</a:t>
            </a:r>
            <a:endParaRPr dirty="0"/>
          </a:p>
          <a:p>
            <a:pPr marL="609448" lvl="1" indent="-67716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900"/>
              <a:buNone/>
            </a:pPr>
            <a:endParaRPr dirty="0"/>
          </a:p>
          <a:p>
            <a:pPr marL="304724" indent="-304724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600"/>
              <a:buChar char="▪"/>
            </a:pPr>
            <a:r>
              <a:rPr lang="en" dirty="0"/>
              <a:t>Example: Delete 9</a:t>
            </a:r>
            <a:endParaRPr dirty="0"/>
          </a:p>
        </p:txBody>
      </p:sp>
      <p:sp>
        <p:nvSpPr>
          <p:cNvPr id="2053" name="Google Shape;2053;p90"/>
          <p:cNvSpPr txBox="1">
            <a:spLocks noGrp="1"/>
          </p:cNvSpPr>
          <p:nvPr>
            <p:ph type="title" idx="4294967295"/>
          </p:nvPr>
        </p:nvSpPr>
        <p:spPr>
          <a:xfrm>
            <a:off x="188817" y="41216"/>
            <a:ext cx="11804525" cy="111051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F3BE60"/>
              </a:buClr>
              <a:buSzPts val="3000"/>
            </a:pPr>
            <a:r>
              <a:rPr lang="en"/>
              <a:t>Двоично дърво за търсене - премахване</a:t>
            </a:r>
            <a:endParaRPr/>
          </a:p>
        </p:txBody>
      </p:sp>
      <p:sp>
        <p:nvSpPr>
          <p:cNvPr id="2054" name="Google Shape;2054;p90"/>
          <p:cNvSpPr/>
          <p:nvPr/>
        </p:nvSpPr>
        <p:spPr>
          <a:xfrm>
            <a:off x="8721442" y="2471699"/>
            <a:ext cx="846180" cy="802991"/>
          </a:xfrm>
          <a:prstGeom prst="ellipse">
            <a:avLst/>
          </a:prstGeom>
          <a:solidFill>
            <a:srgbClr val="C6BEAB">
              <a:alpha val="49800"/>
            </a:srgbClr>
          </a:solidFill>
          <a:ln w="38100" cap="flat" cmpd="sng">
            <a:solidFill>
              <a:srgbClr val="ECE9E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10" tIns="45688" rIns="91410" bIns="45688" anchor="ctr" anchorCtr="0">
            <a:noAutofit/>
          </a:bodyPr>
          <a:lstStyle/>
          <a:p>
            <a:pPr algn="ctr"/>
            <a:r>
              <a:rPr lang="en" sz="2399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17</a:t>
            </a:r>
            <a:endParaRPr sz="1466"/>
          </a:p>
        </p:txBody>
      </p:sp>
      <p:sp>
        <p:nvSpPr>
          <p:cNvPr id="2055" name="Google Shape;2055;p90"/>
          <p:cNvSpPr/>
          <p:nvPr/>
        </p:nvSpPr>
        <p:spPr>
          <a:xfrm>
            <a:off x="9903884" y="3707899"/>
            <a:ext cx="846180" cy="802991"/>
          </a:xfrm>
          <a:prstGeom prst="ellipse">
            <a:avLst/>
          </a:prstGeom>
          <a:solidFill>
            <a:srgbClr val="C6BEAB">
              <a:alpha val="49800"/>
            </a:srgbClr>
          </a:solidFill>
          <a:ln w="38100" cap="flat" cmpd="sng">
            <a:solidFill>
              <a:srgbClr val="ECE9E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10" tIns="45688" rIns="91410" bIns="45688" anchor="ctr" anchorCtr="0">
            <a:noAutofit/>
          </a:bodyPr>
          <a:lstStyle/>
          <a:p>
            <a:pPr algn="ctr"/>
            <a:r>
              <a:rPr lang="en" sz="2399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19</a:t>
            </a:r>
            <a:endParaRPr sz="1466"/>
          </a:p>
        </p:txBody>
      </p:sp>
      <p:sp>
        <p:nvSpPr>
          <p:cNvPr id="2056" name="Google Shape;2056;p90"/>
          <p:cNvSpPr/>
          <p:nvPr/>
        </p:nvSpPr>
        <p:spPr>
          <a:xfrm>
            <a:off x="7465326" y="3655384"/>
            <a:ext cx="844180" cy="802991"/>
          </a:xfrm>
          <a:prstGeom prst="ellipse">
            <a:avLst/>
          </a:prstGeom>
          <a:solidFill>
            <a:srgbClr val="C6BEAB">
              <a:alpha val="49800"/>
            </a:srgbClr>
          </a:solidFill>
          <a:ln w="38100" cap="flat" cmpd="sng">
            <a:solidFill>
              <a:srgbClr val="ECE9E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10" tIns="45688" rIns="91410" bIns="45688" anchor="ctr" anchorCtr="0">
            <a:noAutofit/>
          </a:bodyPr>
          <a:lstStyle/>
          <a:p>
            <a:pPr algn="ctr"/>
            <a:r>
              <a:rPr lang="en" sz="2399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9</a:t>
            </a:r>
            <a:endParaRPr sz="1466"/>
          </a:p>
        </p:txBody>
      </p:sp>
      <p:sp>
        <p:nvSpPr>
          <p:cNvPr id="2057" name="Google Shape;2057;p90"/>
          <p:cNvSpPr/>
          <p:nvPr/>
        </p:nvSpPr>
        <p:spPr>
          <a:xfrm>
            <a:off x="9173331" y="5064409"/>
            <a:ext cx="849379" cy="802991"/>
          </a:xfrm>
          <a:prstGeom prst="ellipse">
            <a:avLst/>
          </a:prstGeom>
          <a:solidFill>
            <a:srgbClr val="C6BEAB">
              <a:alpha val="49800"/>
            </a:srgbClr>
          </a:solidFill>
          <a:ln w="38100" cap="flat" cmpd="sng">
            <a:solidFill>
              <a:srgbClr val="ECE9E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10" tIns="45688" rIns="91410" bIns="45688" anchor="ctr" anchorCtr="0">
            <a:noAutofit/>
          </a:bodyPr>
          <a:lstStyle/>
          <a:p>
            <a:pPr algn="ctr"/>
            <a:r>
              <a:rPr lang="en" sz="2399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18</a:t>
            </a:r>
            <a:endParaRPr sz="1466"/>
          </a:p>
        </p:txBody>
      </p:sp>
      <p:cxnSp>
        <p:nvCxnSpPr>
          <p:cNvPr id="2058" name="Google Shape;2058;p90"/>
          <p:cNvCxnSpPr/>
          <p:nvPr/>
        </p:nvCxnSpPr>
        <p:spPr>
          <a:xfrm flipH="1">
            <a:off x="8186105" y="3075480"/>
            <a:ext cx="601043" cy="688621"/>
          </a:xfrm>
          <a:prstGeom prst="straightConnector1">
            <a:avLst/>
          </a:prstGeom>
          <a:noFill/>
          <a:ln w="38100" cap="flat" cmpd="sng">
            <a:solidFill>
              <a:srgbClr val="ECE9E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59" name="Google Shape;2059;p90"/>
          <p:cNvCxnSpPr/>
          <p:nvPr/>
        </p:nvCxnSpPr>
        <p:spPr>
          <a:xfrm flipH="1">
            <a:off x="7228851" y="4434495"/>
            <a:ext cx="457881" cy="619039"/>
          </a:xfrm>
          <a:prstGeom prst="straightConnector1">
            <a:avLst/>
          </a:prstGeom>
          <a:noFill/>
          <a:ln w="38100" cap="flat" cmpd="sng">
            <a:solidFill>
              <a:srgbClr val="ECE9E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60" name="Google Shape;2060;p90"/>
          <p:cNvCxnSpPr/>
          <p:nvPr/>
        </p:nvCxnSpPr>
        <p:spPr>
          <a:xfrm flipH="1">
            <a:off x="9690294" y="4434495"/>
            <a:ext cx="332313" cy="619039"/>
          </a:xfrm>
          <a:prstGeom prst="straightConnector1">
            <a:avLst/>
          </a:prstGeom>
          <a:noFill/>
          <a:ln w="38100" cap="flat" cmpd="sng">
            <a:solidFill>
              <a:srgbClr val="ECE9E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61" name="Google Shape;2061;p90"/>
          <p:cNvCxnSpPr/>
          <p:nvPr/>
        </p:nvCxnSpPr>
        <p:spPr>
          <a:xfrm>
            <a:off x="9459602" y="3134675"/>
            <a:ext cx="563053" cy="683822"/>
          </a:xfrm>
          <a:prstGeom prst="straightConnector1">
            <a:avLst/>
          </a:prstGeom>
          <a:noFill/>
          <a:ln w="38100" cap="flat" cmpd="sng">
            <a:solidFill>
              <a:srgbClr val="ECE9E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62" name="Google Shape;2062;p90"/>
          <p:cNvSpPr/>
          <p:nvPr/>
        </p:nvSpPr>
        <p:spPr>
          <a:xfrm>
            <a:off x="10765553" y="5018878"/>
            <a:ext cx="846180" cy="802991"/>
          </a:xfrm>
          <a:prstGeom prst="ellipse">
            <a:avLst/>
          </a:prstGeom>
          <a:solidFill>
            <a:srgbClr val="C6BEAB">
              <a:alpha val="49800"/>
            </a:srgbClr>
          </a:solidFill>
          <a:ln w="38100" cap="flat" cmpd="sng">
            <a:solidFill>
              <a:srgbClr val="ECE9E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10" tIns="45688" rIns="91410" bIns="45688" anchor="ctr" anchorCtr="0">
            <a:noAutofit/>
          </a:bodyPr>
          <a:lstStyle/>
          <a:p>
            <a:pPr algn="ctr"/>
            <a:r>
              <a:rPr lang="en" sz="2399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25</a:t>
            </a:r>
            <a:endParaRPr sz="1466"/>
          </a:p>
        </p:txBody>
      </p:sp>
      <p:cxnSp>
        <p:nvCxnSpPr>
          <p:cNvPr id="2063" name="Google Shape;2063;p90"/>
          <p:cNvCxnSpPr/>
          <p:nvPr/>
        </p:nvCxnSpPr>
        <p:spPr>
          <a:xfrm>
            <a:off x="10534600" y="4463359"/>
            <a:ext cx="445084" cy="601043"/>
          </a:xfrm>
          <a:prstGeom prst="straightConnector1">
            <a:avLst/>
          </a:prstGeom>
          <a:noFill/>
          <a:ln w="38100" cap="flat" cmpd="sng">
            <a:solidFill>
              <a:srgbClr val="ECE9E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64" name="Google Shape;2064;p90"/>
          <p:cNvSpPr/>
          <p:nvPr/>
        </p:nvSpPr>
        <p:spPr>
          <a:xfrm>
            <a:off x="6627812" y="5019446"/>
            <a:ext cx="846180" cy="802991"/>
          </a:xfrm>
          <a:prstGeom prst="ellipse">
            <a:avLst/>
          </a:prstGeom>
          <a:solidFill>
            <a:srgbClr val="C6BEAB">
              <a:alpha val="49800"/>
            </a:srgbClr>
          </a:solidFill>
          <a:ln w="38100" cap="flat" cmpd="sng">
            <a:solidFill>
              <a:srgbClr val="ECE9E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10" tIns="45688" rIns="91410" bIns="45688" anchor="ctr" anchorCtr="0">
            <a:noAutofit/>
          </a:bodyPr>
          <a:lstStyle/>
          <a:p>
            <a:pPr algn="ctr"/>
            <a:r>
              <a:rPr lang="en" sz="2399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endParaRPr sz="1466"/>
          </a:p>
        </p:txBody>
      </p:sp>
      <p:sp>
        <p:nvSpPr>
          <p:cNvPr id="15" name="Slide Number Placeholder">
            <a:extLst>
              <a:ext uri="{FF2B5EF4-FFF2-40B4-BE49-F238E27FC236}">
                <a16:creationId xmlns:a16="http://schemas.microsoft.com/office/drawing/2014/main" id="{0EE45567-8852-4299-AFC6-A6B1E0EBC680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550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9" name="Google Shape;2069;p91"/>
          <p:cNvSpPr txBox="1">
            <a:spLocks noGrp="1"/>
          </p:cNvSpPr>
          <p:nvPr>
            <p:ph type="body" idx="4294967295"/>
          </p:nvPr>
        </p:nvSpPr>
        <p:spPr>
          <a:xfrm>
            <a:off x="190413" y="1151715"/>
            <a:ext cx="11804525" cy="556894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marL="304724" indent="-30472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en"/>
              <a:t>Премахване на елемент, чието дясно поддърво няма ляво поддърво</a:t>
            </a:r>
            <a:endParaRPr/>
          </a:p>
          <a:p>
            <a:pPr marL="609448" lvl="1" indent="-22854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▪"/>
            </a:pPr>
            <a:r>
              <a:rPr lang="en"/>
              <a:t>Намираме елемента за премахване</a:t>
            </a:r>
            <a:endParaRPr/>
          </a:p>
          <a:p>
            <a:pPr marL="609448" lvl="1" indent="-228543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900"/>
              <a:buChar char="▪"/>
            </a:pPr>
            <a:r>
              <a:rPr lang="en"/>
              <a:t>Корена на дясното поддърво заема</a:t>
            </a:r>
            <a:br>
              <a:rPr lang="en"/>
            </a:br>
            <a:r>
              <a:rPr lang="en"/>
              <a:t>мястото на премахнатия елемент</a:t>
            </a:r>
            <a:endParaRPr/>
          </a:p>
          <a:p>
            <a:pPr marL="609448" lvl="1" indent="-67716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900"/>
              <a:buNone/>
            </a:pPr>
            <a:endParaRPr/>
          </a:p>
          <a:p>
            <a:pPr marL="304724" indent="-304724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600"/>
              <a:buChar char="▪"/>
            </a:pPr>
            <a:r>
              <a:rPr lang="en"/>
              <a:t>Example: Delete 19</a:t>
            </a:r>
            <a:endParaRPr/>
          </a:p>
        </p:txBody>
      </p:sp>
      <p:sp>
        <p:nvSpPr>
          <p:cNvPr id="2070" name="Google Shape;2070;p91"/>
          <p:cNvSpPr txBox="1">
            <a:spLocks noGrp="1"/>
          </p:cNvSpPr>
          <p:nvPr>
            <p:ph type="title" idx="4294967295"/>
          </p:nvPr>
        </p:nvSpPr>
        <p:spPr>
          <a:xfrm>
            <a:off x="188814" y="41224"/>
            <a:ext cx="9577505" cy="111051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F3BE60"/>
              </a:buClr>
              <a:buSzPts val="3000"/>
            </a:pPr>
            <a:r>
              <a:rPr lang="en"/>
              <a:t>Двоично дърво за търсене - премахване</a:t>
            </a:r>
            <a:endParaRPr/>
          </a:p>
        </p:txBody>
      </p:sp>
      <p:cxnSp>
        <p:nvCxnSpPr>
          <p:cNvPr id="2071" name="Google Shape;2071;p91"/>
          <p:cNvCxnSpPr/>
          <p:nvPr/>
        </p:nvCxnSpPr>
        <p:spPr>
          <a:xfrm flipH="1">
            <a:off x="10742641" y="5334951"/>
            <a:ext cx="329914" cy="731409"/>
          </a:xfrm>
          <a:prstGeom prst="straightConnector1">
            <a:avLst/>
          </a:prstGeom>
          <a:noFill/>
          <a:ln w="38100" cap="flat" cmpd="sng">
            <a:solidFill>
              <a:srgbClr val="ECE9E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72" name="Google Shape;2072;p91"/>
          <p:cNvSpPr txBox="1"/>
          <p:nvPr/>
        </p:nvSpPr>
        <p:spPr>
          <a:xfrm>
            <a:off x="10160706" y="5953936"/>
            <a:ext cx="726611" cy="523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10" tIns="45688" rIns="91410" bIns="45688" anchor="t" anchorCtr="0">
            <a:noAutofit/>
          </a:bodyPr>
          <a:lstStyle/>
          <a:p>
            <a:r>
              <a:rPr lang="en" sz="279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null</a:t>
            </a:r>
            <a:endParaRPr sz="1466"/>
          </a:p>
        </p:txBody>
      </p:sp>
      <p:sp>
        <p:nvSpPr>
          <p:cNvPr id="2073" name="Google Shape;2073;p91"/>
          <p:cNvSpPr/>
          <p:nvPr/>
        </p:nvSpPr>
        <p:spPr>
          <a:xfrm>
            <a:off x="8797642" y="2037603"/>
            <a:ext cx="846180" cy="802991"/>
          </a:xfrm>
          <a:prstGeom prst="ellipse">
            <a:avLst/>
          </a:prstGeom>
          <a:solidFill>
            <a:srgbClr val="C6BEAB">
              <a:alpha val="49800"/>
            </a:srgbClr>
          </a:solidFill>
          <a:ln w="38100" cap="flat" cmpd="sng">
            <a:solidFill>
              <a:srgbClr val="ECE9E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10" tIns="45688" rIns="91410" bIns="45688" anchor="ctr" anchorCtr="0">
            <a:noAutofit/>
          </a:bodyPr>
          <a:lstStyle/>
          <a:p>
            <a:pPr algn="ctr"/>
            <a:r>
              <a:rPr lang="en" sz="2399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17</a:t>
            </a:r>
            <a:endParaRPr sz="1466"/>
          </a:p>
        </p:txBody>
      </p:sp>
      <p:sp>
        <p:nvSpPr>
          <p:cNvPr id="2074" name="Google Shape;2074;p91"/>
          <p:cNvSpPr/>
          <p:nvPr/>
        </p:nvSpPr>
        <p:spPr>
          <a:xfrm>
            <a:off x="9980084" y="3273803"/>
            <a:ext cx="846180" cy="802991"/>
          </a:xfrm>
          <a:prstGeom prst="ellipse">
            <a:avLst/>
          </a:prstGeom>
          <a:solidFill>
            <a:srgbClr val="C6BEAB">
              <a:alpha val="49800"/>
            </a:srgbClr>
          </a:solidFill>
          <a:ln w="38100" cap="flat" cmpd="sng">
            <a:solidFill>
              <a:srgbClr val="ECE9E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10" tIns="45688" rIns="91410" bIns="45688" anchor="ctr" anchorCtr="0">
            <a:noAutofit/>
          </a:bodyPr>
          <a:lstStyle/>
          <a:p>
            <a:pPr algn="ctr"/>
            <a:r>
              <a:rPr lang="en" sz="2399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19</a:t>
            </a:r>
            <a:endParaRPr sz="1466"/>
          </a:p>
        </p:txBody>
      </p:sp>
      <p:sp>
        <p:nvSpPr>
          <p:cNvPr id="2075" name="Google Shape;2075;p91"/>
          <p:cNvSpPr/>
          <p:nvPr/>
        </p:nvSpPr>
        <p:spPr>
          <a:xfrm>
            <a:off x="7541526" y="3221288"/>
            <a:ext cx="844180" cy="802991"/>
          </a:xfrm>
          <a:prstGeom prst="ellipse">
            <a:avLst/>
          </a:prstGeom>
          <a:solidFill>
            <a:srgbClr val="C6BEAB">
              <a:alpha val="49800"/>
            </a:srgbClr>
          </a:solidFill>
          <a:ln w="38100" cap="flat" cmpd="sng">
            <a:solidFill>
              <a:srgbClr val="ECE9E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10" tIns="45688" rIns="91410" bIns="45688" anchor="ctr" anchorCtr="0">
            <a:noAutofit/>
          </a:bodyPr>
          <a:lstStyle/>
          <a:p>
            <a:pPr algn="ctr"/>
            <a:r>
              <a:rPr lang="en" sz="2399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9</a:t>
            </a:r>
            <a:endParaRPr sz="1466"/>
          </a:p>
        </p:txBody>
      </p:sp>
      <p:sp>
        <p:nvSpPr>
          <p:cNvPr id="2076" name="Google Shape;2076;p91"/>
          <p:cNvSpPr/>
          <p:nvPr/>
        </p:nvSpPr>
        <p:spPr>
          <a:xfrm>
            <a:off x="9249531" y="4630313"/>
            <a:ext cx="849379" cy="802991"/>
          </a:xfrm>
          <a:prstGeom prst="ellipse">
            <a:avLst/>
          </a:prstGeom>
          <a:solidFill>
            <a:srgbClr val="C6BEAB">
              <a:alpha val="49800"/>
            </a:srgbClr>
          </a:solidFill>
          <a:ln w="38100" cap="flat" cmpd="sng">
            <a:solidFill>
              <a:srgbClr val="ECE9E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10" tIns="45688" rIns="91410" bIns="45688" anchor="ctr" anchorCtr="0">
            <a:noAutofit/>
          </a:bodyPr>
          <a:lstStyle/>
          <a:p>
            <a:pPr algn="ctr"/>
            <a:r>
              <a:rPr lang="en" sz="2399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18</a:t>
            </a:r>
            <a:endParaRPr sz="1466"/>
          </a:p>
        </p:txBody>
      </p:sp>
      <p:cxnSp>
        <p:nvCxnSpPr>
          <p:cNvPr id="2077" name="Google Shape;2077;p91"/>
          <p:cNvCxnSpPr/>
          <p:nvPr/>
        </p:nvCxnSpPr>
        <p:spPr>
          <a:xfrm flipH="1">
            <a:off x="8262305" y="2641384"/>
            <a:ext cx="601043" cy="688621"/>
          </a:xfrm>
          <a:prstGeom prst="straightConnector1">
            <a:avLst/>
          </a:prstGeom>
          <a:noFill/>
          <a:ln w="38100" cap="flat" cmpd="sng">
            <a:solidFill>
              <a:srgbClr val="ECE9E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78" name="Google Shape;2078;p91"/>
          <p:cNvCxnSpPr/>
          <p:nvPr/>
        </p:nvCxnSpPr>
        <p:spPr>
          <a:xfrm flipH="1">
            <a:off x="7305051" y="4000399"/>
            <a:ext cx="457881" cy="619039"/>
          </a:xfrm>
          <a:prstGeom prst="straightConnector1">
            <a:avLst/>
          </a:prstGeom>
          <a:noFill/>
          <a:ln w="38100" cap="flat" cmpd="sng">
            <a:solidFill>
              <a:srgbClr val="ECE9E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79" name="Google Shape;2079;p91"/>
          <p:cNvCxnSpPr/>
          <p:nvPr/>
        </p:nvCxnSpPr>
        <p:spPr>
          <a:xfrm flipH="1">
            <a:off x="9766494" y="4000399"/>
            <a:ext cx="332313" cy="619039"/>
          </a:xfrm>
          <a:prstGeom prst="straightConnector1">
            <a:avLst/>
          </a:prstGeom>
          <a:noFill/>
          <a:ln w="38100" cap="flat" cmpd="sng">
            <a:solidFill>
              <a:srgbClr val="ECE9E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80" name="Google Shape;2080;p91"/>
          <p:cNvCxnSpPr/>
          <p:nvPr/>
        </p:nvCxnSpPr>
        <p:spPr>
          <a:xfrm>
            <a:off x="9535802" y="2700579"/>
            <a:ext cx="563053" cy="683822"/>
          </a:xfrm>
          <a:prstGeom prst="straightConnector1">
            <a:avLst/>
          </a:prstGeom>
          <a:noFill/>
          <a:ln w="38100" cap="flat" cmpd="sng">
            <a:solidFill>
              <a:srgbClr val="ECE9E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81" name="Google Shape;2081;p91"/>
          <p:cNvSpPr/>
          <p:nvPr/>
        </p:nvSpPr>
        <p:spPr>
          <a:xfrm>
            <a:off x="10841753" y="4584782"/>
            <a:ext cx="846180" cy="802991"/>
          </a:xfrm>
          <a:prstGeom prst="ellipse">
            <a:avLst/>
          </a:prstGeom>
          <a:solidFill>
            <a:srgbClr val="C6BEAB">
              <a:alpha val="49800"/>
            </a:srgbClr>
          </a:solidFill>
          <a:ln w="38100" cap="flat" cmpd="sng">
            <a:solidFill>
              <a:srgbClr val="ECE9E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10" tIns="45688" rIns="91410" bIns="45688" anchor="ctr" anchorCtr="0">
            <a:noAutofit/>
          </a:bodyPr>
          <a:lstStyle/>
          <a:p>
            <a:pPr algn="ctr"/>
            <a:r>
              <a:rPr lang="en" sz="2399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25</a:t>
            </a:r>
            <a:endParaRPr sz="1466"/>
          </a:p>
        </p:txBody>
      </p:sp>
      <p:cxnSp>
        <p:nvCxnSpPr>
          <p:cNvPr id="2082" name="Google Shape;2082;p91"/>
          <p:cNvCxnSpPr/>
          <p:nvPr/>
        </p:nvCxnSpPr>
        <p:spPr>
          <a:xfrm>
            <a:off x="10610800" y="4029263"/>
            <a:ext cx="445084" cy="601043"/>
          </a:xfrm>
          <a:prstGeom prst="straightConnector1">
            <a:avLst/>
          </a:prstGeom>
          <a:noFill/>
          <a:ln w="38100" cap="flat" cmpd="sng">
            <a:solidFill>
              <a:srgbClr val="ECE9E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83" name="Google Shape;2083;p91"/>
          <p:cNvSpPr/>
          <p:nvPr/>
        </p:nvSpPr>
        <p:spPr>
          <a:xfrm>
            <a:off x="6704012" y="4585350"/>
            <a:ext cx="846180" cy="802991"/>
          </a:xfrm>
          <a:prstGeom prst="ellipse">
            <a:avLst/>
          </a:prstGeom>
          <a:solidFill>
            <a:srgbClr val="C6BEAB">
              <a:alpha val="49800"/>
            </a:srgbClr>
          </a:solidFill>
          <a:ln w="38100" cap="flat" cmpd="sng">
            <a:solidFill>
              <a:srgbClr val="ECE9E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10" tIns="45688" rIns="91410" bIns="45688" anchor="ctr" anchorCtr="0">
            <a:noAutofit/>
          </a:bodyPr>
          <a:lstStyle/>
          <a:p>
            <a:pPr algn="ctr"/>
            <a:r>
              <a:rPr lang="en" sz="2399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endParaRPr sz="1466"/>
          </a:p>
        </p:txBody>
      </p:sp>
      <p:sp>
        <p:nvSpPr>
          <p:cNvPr id="17" name="Slide Number Placeholder">
            <a:extLst>
              <a:ext uri="{FF2B5EF4-FFF2-40B4-BE49-F238E27FC236}">
                <a16:creationId xmlns:a16="http://schemas.microsoft.com/office/drawing/2014/main" id="{1EA9F0DC-4903-4AE2-9175-A1DBBC700E05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929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indent="-457086" algn="just">
              <a:lnSpc>
                <a:spcPct val="115000"/>
              </a:lnSpc>
              <a:spcBef>
                <a:spcPts val="1066"/>
              </a:spcBef>
              <a:buSzPts val="1800"/>
              <a:buFont typeface="Cambria"/>
              <a:buChar char="▪"/>
            </a:pPr>
            <a:r>
              <a:rPr lang="en" sz="2800" dirty="0">
                <a:latin typeface="Cambria"/>
                <a:ea typeface="Cambria"/>
                <a:cs typeface="Cambria"/>
                <a:sym typeface="Cambria"/>
              </a:rPr>
              <a:t>Нека </a:t>
            </a:r>
            <a:r>
              <a:rPr lang="en" sz="2800" i="1" dirty="0">
                <a:latin typeface="Cambria"/>
                <a:ea typeface="Cambria"/>
                <a:cs typeface="Cambria"/>
                <a:sym typeface="Cambria"/>
              </a:rPr>
              <a:t>D = {V, E} </a:t>
            </a:r>
            <a:r>
              <a:rPr lang="en" sz="2800" dirty="0">
                <a:latin typeface="Cambria"/>
                <a:ea typeface="Cambria"/>
                <a:cs typeface="Cambria"/>
                <a:sym typeface="Cambria"/>
              </a:rPr>
              <a:t>е кореново дърво</a:t>
            </a:r>
            <a:endParaRPr sz="2800" dirty="0">
              <a:latin typeface="Cambria"/>
              <a:ea typeface="Cambria"/>
              <a:cs typeface="Cambria"/>
              <a:sym typeface="Cambria"/>
            </a:endParaRPr>
          </a:p>
          <a:p>
            <a:pPr lvl="1" indent="-457086" algn="just">
              <a:lnSpc>
                <a:spcPct val="115000"/>
              </a:lnSpc>
              <a:spcBef>
                <a:spcPts val="0"/>
              </a:spcBef>
              <a:buSzPts val="1800"/>
              <a:buFont typeface="Cambria"/>
              <a:buChar char="▪"/>
            </a:pPr>
            <a:r>
              <a:rPr lang="en" sz="2800" dirty="0">
                <a:latin typeface="Cambria"/>
                <a:ea typeface="Cambria"/>
                <a:cs typeface="Cambria"/>
                <a:sym typeface="Cambria"/>
              </a:rPr>
              <a:t>Всяко дърво се образува от възли и дъги, които ги свързват</a:t>
            </a:r>
            <a:endParaRPr sz="2800" dirty="0">
              <a:latin typeface="Cambria"/>
              <a:ea typeface="Cambria"/>
              <a:cs typeface="Cambria"/>
              <a:sym typeface="Cambria"/>
            </a:endParaRPr>
          </a:p>
          <a:p>
            <a:pPr lvl="1" indent="-457086" algn="just">
              <a:lnSpc>
                <a:spcPct val="115000"/>
              </a:lnSpc>
              <a:spcBef>
                <a:spcPts val="0"/>
              </a:spcBef>
              <a:buSzPts val="1800"/>
              <a:buFont typeface="Cambria"/>
              <a:buChar char="▪"/>
            </a:pPr>
            <a:r>
              <a:rPr lang="en" sz="2800" dirty="0">
                <a:latin typeface="Cambria"/>
                <a:ea typeface="Cambria"/>
                <a:cs typeface="Cambria"/>
                <a:sym typeface="Cambria"/>
              </a:rPr>
              <a:t>Формално върховете могат да бъдат от два вида:</a:t>
            </a:r>
            <a:endParaRPr sz="2800" dirty="0">
              <a:latin typeface="Cambria"/>
              <a:ea typeface="Cambria"/>
              <a:cs typeface="Cambria"/>
              <a:sym typeface="Cambria"/>
            </a:endParaRPr>
          </a:p>
          <a:p>
            <a:pPr lvl="2" algn="just">
              <a:lnSpc>
                <a:spcPct val="115000"/>
              </a:lnSpc>
              <a:spcBef>
                <a:spcPts val="0"/>
              </a:spcBef>
              <a:buFont typeface="Cambria"/>
              <a:buChar char="▪"/>
            </a:pPr>
            <a:r>
              <a:rPr lang="en" sz="2800" dirty="0">
                <a:latin typeface="Cambria"/>
                <a:ea typeface="Cambria"/>
                <a:cs typeface="Cambria"/>
                <a:sym typeface="Cambria"/>
              </a:rPr>
              <a:t>Родител</a:t>
            </a:r>
            <a:endParaRPr sz="2800" dirty="0">
              <a:latin typeface="Cambria"/>
              <a:ea typeface="Cambria"/>
              <a:cs typeface="Cambria"/>
              <a:sym typeface="Cambria"/>
            </a:endParaRPr>
          </a:p>
          <a:p>
            <a:pPr lvl="2" algn="just">
              <a:lnSpc>
                <a:spcPct val="115000"/>
              </a:lnSpc>
              <a:spcBef>
                <a:spcPts val="0"/>
              </a:spcBef>
              <a:buFont typeface="Cambria"/>
              <a:buChar char="▪"/>
            </a:pPr>
            <a:r>
              <a:rPr lang="en" sz="2800" dirty="0">
                <a:latin typeface="Cambria"/>
                <a:ea typeface="Cambria"/>
                <a:cs typeface="Cambria"/>
                <a:sym typeface="Cambria"/>
              </a:rPr>
              <a:t>Наследник</a:t>
            </a:r>
            <a:endParaRPr sz="2800" dirty="0">
              <a:latin typeface="Cambria"/>
              <a:ea typeface="Cambria"/>
              <a:cs typeface="Cambria"/>
              <a:sym typeface="Cambria"/>
            </a:endParaRPr>
          </a:p>
          <a:p>
            <a:pPr lvl="1" indent="-457086" algn="just">
              <a:lnSpc>
                <a:spcPct val="115000"/>
              </a:lnSpc>
              <a:spcBef>
                <a:spcPts val="0"/>
              </a:spcBef>
              <a:buSzPts val="1800"/>
              <a:buFont typeface="Cambria"/>
              <a:buChar char="▪"/>
            </a:pPr>
            <a:r>
              <a:rPr lang="en" sz="2800" dirty="0">
                <a:latin typeface="Cambria"/>
                <a:ea typeface="Cambria"/>
                <a:cs typeface="Cambria"/>
                <a:sym typeface="Cambria"/>
              </a:rPr>
              <a:t>Върхът без родител се нарича “корен”</a:t>
            </a:r>
            <a:endParaRPr sz="2800" dirty="0">
              <a:latin typeface="Cambria"/>
              <a:ea typeface="Cambria"/>
              <a:cs typeface="Cambria"/>
              <a:sym typeface="Cambria"/>
            </a:endParaRPr>
          </a:p>
          <a:p>
            <a:pPr lvl="1" indent="-457086" algn="just">
              <a:lnSpc>
                <a:spcPct val="115000"/>
              </a:lnSpc>
              <a:spcBef>
                <a:spcPts val="0"/>
              </a:spcBef>
              <a:buSzPts val="1800"/>
              <a:buFont typeface="Cambria"/>
              <a:buChar char="▪"/>
            </a:pPr>
            <a:r>
              <a:rPr lang="en" sz="2800" dirty="0">
                <a:latin typeface="Cambria"/>
                <a:ea typeface="Cambria"/>
                <a:cs typeface="Cambria"/>
                <a:sym typeface="Cambria"/>
              </a:rPr>
              <a:t>Всяко дърво има само корен</a:t>
            </a:r>
            <a:endParaRPr sz="2800" dirty="0">
              <a:latin typeface="Cambria"/>
              <a:ea typeface="Cambria"/>
              <a:cs typeface="Cambria"/>
              <a:sym typeface="Cambria"/>
            </a:endParaRPr>
          </a:p>
          <a:p>
            <a:pPr lvl="1" indent="-457086" algn="just">
              <a:lnSpc>
                <a:spcPct val="115000"/>
              </a:lnSpc>
              <a:spcBef>
                <a:spcPts val="0"/>
              </a:spcBef>
              <a:buSzPts val="1800"/>
              <a:buFont typeface="Cambria"/>
              <a:buChar char="▪"/>
            </a:pPr>
            <a:r>
              <a:rPr lang="en" sz="2800" dirty="0">
                <a:latin typeface="Cambria"/>
                <a:ea typeface="Cambria"/>
                <a:cs typeface="Cambria"/>
                <a:sym typeface="Cambria"/>
              </a:rPr>
              <a:t>Връх без наследници се нарича “листо”</a:t>
            </a:r>
            <a:endParaRPr sz="2800" dirty="0">
              <a:latin typeface="Cambria"/>
              <a:ea typeface="Cambria"/>
              <a:cs typeface="Cambria"/>
              <a:sym typeface="Cambria"/>
            </a:endParaRPr>
          </a:p>
          <a:p>
            <a:pPr marL="0" indent="0" algn="just">
              <a:lnSpc>
                <a:spcPct val="115000"/>
              </a:lnSpc>
              <a:spcBef>
                <a:spcPts val="1066"/>
              </a:spcBef>
              <a:buNone/>
            </a:pPr>
            <a:endParaRPr sz="2800" dirty="0">
              <a:latin typeface="Cambria"/>
              <a:ea typeface="Cambria"/>
              <a:cs typeface="Cambria"/>
              <a:sym typeface="Cambria"/>
            </a:endParaRPr>
          </a:p>
          <a:p>
            <a:pPr marL="0" indent="0" algn="just">
              <a:lnSpc>
                <a:spcPct val="115000"/>
              </a:lnSpc>
              <a:spcBef>
                <a:spcPts val="1066"/>
              </a:spcBef>
              <a:buClr>
                <a:schemeClr val="dk1"/>
              </a:buClr>
              <a:buSzPts val="1100"/>
              <a:buNone/>
            </a:pPr>
            <a:endParaRPr sz="2800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72" name="Google Shape;272;p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r>
              <a:rPr lang="ru-RU">
                <a:latin typeface="Cambria"/>
                <a:ea typeface="Cambria"/>
                <a:cs typeface="Cambria"/>
                <a:sym typeface="Cambria"/>
              </a:rPr>
              <a:t>Дървета – дефиниция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74" name="Google Shape;274;p29"/>
          <p:cNvSpPr/>
          <p:nvPr/>
        </p:nvSpPr>
        <p:spPr>
          <a:xfrm>
            <a:off x="9479330" y="4137049"/>
            <a:ext cx="445084" cy="395897"/>
          </a:xfrm>
          <a:prstGeom prst="ellipse">
            <a:avLst/>
          </a:prstGeom>
          <a:solidFill>
            <a:srgbClr val="F3BE6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endParaRPr sz="3199"/>
          </a:p>
        </p:txBody>
      </p:sp>
      <p:sp>
        <p:nvSpPr>
          <p:cNvPr id="275" name="Google Shape;275;p29"/>
          <p:cNvSpPr/>
          <p:nvPr/>
        </p:nvSpPr>
        <p:spPr>
          <a:xfrm>
            <a:off x="8733991" y="4745824"/>
            <a:ext cx="445084" cy="395897"/>
          </a:xfrm>
          <a:prstGeom prst="ellipse">
            <a:avLst/>
          </a:prstGeom>
          <a:solidFill>
            <a:srgbClr val="F3BE6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endParaRPr sz="3199"/>
          </a:p>
        </p:txBody>
      </p:sp>
      <p:sp>
        <p:nvSpPr>
          <p:cNvPr id="276" name="Google Shape;276;p29"/>
          <p:cNvSpPr/>
          <p:nvPr/>
        </p:nvSpPr>
        <p:spPr>
          <a:xfrm>
            <a:off x="10409988" y="4691738"/>
            <a:ext cx="445084" cy="395897"/>
          </a:xfrm>
          <a:prstGeom prst="ellipse">
            <a:avLst/>
          </a:prstGeom>
          <a:solidFill>
            <a:srgbClr val="F3BE6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endParaRPr sz="3199"/>
          </a:p>
        </p:txBody>
      </p:sp>
      <p:sp>
        <p:nvSpPr>
          <p:cNvPr id="277" name="Google Shape;277;p29"/>
          <p:cNvSpPr/>
          <p:nvPr/>
        </p:nvSpPr>
        <p:spPr>
          <a:xfrm>
            <a:off x="11028660" y="5419248"/>
            <a:ext cx="445084" cy="395897"/>
          </a:xfrm>
          <a:prstGeom prst="ellipse">
            <a:avLst/>
          </a:prstGeom>
          <a:solidFill>
            <a:srgbClr val="F3BE6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endParaRPr sz="3199"/>
          </a:p>
        </p:txBody>
      </p:sp>
      <p:sp>
        <p:nvSpPr>
          <p:cNvPr id="278" name="Google Shape;278;p29"/>
          <p:cNvSpPr/>
          <p:nvPr/>
        </p:nvSpPr>
        <p:spPr>
          <a:xfrm>
            <a:off x="9643688" y="5464770"/>
            <a:ext cx="445084" cy="395897"/>
          </a:xfrm>
          <a:prstGeom prst="ellipse">
            <a:avLst/>
          </a:prstGeom>
          <a:solidFill>
            <a:srgbClr val="F3BE6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endParaRPr sz="3199"/>
          </a:p>
        </p:txBody>
      </p:sp>
      <p:sp>
        <p:nvSpPr>
          <p:cNvPr id="279" name="Google Shape;279;p29"/>
          <p:cNvSpPr/>
          <p:nvPr/>
        </p:nvSpPr>
        <p:spPr>
          <a:xfrm>
            <a:off x="8733991" y="5464770"/>
            <a:ext cx="445084" cy="395897"/>
          </a:xfrm>
          <a:prstGeom prst="ellipse">
            <a:avLst/>
          </a:prstGeom>
          <a:solidFill>
            <a:srgbClr val="F3BE6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endParaRPr sz="3199"/>
          </a:p>
        </p:txBody>
      </p:sp>
      <p:sp>
        <p:nvSpPr>
          <p:cNvPr id="280" name="Google Shape;280;p29"/>
          <p:cNvSpPr/>
          <p:nvPr/>
        </p:nvSpPr>
        <p:spPr>
          <a:xfrm>
            <a:off x="7700494" y="5464770"/>
            <a:ext cx="445084" cy="395897"/>
          </a:xfrm>
          <a:prstGeom prst="ellipse">
            <a:avLst/>
          </a:prstGeom>
          <a:solidFill>
            <a:srgbClr val="F3BE6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endParaRPr sz="3199"/>
          </a:p>
        </p:txBody>
      </p:sp>
      <p:cxnSp>
        <p:nvCxnSpPr>
          <p:cNvPr id="281" name="Google Shape;281;p29"/>
          <p:cNvCxnSpPr>
            <a:stCxn id="274" idx="3"/>
            <a:endCxn id="275" idx="7"/>
          </p:cNvCxnSpPr>
          <p:nvPr/>
        </p:nvCxnSpPr>
        <p:spPr>
          <a:xfrm flipH="1">
            <a:off x="9113824" y="4474968"/>
            <a:ext cx="430688" cy="328714"/>
          </a:xfrm>
          <a:prstGeom prst="straightConnector1">
            <a:avLst/>
          </a:prstGeom>
          <a:noFill/>
          <a:ln w="9525" cap="flat" cmpd="sng">
            <a:solidFill>
              <a:srgbClr val="F3BE6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2" name="Google Shape;282;p29"/>
          <p:cNvCxnSpPr>
            <a:stCxn id="275" idx="3"/>
            <a:endCxn id="280" idx="7"/>
          </p:cNvCxnSpPr>
          <p:nvPr/>
        </p:nvCxnSpPr>
        <p:spPr>
          <a:xfrm flipH="1">
            <a:off x="8080560" y="5083742"/>
            <a:ext cx="718613" cy="439086"/>
          </a:xfrm>
          <a:prstGeom prst="straightConnector1">
            <a:avLst/>
          </a:prstGeom>
          <a:noFill/>
          <a:ln w="9525" cap="flat" cmpd="sng">
            <a:solidFill>
              <a:srgbClr val="F3BE6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3" name="Google Shape;283;p29"/>
          <p:cNvCxnSpPr>
            <a:stCxn id="275" idx="4"/>
            <a:endCxn id="279" idx="0"/>
          </p:cNvCxnSpPr>
          <p:nvPr/>
        </p:nvCxnSpPr>
        <p:spPr>
          <a:xfrm>
            <a:off x="8956533" y="5141720"/>
            <a:ext cx="0" cy="323116"/>
          </a:xfrm>
          <a:prstGeom prst="straightConnector1">
            <a:avLst/>
          </a:prstGeom>
          <a:noFill/>
          <a:ln w="9525" cap="flat" cmpd="sng">
            <a:solidFill>
              <a:srgbClr val="F3BE6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4" name="Google Shape;284;p29"/>
          <p:cNvCxnSpPr>
            <a:stCxn id="275" idx="5"/>
            <a:endCxn id="278" idx="0"/>
          </p:cNvCxnSpPr>
          <p:nvPr/>
        </p:nvCxnSpPr>
        <p:spPr>
          <a:xfrm>
            <a:off x="9113894" y="5083742"/>
            <a:ext cx="752204" cy="381101"/>
          </a:xfrm>
          <a:prstGeom prst="straightConnector1">
            <a:avLst/>
          </a:prstGeom>
          <a:noFill/>
          <a:ln w="9525" cap="flat" cmpd="sng">
            <a:solidFill>
              <a:srgbClr val="F3BE6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5" name="Google Shape;285;p29"/>
          <p:cNvCxnSpPr>
            <a:stCxn id="274" idx="5"/>
            <a:endCxn id="276" idx="1"/>
          </p:cNvCxnSpPr>
          <p:nvPr/>
        </p:nvCxnSpPr>
        <p:spPr>
          <a:xfrm>
            <a:off x="9859232" y="4474968"/>
            <a:ext cx="615840" cy="274728"/>
          </a:xfrm>
          <a:prstGeom prst="straightConnector1">
            <a:avLst/>
          </a:prstGeom>
          <a:noFill/>
          <a:ln w="9525" cap="flat" cmpd="sng">
            <a:solidFill>
              <a:srgbClr val="F3BE6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6" name="Google Shape;286;p29"/>
          <p:cNvCxnSpPr>
            <a:stCxn id="276" idx="5"/>
            <a:endCxn id="277" idx="1"/>
          </p:cNvCxnSpPr>
          <p:nvPr/>
        </p:nvCxnSpPr>
        <p:spPr>
          <a:xfrm>
            <a:off x="10789890" y="5029657"/>
            <a:ext cx="303921" cy="447483"/>
          </a:xfrm>
          <a:prstGeom prst="straightConnector1">
            <a:avLst/>
          </a:prstGeom>
          <a:noFill/>
          <a:ln w="9525" cap="flat" cmpd="sng">
            <a:solidFill>
              <a:srgbClr val="F3BE6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" name="Slide Number Placeholder">
            <a:extLst>
              <a:ext uri="{FF2B5EF4-FFF2-40B4-BE49-F238E27FC236}">
                <a16:creationId xmlns:a16="http://schemas.microsoft.com/office/drawing/2014/main" id="{FC56A95D-2472-4259-9B09-91DE4D1991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720681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" name="Google Shape;2088;p92"/>
          <p:cNvSpPr txBox="1">
            <a:spLocks noGrp="1"/>
          </p:cNvSpPr>
          <p:nvPr>
            <p:ph type="body" idx="4294967295"/>
          </p:nvPr>
        </p:nvSpPr>
        <p:spPr>
          <a:xfrm>
            <a:off x="190413" y="1151715"/>
            <a:ext cx="11804525" cy="556894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marL="304724" indent="-30472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en"/>
              <a:t>Премахване на елемент, който има и ляво и дясно поддърво</a:t>
            </a:r>
            <a:endParaRPr/>
          </a:p>
          <a:p>
            <a:pPr marL="609448" lvl="1" indent="-22854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▪"/>
            </a:pPr>
            <a:r>
              <a:rPr lang="en"/>
              <a:t>Намираме елемента за премахване</a:t>
            </a:r>
            <a:endParaRPr/>
          </a:p>
          <a:p>
            <a:pPr marL="609448" lvl="1" indent="-228543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900"/>
              <a:buChar char="▪"/>
            </a:pPr>
            <a:r>
              <a:rPr lang="en"/>
              <a:t>Намираме най-малкия елемент в</a:t>
            </a:r>
            <a:br>
              <a:rPr lang="en"/>
            </a:br>
            <a:r>
              <a:rPr lang="en"/>
              <a:t>лявото разклонение на дясното му</a:t>
            </a:r>
            <a:br>
              <a:rPr lang="en"/>
            </a:br>
            <a:r>
              <a:rPr lang="en"/>
              <a:t>поддърво</a:t>
            </a:r>
            <a:endParaRPr/>
          </a:p>
          <a:p>
            <a:pPr marL="609448" lvl="1" indent="-228543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900"/>
              <a:buChar char="▪"/>
            </a:pPr>
            <a:r>
              <a:rPr lang="en"/>
              <a:t>Разменяме двата елемента и</a:t>
            </a:r>
            <a:br>
              <a:rPr lang="en"/>
            </a:br>
            <a:r>
              <a:rPr lang="en"/>
              <a:t>извършваме премахването</a:t>
            </a:r>
            <a:endParaRPr/>
          </a:p>
          <a:p>
            <a:pPr marL="304724" indent="-304724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600"/>
              <a:buChar char="▪"/>
            </a:pPr>
            <a:r>
              <a:rPr lang="en"/>
              <a:t>Example: Delete 17</a:t>
            </a:r>
            <a:endParaRPr/>
          </a:p>
        </p:txBody>
      </p:sp>
      <p:sp>
        <p:nvSpPr>
          <p:cNvPr id="2089" name="Google Shape;2089;p92"/>
          <p:cNvSpPr txBox="1">
            <a:spLocks noGrp="1"/>
          </p:cNvSpPr>
          <p:nvPr>
            <p:ph type="title" idx="4294967295"/>
          </p:nvPr>
        </p:nvSpPr>
        <p:spPr>
          <a:xfrm>
            <a:off x="188814" y="41224"/>
            <a:ext cx="9577505" cy="111051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F3BE60"/>
              </a:buClr>
              <a:buSzPts val="3000"/>
            </a:pPr>
            <a:r>
              <a:rPr lang="en"/>
              <a:t>Двоично дърво за търсене - премахване</a:t>
            </a:r>
            <a:endParaRPr/>
          </a:p>
        </p:txBody>
      </p:sp>
      <p:sp>
        <p:nvSpPr>
          <p:cNvPr id="2090" name="Google Shape;2090;p92"/>
          <p:cNvSpPr/>
          <p:nvPr/>
        </p:nvSpPr>
        <p:spPr>
          <a:xfrm>
            <a:off x="8721442" y="2090699"/>
            <a:ext cx="846180" cy="802991"/>
          </a:xfrm>
          <a:prstGeom prst="ellipse">
            <a:avLst/>
          </a:prstGeom>
          <a:solidFill>
            <a:srgbClr val="C6BEAB">
              <a:alpha val="49800"/>
            </a:srgbClr>
          </a:solidFill>
          <a:ln w="38100" cap="flat" cmpd="sng">
            <a:solidFill>
              <a:srgbClr val="ECE9E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10" tIns="45688" rIns="91410" bIns="45688" anchor="ctr" anchorCtr="0">
            <a:noAutofit/>
          </a:bodyPr>
          <a:lstStyle/>
          <a:p>
            <a:pPr algn="ctr"/>
            <a:r>
              <a:rPr lang="en" sz="2399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17</a:t>
            </a:r>
            <a:endParaRPr sz="1466"/>
          </a:p>
        </p:txBody>
      </p:sp>
      <p:sp>
        <p:nvSpPr>
          <p:cNvPr id="2091" name="Google Shape;2091;p92"/>
          <p:cNvSpPr/>
          <p:nvPr/>
        </p:nvSpPr>
        <p:spPr>
          <a:xfrm>
            <a:off x="9903884" y="3326899"/>
            <a:ext cx="846180" cy="802991"/>
          </a:xfrm>
          <a:prstGeom prst="ellipse">
            <a:avLst/>
          </a:prstGeom>
          <a:solidFill>
            <a:srgbClr val="C6BEAB">
              <a:alpha val="49800"/>
            </a:srgbClr>
          </a:solidFill>
          <a:ln w="38100" cap="flat" cmpd="sng">
            <a:solidFill>
              <a:srgbClr val="ECE9E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10" tIns="45688" rIns="91410" bIns="45688" anchor="ctr" anchorCtr="0">
            <a:noAutofit/>
          </a:bodyPr>
          <a:lstStyle/>
          <a:p>
            <a:pPr algn="ctr"/>
            <a:r>
              <a:rPr lang="en" sz="2399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19</a:t>
            </a:r>
            <a:endParaRPr sz="1466"/>
          </a:p>
        </p:txBody>
      </p:sp>
      <p:sp>
        <p:nvSpPr>
          <p:cNvPr id="2092" name="Google Shape;2092;p92"/>
          <p:cNvSpPr/>
          <p:nvPr/>
        </p:nvSpPr>
        <p:spPr>
          <a:xfrm>
            <a:off x="7465326" y="3274384"/>
            <a:ext cx="844180" cy="802991"/>
          </a:xfrm>
          <a:prstGeom prst="ellipse">
            <a:avLst/>
          </a:prstGeom>
          <a:solidFill>
            <a:srgbClr val="C6BEAB">
              <a:alpha val="49800"/>
            </a:srgbClr>
          </a:solidFill>
          <a:ln w="38100" cap="flat" cmpd="sng">
            <a:solidFill>
              <a:srgbClr val="ECE9E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10" tIns="45688" rIns="91410" bIns="45688" anchor="ctr" anchorCtr="0">
            <a:noAutofit/>
          </a:bodyPr>
          <a:lstStyle/>
          <a:p>
            <a:pPr algn="ctr"/>
            <a:r>
              <a:rPr lang="en" sz="2399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9</a:t>
            </a:r>
            <a:endParaRPr sz="1466"/>
          </a:p>
        </p:txBody>
      </p:sp>
      <p:sp>
        <p:nvSpPr>
          <p:cNvPr id="2093" name="Google Shape;2093;p92"/>
          <p:cNvSpPr/>
          <p:nvPr/>
        </p:nvSpPr>
        <p:spPr>
          <a:xfrm>
            <a:off x="9173331" y="4683409"/>
            <a:ext cx="849379" cy="802991"/>
          </a:xfrm>
          <a:prstGeom prst="ellipse">
            <a:avLst/>
          </a:prstGeom>
          <a:solidFill>
            <a:srgbClr val="C6BEAB">
              <a:alpha val="49800"/>
            </a:srgbClr>
          </a:solidFill>
          <a:ln w="38100" cap="flat" cmpd="sng">
            <a:solidFill>
              <a:srgbClr val="ECE9E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10" tIns="45688" rIns="91410" bIns="45688" anchor="ctr" anchorCtr="0">
            <a:noAutofit/>
          </a:bodyPr>
          <a:lstStyle/>
          <a:p>
            <a:pPr algn="ctr"/>
            <a:r>
              <a:rPr lang="en" sz="2399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18</a:t>
            </a:r>
            <a:endParaRPr sz="1466"/>
          </a:p>
        </p:txBody>
      </p:sp>
      <p:cxnSp>
        <p:nvCxnSpPr>
          <p:cNvPr id="2094" name="Google Shape;2094;p92"/>
          <p:cNvCxnSpPr/>
          <p:nvPr/>
        </p:nvCxnSpPr>
        <p:spPr>
          <a:xfrm flipH="1">
            <a:off x="8186105" y="2694480"/>
            <a:ext cx="601043" cy="688621"/>
          </a:xfrm>
          <a:prstGeom prst="straightConnector1">
            <a:avLst/>
          </a:prstGeom>
          <a:noFill/>
          <a:ln w="38100" cap="flat" cmpd="sng">
            <a:solidFill>
              <a:srgbClr val="ECE9E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95" name="Google Shape;2095;p92"/>
          <p:cNvCxnSpPr/>
          <p:nvPr/>
        </p:nvCxnSpPr>
        <p:spPr>
          <a:xfrm flipH="1">
            <a:off x="7228851" y="4053495"/>
            <a:ext cx="457881" cy="619039"/>
          </a:xfrm>
          <a:prstGeom prst="straightConnector1">
            <a:avLst/>
          </a:prstGeom>
          <a:noFill/>
          <a:ln w="38100" cap="flat" cmpd="sng">
            <a:solidFill>
              <a:srgbClr val="ECE9E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96" name="Google Shape;2096;p92"/>
          <p:cNvCxnSpPr/>
          <p:nvPr/>
        </p:nvCxnSpPr>
        <p:spPr>
          <a:xfrm flipH="1">
            <a:off x="9690294" y="4053495"/>
            <a:ext cx="332313" cy="619039"/>
          </a:xfrm>
          <a:prstGeom prst="straightConnector1">
            <a:avLst/>
          </a:prstGeom>
          <a:noFill/>
          <a:ln w="38100" cap="flat" cmpd="sng">
            <a:solidFill>
              <a:srgbClr val="ECE9E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97" name="Google Shape;2097;p92"/>
          <p:cNvCxnSpPr/>
          <p:nvPr/>
        </p:nvCxnSpPr>
        <p:spPr>
          <a:xfrm>
            <a:off x="9459602" y="2753675"/>
            <a:ext cx="563053" cy="683822"/>
          </a:xfrm>
          <a:prstGeom prst="straightConnector1">
            <a:avLst/>
          </a:prstGeom>
          <a:noFill/>
          <a:ln w="38100" cap="flat" cmpd="sng">
            <a:solidFill>
              <a:srgbClr val="ECE9E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98" name="Google Shape;2098;p92"/>
          <p:cNvSpPr/>
          <p:nvPr/>
        </p:nvSpPr>
        <p:spPr>
          <a:xfrm>
            <a:off x="10765553" y="4637878"/>
            <a:ext cx="846180" cy="802991"/>
          </a:xfrm>
          <a:prstGeom prst="ellipse">
            <a:avLst/>
          </a:prstGeom>
          <a:solidFill>
            <a:srgbClr val="C6BEAB">
              <a:alpha val="49800"/>
            </a:srgbClr>
          </a:solidFill>
          <a:ln w="38100" cap="flat" cmpd="sng">
            <a:solidFill>
              <a:srgbClr val="ECE9E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10" tIns="45688" rIns="91410" bIns="45688" anchor="ctr" anchorCtr="0">
            <a:noAutofit/>
          </a:bodyPr>
          <a:lstStyle/>
          <a:p>
            <a:pPr algn="ctr"/>
            <a:r>
              <a:rPr lang="en" sz="2399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25</a:t>
            </a:r>
            <a:endParaRPr sz="1466" dirty="0"/>
          </a:p>
        </p:txBody>
      </p:sp>
      <p:cxnSp>
        <p:nvCxnSpPr>
          <p:cNvPr id="2099" name="Google Shape;2099;p92"/>
          <p:cNvCxnSpPr/>
          <p:nvPr/>
        </p:nvCxnSpPr>
        <p:spPr>
          <a:xfrm>
            <a:off x="10534600" y="4082359"/>
            <a:ext cx="445084" cy="601043"/>
          </a:xfrm>
          <a:prstGeom prst="straightConnector1">
            <a:avLst/>
          </a:prstGeom>
          <a:noFill/>
          <a:ln w="38100" cap="flat" cmpd="sng">
            <a:solidFill>
              <a:srgbClr val="ECE9E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00" name="Google Shape;2100;p92"/>
          <p:cNvSpPr/>
          <p:nvPr/>
        </p:nvSpPr>
        <p:spPr>
          <a:xfrm>
            <a:off x="6627812" y="4638446"/>
            <a:ext cx="846180" cy="802991"/>
          </a:xfrm>
          <a:prstGeom prst="ellipse">
            <a:avLst/>
          </a:prstGeom>
          <a:solidFill>
            <a:srgbClr val="C6BEAB">
              <a:alpha val="49800"/>
            </a:srgbClr>
          </a:solidFill>
          <a:ln w="38100" cap="flat" cmpd="sng">
            <a:solidFill>
              <a:srgbClr val="ECE9E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10" tIns="45688" rIns="91410" bIns="45688" anchor="ctr" anchorCtr="0">
            <a:noAutofit/>
          </a:bodyPr>
          <a:lstStyle/>
          <a:p>
            <a:pPr algn="ctr"/>
            <a:r>
              <a:rPr lang="en" sz="2399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endParaRPr sz="1466"/>
          </a:p>
        </p:txBody>
      </p:sp>
      <p:sp>
        <p:nvSpPr>
          <p:cNvPr id="15" name="Slide Number Placeholder">
            <a:extLst>
              <a:ext uri="{FF2B5EF4-FFF2-40B4-BE49-F238E27FC236}">
                <a16:creationId xmlns:a16="http://schemas.microsoft.com/office/drawing/2014/main" id="{11B98B5B-2D38-4133-BEE5-552705D90A91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174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6" name="Google Shape;2106;p93"/>
          <p:cNvSpPr txBox="1">
            <a:spLocks noGrp="1"/>
          </p:cNvSpPr>
          <p:nvPr>
            <p:ph type="title"/>
          </p:nvPr>
        </p:nvSpPr>
        <p:spPr>
          <a:xfrm>
            <a:off x="912812" y="4876800"/>
            <a:ext cx="10363301" cy="820586"/>
          </a:xfrm>
          <a:prstGeom prst="rect">
            <a:avLst/>
          </a:prstGeom>
        </p:spPr>
        <p:txBody>
          <a:bodyPr spcFirstLastPara="1" vert="horz" wrap="square" lIns="35991" tIns="35991" rIns="35991" bIns="35991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sz="4666"/>
              <a:t>Балансирани дървета</a:t>
            </a:r>
            <a:endParaRPr sz="4666" dirty="0"/>
          </a:p>
        </p:txBody>
      </p:sp>
      <p:sp>
        <p:nvSpPr>
          <p:cNvPr id="2107" name="Google Shape;2107;p93"/>
          <p:cNvSpPr txBox="1">
            <a:spLocks noGrp="1"/>
          </p:cNvSpPr>
          <p:nvPr>
            <p:ph type="body" idx="1"/>
          </p:nvPr>
        </p:nvSpPr>
        <p:spPr>
          <a:xfrm>
            <a:off x="912812" y="5754362"/>
            <a:ext cx="10363301" cy="719013"/>
          </a:xfrm>
          <a:prstGeom prst="rect">
            <a:avLst/>
          </a:prstGeom>
        </p:spPr>
        <p:txBody>
          <a:bodyPr spcFirstLastPara="1" vert="horz" wrap="square" lIns="35991" tIns="35991" rIns="35991" bIns="35991" rtlCol="0" anchor="t" anchorCtr="0">
            <a:noAutofit/>
          </a:bodyPr>
          <a:lstStyle/>
          <a:p>
            <a:pPr>
              <a:spcAft>
                <a:spcPts val="0"/>
              </a:spcAft>
            </a:pPr>
            <a:r>
              <a:rPr lang="en" sz="3732"/>
              <a:t>Предназначение</a:t>
            </a:r>
            <a:endParaRPr sz="3732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D53140E-3E69-4693-B17A-E78BD06ADB6B}"/>
              </a:ext>
            </a:extLst>
          </p:cNvPr>
          <p:cNvGrpSpPr/>
          <p:nvPr/>
        </p:nvGrpSpPr>
        <p:grpSpPr>
          <a:xfrm>
            <a:off x="2461097" y="810063"/>
            <a:ext cx="7266965" cy="3838137"/>
            <a:chOff x="3364690" y="2159331"/>
            <a:chExt cx="5459778" cy="2883649"/>
          </a:xfrm>
        </p:grpSpPr>
        <p:sp>
          <p:nvSpPr>
            <p:cNvPr id="2105" name="Google Shape;2105;p93"/>
            <p:cNvSpPr/>
            <p:nvPr/>
          </p:nvSpPr>
          <p:spPr>
            <a:xfrm>
              <a:off x="3364690" y="2159331"/>
              <a:ext cx="5459778" cy="2883649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868" tIns="121868" rIns="121868" bIns="121868" anchor="ctr" anchorCtr="0">
              <a:noAutofit/>
            </a:bodyPr>
            <a:lstStyle/>
            <a:p>
              <a:endParaRPr sz="3199"/>
            </a:p>
          </p:txBody>
        </p:sp>
        <p:pic>
          <p:nvPicPr>
            <p:cNvPr id="2108" name="Google Shape;2108;p9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364690" y="2159331"/>
              <a:ext cx="5459578" cy="279327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E5B86C72-6692-44F9-A0D4-C8FBEBF9C1F6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265262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3" name="Google Shape;2113;p94"/>
          <p:cNvSpPr txBox="1">
            <a:spLocks noGrp="1"/>
          </p:cNvSpPr>
          <p:nvPr>
            <p:ph type="body" idx="4294967295"/>
          </p:nvPr>
        </p:nvSpPr>
        <p:spPr>
          <a:xfrm>
            <a:off x="190413" y="1151715"/>
            <a:ext cx="11804525" cy="556894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marL="304724" indent="-304724">
              <a:spcBef>
                <a:spcPts val="0"/>
              </a:spcBef>
              <a:spcAft>
                <a:spcPts val="0"/>
              </a:spcAft>
              <a:buSzPts val="2600"/>
              <a:buFont typeface="Cambria"/>
              <a:buChar char="▪"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Добавяне – височината на дървото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marL="304724" indent="-304724">
              <a:spcBef>
                <a:spcPts val="1200"/>
              </a:spcBef>
              <a:spcAft>
                <a:spcPts val="0"/>
              </a:spcAft>
              <a:buSzPts val="2600"/>
              <a:buFont typeface="Cambria"/>
              <a:buChar char="▪"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Търсене  – височината на дървото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marL="304724" indent="-304724">
              <a:spcBef>
                <a:spcPts val="1200"/>
              </a:spcBef>
              <a:spcAft>
                <a:spcPts val="0"/>
              </a:spcAft>
              <a:buSzPts val="2600"/>
              <a:buFont typeface="Cambria"/>
              <a:buChar char="▪"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Премахване – височината на дървото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114" name="Google Shape;2114;p94"/>
          <p:cNvSpPr txBox="1">
            <a:spLocks noGrp="1"/>
          </p:cNvSpPr>
          <p:nvPr>
            <p:ph type="title" idx="4294967295"/>
          </p:nvPr>
        </p:nvSpPr>
        <p:spPr>
          <a:xfrm>
            <a:off x="188817" y="41216"/>
            <a:ext cx="11804525" cy="111051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F3BE60"/>
              </a:buClr>
              <a:buSzPts val="3000"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Двоични дървета за търсене – сложност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115" name="Google Shape;2115;p94"/>
          <p:cNvSpPr/>
          <p:nvPr/>
        </p:nvSpPr>
        <p:spPr>
          <a:xfrm>
            <a:off x="8715866" y="2819559"/>
            <a:ext cx="846180" cy="802991"/>
          </a:xfrm>
          <a:prstGeom prst="ellipse">
            <a:avLst/>
          </a:prstGeom>
          <a:solidFill>
            <a:srgbClr val="C6BEAB">
              <a:alpha val="49800"/>
            </a:srgbClr>
          </a:solidFill>
          <a:ln w="38100" cap="flat" cmpd="sng">
            <a:solidFill>
              <a:srgbClr val="ECE9E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10" tIns="45688" rIns="91410" bIns="45688" anchor="ctr" anchorCtr="0">
            <a:noAutofit/>
          </a:bodyPr>
          <a:lstStyle/>
          <a:p>
            <a:pPr algn="ctr"/>
            <a:r>
              <a:rPr lang="en" sz="2399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17</a:t>
            </a:r>
            <a:endParaRPr sz="1466"/>
          </a:p>
        </p:txBody>
      </p:sp>
      <p:sp>
        <p:nvSpPr>
          <p:cNvPr id="2116" name="Google Shape;2116;p94"/>
          <p:cNvSpPr/>
          <p:nvPr/>
        </p:nvSpPr>
        <p:spPr>
          <a:xfrm>
            <a:off x="9898306" y="4055758"/>
            <a:ext cx="846180" cy="802991"/>
          </a:xfrm>
          <a:prstGeom prst="ellipse">
            <a:avLst/>
          </a:prstGeom>
          <a:solidFill>
            <a:srgbClr val="C6BEAB">
              <a:alpha val="49800"/>
            </a:srgbClr>
          </a:solidFill>
          <a:ln w="38100" cap="flat" cmpd="sng">
            <a:solidFill>
              <a:srgbClr val="ECE9E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10" tIns="45688" rIns="91410" bIns="45688" anchor="ctr" anchorCtr="0">
            <a:noAutofit/>
          </a:bodyPr>
          <a:lstStyle/>
          <a:p>
            <a:pPr algn="ctr"/>
            <a:r>
              <a:rPr lang="en" sz="2399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19</a:t>
            </a:r>
            <a:endParaRPr sz="1466"/>
          </a:p>
        </p:txBody>
      </p:sp>
      <p:sp>
        <p:nvSpPr>
          <p:cNvPr id="2117" name="Google Shape;2117;p94"/>
          <p:cNvSpPr/>
          <p:nvPr/>
        </p:nvSpPr>
        <p:spPr>
          <a:xfrm>
            <a:off x="7459748" y="4003244"/>
            <a:ext cx="844180" cy="802991"/>
          </a:xfrm>
          <a:prstGeom prst="ellipse">
            <a:avLst/>
          </a:prstGeom>
          <a:solidFill>
            <a:srgbClr val="C6BEAB">
              <a:alpha val="49800"/>
            </a:srgbClr>
          </a:solidFill>
          <a:ln w="38100" cap="flat" cmpd="sng">
            <a:solidFill>
              <a:srgbClr val="ECE9E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10" tIns="45688" rIns="91410" bIns="45688" anchor="ctr" anchorCtr="0">
            <a:noAutofit/>
          </a:bodyPr>
          <a:lstStyle/>
          <a:p>
            <a:pPr algn="ctr"/>
            <a:r>
              <a:rPr lang="en" sz="2399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9</a:t>
            </a:r>
            <a:endParaRPr sz="1466"/>
          </a:p>
        </p:txBody>
      </p:sp>
      <p:sp>
        <p:nvSpPr>
          <p:cNvPr id="2118" name="Google Shape;2118;p94"/>
          <p:cNvSpPr/>
          <p:nvPr/>
        </p:nvSpPr>
        <p:spPr>
          <a:xfrm>
            <a:off x="9167755" y="5412269"/>
            <a:ext cx="849379" cy="802991"/>
          </a:xfrm>
          <a:prstGeom prst="ellipse">
            <a:avLst/>
          </a:prstGeom>
          <a:solidFill>
            <a:srgbClr val="C6BEAB">
              <a:alpha val="49800"/>
            </a:srgbClr>
          </a:solidFill>
          <a:ln w="38100" cap="flat" cmpd="sng">
            <a:solidFill>
              <a:srgbClr val="ECE9E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10" tIns="45688" rIns="91410" bIns="45688" anchor="ctr" anchorCtr="0">
            <a:noAutofit/>
          </a:bodyPr>
          <a:lstStyle/>
          <a:p>
            <a:pPr algn="ctr"/>
            <a:r>
              <a:rPr lang="en" sz="2399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18</a:t>
            </a:r>
            <a:endParaRPr sz="1466"/>
          </a:p>
        </p:txBody>
      </p:sp>
      <p:cxnSp>
        <p:nvCxnSpPr>
          <p:cNvPr id="2119" name="Google Shape;2119;p94"/>
          <p:cNvCxnSpPr/>
          <p:nvPr/>
        </p:nvCxnSpPr>
        <p:spPr>
          <a:xfrm flipH="1">
            <a:off x="8180529" y="3423340"/>
            <a:ext cx="601043" cy="688621"/>
          </a:xfrm>
          <a:prstGeom prst="straightConnector1">
            <a:avLst/>
          </a:prstGeom>
          <a:noFill/>
          <a:ln w="38100" cap="flat" cmpd="sng">
            <a:solidFill>
              <a:srgbClr val="ECE9E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20" name="Google Shape;2120;p94"/>
          <p:cNvCxnSpPr/>
          <p:nvPr/>
        </p:nvCxnSpPr>
        <p:spPr>
          <a:xfrm flipH="1">
            <a:off x="7223275" y="4782355"/>
            <a:ext cx="457881" cy="619039"/>
          </a:xfrm>
          <a:prstGeom prst="straightConnector1">
            <a:avLst/>
          </a:prstGeom>
          <a:noFill/>
          <a:ln w="38100" cap="flat" cmpd="sng">
            <a:solidFill>
              <a:srgbClr val="ECE9E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21" name="Google Shape;2121;p94"/>
          <p:cNvCxnSpPr/>
          <p:nvPr/>
        </p:nvCxnSpPr>
        <p:spPr>
          <a:xfrm flipH="1">
            <a:off x="9684718" y="4782355"/>
            <a:ext cx="332313" cy="619039"/>
          </a:xfrm>
          <a:prstGeom prst="straightConnector1">
            <a:avLst/>
          </a:prstGeom>
          <a:noFill/>
          <a:ln w="38100" cap="flat" cmpd="sng">
            <a:solidFill>
              <a:srgbClr val="ECE9E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22" name="Google Shape;2122;p94"/>
          <p:cNvCxnSpPr/>
          <p:nvPr/>
        </p:nvCxnSpPr>
        <p:spPr>
          <a:xfrm>
            <a:off x="9454026" y="3482535"/>
            <a:ext cx="563053" cy="683822"/>
          </a:xfrm>
          <a:prstGeom prst="straightConnector1">
            <a:avLst/>
          </a:prstGeom>
          <a:noFill/>
          <a:ln w="38100" cap="flat" cmpd="sng">
            <a:solidFill>
              <a:srgbClr val="ECE9E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23" name="Google Shape;2123;p94"/>
          <p:cNvSpPr/>
          <p:nvPr/>
        </p:nvSpPr>
        <p:spPr>
          <a:xfrm>
            <a:off x="10759975" y="5366738"/>
            <a:ext cx="846180" cy="802991"/>
          </a:xfrm>
          <a:prstGeom prst="ellipse">
            <a:avLst/>
          </a:prstGeom>
          <a:solidFill>
            <a:srgbClr val="C6BEAB">
              <a:alpha val="49800"/>
            </a:srgbClr>
          </a:solidFill>
          <a:ln w="38100" cap="flat" cmpd="sng">
            <a:solidFill>
              <a:srgbClr val="ECE9E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10" tIns="45688" rIns="91410" bIns="45688" anchor="ctr" anchorCtr="0">
            <a:noAutofit/>
          </a:bodyPr>
          <a:lstStyle/>
          <a:p>
            <a:pPr algn="ctr"/>
            <a:r>
              <a:rPr lang="en" sz="2399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25</a:t>
            </a:r>
            <a:endParaRPr sz="1466"/>
          </a:p>
        </p:txBody>
      </p:sp>
      <p:cxnSp>
        <p:nvCxnSpPr>
          <p:cNvPr id="2124" name="Google Shape;2124;p94"/>
          <p:cNvCxnSpPr/>
          <p:nvPr/>
        </p:nvCxnSpPr>
        <p:spPr>
          <a:xfrm>
            <a:off x="10529024" y="4811219"/>
            <a:ext cx="445084" cy="601043"/>
          </a:xfrm>
          <a:prstGeom prst="straightConnector1">
            <a:avLst/>
          </a:prstGeom>
          <a:noFill/>
          <a:ln w="38100" cap="flat" cmpd="sng">
            <a:solidFill>
              <a:srgbClr val="ECE9E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25" name="Google Shape;2125;p94"/>
          <p:cNvSpPr/>
          <p:nvPr/>
        </p:nvSpPr>
        <p:spPr>
          <a:xfrm>
            <a:off x="6622234" y="5367306"/>
            <a:ext cx="846180" cy="802991"/>
          </a:xfrm>
          <a:prstGeom prst="ellipse">
            <a:avLst/>
          </a:prstGeom>
          <a:solidFill>
            <a:srgbClr val="C6BEAB">
              <a:alpha val="49800"/>
            </a:srgbClr>
          </a:solidFill>
          <a:ln w="38100" cap="flat" cmpd="sng">
            <a:solidFill>
              <a:srgbClr val="ECE9E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10" tIns="45688" rIns="91410" bIns="45688" anchor="ctr" anchorCtr="0">
            <a:noAutofit/>
          </a:bodyPr>
          <a:lstStyle/>
          <a:p>
            <a:pPr algn="ctr"/>
            <a:r>
              <a:rPr lang="en" sz="2399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endParaRPr sz="1466"/>
          </a:p>
        </p:txBody>
      </p:sp>
      <p:sp>
        <p:nvSpPr>
          <p:cNvPr id="2126" name="Google Shape;2126;p94"/>
          <p:cNvSpPr/>
          <p:nvPr/>
        </p:nvSpPr>
        <p:spPr>
          <a:xfrm>
            <a:off x="8092901" y="1455862"/>
            <a:ext cx="1202887" cy="568252"/>
          </a:xfrm>
          <a:prstGeom prst="wedgeRoundRectCallout">
            <a:avLst>
              <a:gd name="adj1" fmla="val -84108"/>
              <a:gd name="adj2" fmla="val 59918"/>
              <a:gd name="adj3" fmla="val 16667"/>
            </a:avLst>
          </a:prstGeom>
          <a:solidFill>
            <a:srgbClr val="663606">
              <a:alpha val="94900"/>
            </a:srgbClr>
          </a:solidFill>
          <a:ln w="19050" cap="flat" cmpd="sng">
            <a:solidFill>
              <a:srgbClr val="F8D49E">
                <a:alpha val="8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10" tIns="45688" rIns="91410" bIns="45688" anchor="ctr" anchorCtr="0">
            <a:noAutofit/>
          </a:bodyPr>
          <a:lstStyle/>
          <a:p>
            <a:pPr algn="ctr"/>
            <a:r>
              <a:rPr lang="en" sz="279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O(n)</a:t>
            </a:r>
            <a:endParaRPr sz="2799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Slide Number Placeholder">
            <a:extLst>
              <a:ext uri="{FF2B5EF4-FFF2-40B4-BE49-F238E27FC236}">
                <a16:creationId xmlns:a16="http://schemas.microsoft.com/office/drawing/2014/main" id="{DA191090-D769-4A2B-B9A7-2D27241F8354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6547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1" name="Google Shape;2131;p95"/>
          <p:cNvSpPr txBox="1">
            <a:spLocks noGrp="1"/>
          </p:cNvSpPr>
          <p:nvPr>
            <p:ph type="body" idx="4294967295"/>
          </p:nvPr>
        </p:nvSpPr>
        <p:spPr>
          <a:xfrm>
            <a:off x="190413" y="1151715"/>
            <a:ext cx="11804525" cy="556894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marL="304724" indent="-304724">
              <a:spcBef>
                <a:spcPts val="0"/>
              </a:spcBef>
              <a:spcAft>
                <a:spcPts val="0"/>
              </a:spcAft>
              <a:buSzPts val="2600"/>
              <a:buFont typeface="Cambria"/>
              <a:buChar char="▪"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Пример: Добавяме 17, 10, 25, 5, 15, 19, 34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132" name="Google Shape;2132;p95"/>
          <p:cNvSpPr txBox="1">
            <a:spLocks noGrp="1"/>
          </p:cNvSpPr>
          <p:nvPr>
            <p:ph type="title" idx="4294967295"/>
          </p:nvPr>
        </p:nvSpPr>
        <p:spPr>
          <a:xfrm>
            <a:off x="188817" y="41216"/>
            <a:ext cx="11804525" cy="111051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F3BE60"/>
              </a:buClr>
              <a:buSzPts val="3000"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Двоично дърво за търсене - най-добър случай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133" name="Google Shape;2133;p95"/>
          <p:cNvSpPr/>
          <p:nvPr/>
        </p:nvSpPr>
        <p:spPr>
          <a:xfrm>
            <a:off x="5772316" y="2473946"/>
            <a:ext cx="846180" cy="802991"/>
          </a:xfrm>
          <a:prstGeom prst="ellipse">
            <a:avLst/>
          </a:prstGeom>
          <a:solidFill>
            <a:srgbClr val="C6BEAB">
              <a:alpha val="49800"/>
            </a:srgbClr>
          </a:solidFill>
          <a:ln w="38100" cap="flat" cmpd="sng">
            <a:solidFill>
              <a:srgbClr val="ECE9E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10" tIns="45688" rIns="91410" bIns="45688" anchor="ctr" anchorCtr="0">
            <a:noAutofit/>
          </a:bodyPr>
          <a:lstStyle/>
          <a:p>
            <a:pPr algn="ctr"/>
            <a:r>
              <a:rPr lang="en" sz="2399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17</a:t>
            </a:r>
            <a:endParaRPr sz="1466"/>
          </a:p>
        </p:txBody>
      </p:sp>
      <p:sp>
        <p:nvSpPr>
          <p:cNvPr id="2134" name="Google Shape;2134;p95"/>
          <p:cNvSpPr/>
          <p:nvPr/>
        </p:nvSpPr>
        <p:spPr>
          <a:xfrm>
            <a:off x="6427953" y="4445727"/>
            <a:ext cx="846180" cy="802991"/>
          </a:xfrm>
          <a:prstGeom prst="ellipse">
            <a:avLst/>
          </a:prstGeom>
          <a:solidFill>
            <a:srgbClr val="C6BEAB">
              <a:alpha val="49800"/>
            </a:srgbClr>
          </a:solidFill>
          <a:ln w="38100" cap="flat" cmpd="sng">
            <a:solidFill>
              <a:srgbClr val="ECE9E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10" tIns="45688" rIns="91410" bIns="45688" anchor="ctr" anchorCtr="0">
            <a:noAutofit/>
          </a:bodyPr>
          <a:lstStyle/>
          <a:p>
            <a:pPr algn="ctr"/>
            <a:r>
              <a:rPr lang="en" sz="2399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19</a:t>
            </a:r>
            <a:endParaRPr sz="1466"/>
          </a:p>
        </p:txBody>
      </p:sp>
      <p:cxnSp>
        <p:nvCxnSpPr>
          <p:cNvPr id="2135" name="Google Shape;2135;p95"/>
          <p:cNvCxnSpPr/>
          <p:nvPr/>
        </p:nvCxnSpPr>
        <p:spPr>
          <a:xfrm>
            <a:off x="6535541" y="3133057"/>
            <a:ext cx="701817" cy="331114"/>
          </a:xfrm>
          <a:prstGeom prst="straightConnector1">
            <a:avLst/>
          </a:prstGeom>
          <a:noFill/>
          <a:ln w="38100" cap="flat" cmpd="sng">
            <a:solidFill>
              <a:srgbClr val="ECE9E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36" name="Google Shape;2136;p95"/>
          <p:cNvSpPr/>
          <p:nvPr/>
        </p:nvSpPr>
        <p:spPr>
          <a:xfrm>
            <a:off x="7090010" y="3387983"/>
            <a:ext cx="846180" cy="802991"/>
          </a:xfrm>
          <a:prstGeom prst="ellipse">
            <a:avLst/>
          </a:prstGeom>
          <a:solidFill>
            <a:srgbClr val="C6BEAB">
              <a:alpha val="49800"/>
            </a:srgbClr>
          </a:solidFill>
          <a:ln w="38100" cap="flat" cmpd="sng">
            <a:solidFill>
              <a:srgbClr val="ECE9E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10" tIns="45688" rIns="91410" bIns="45688" anchor="ctr" anchorCtr="0">
            <a:noAutofit/>
          </a:bodyPr>
          <a:lstStyle/>
          <a:p>
            <a:pPr algn="ctr"/>
            <a:r>
              <a:rPr lang="en" sz="2399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25</a:t>
            </a:r>
            <a:endParaRPr sz="1466"/>
          </a:p>
        </p:txBody>
      </p:sp>
      <p:cxnSp>
        <p:nvCxnSpPr>
          <p:cNvPr id="2137" name="Google Shape;2137;p95"/>
          <p:cNvCxnSpPr/>
          <p:nvPr/>
        </p:nvCxnSpPr>
        <p:spPr>
          <a:xfrm flipH="1">
            <a:off x="7155072" y="4190802"/>
            <a:ext cx="234739" cy="363905"/>
          </a:xfrm>
          <a:prstGeom prst="straightConnector1">
            <a:avLst/>
          </a:prstGeom>
          <a:noFill/>
          <a:ln w="38100" cap="flat" cmpd="sng">
            <a:solidFill>
              <a:srgbClr val="ECE9E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38" name="Google Shape;2138;p95"/>
          <p:cNvSpPr/>
          <p:nvPr/>
        </p:nvSpPr>
        <p:spPr>
          <a:xfrm>
            <a:off x="7935981" y="4426683"/>
            <a:ext cx="846180" cy="802991"/>
          </a:xfrm>
          <a:prstGeom prst="ellipse">
            <a:avLst/>
          </a:prstGeom>
          <a:solidFill>
            <a:srgbClr val="C6BEAB">
              <a:alpha val="49800"/>
            </a:srgbClr>
          </a:solidFill>
          <a:ln w="38100" cap="flat" cmpd="sng">
            <a:solidFill>
              <a:srgbClr val="ECE9E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10" tIns="45688" rIns="91410" bIns="45688" anchor="ctr" anchorCtr="0">
            <a:noAutofit/>
          </a:bodyPr>
          <a:lstStyle/>
          <a:p>
            <a:pPr algn="ctr"/>
            <a:r>
              <a:rPr lang="en" sz="2399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34</a:t>
            </a:r>
            <a:endParaRPr sz="2399" b="1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139" name="Google Shape;2139;p95"/>
          <p:cNvCxnSpPr/>
          <p:nvPr/>
        </p:nvCxnSpPr>
        <p:spPr>
          <a:xfrm>
            <a:off x="7694611" y="4171757"/>
            <a:ext cx="357507" cy="361906"/>
          </a:xfrm>
          <a:prstGeom prst="straightConnector1">
            <a:avLst/>
          </a:prstGeom>
          <a:noFill/>
          <a:ln w="38100" cap="flat" cmpd="sng">
            <a:solidFill>
              <a:srgbClr val="ECE9E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40" name="Google Shape;2140;p95"/>
          <p:cNvSpPr/>
          <p:nvPr/>
        </p:nvSpPr>
        <p:spPr>
          <a:xfrm>
            <a:off x="3599491" y="4426683"/>
            <a:ext cx="846180" cy="802991"/>
          </a:xfrm>
          <a:prstGeom prst="ellipse">
            <a:avLst/>
          </a:prstGeom>
          <a:solidFill>
            <a:srgbClr val="C6BEAB">
              <a:alpha val="49800"/>
            </a:srgbClr>
          </a:solidFill>
          <a:ln w="38100" cap="flat" cmpd="sng">
            <a:solidFill>
              <a:srgbClr val="ECE9E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10" tIns="45688" rIns="91410" bIns="45688" anchor="ctr" anchorCtr="0">
            <a:noAutofit/>
          </a:bodyPr>
          <a:lstStyle/>
          <a:p>
            <a:pPr algn="ctr"/>
            <a:r>
              <a:rPr lang="en" sz="2399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1466"/>
          </a:p>
        </p:txBody>
      </p:sp>
      <p:sp>
        <p:nvSpPr>
          <p:cNvPr id="2141" name="Google Shape;2141;p95"/>
          <p:cNvSpPr/>
          <p:nvPr/>
        </p:nvSpPr>
        <p:spPr>
          <a:xfrm>
            <a:off x="4261549" y="3368937"/>
            <a:ext cx="846180" cy="802991"/>
          </a:xfrm>
          <a:prstGeom prst="ellipse">
            <a:avLst/>
          </a:prstGeom>
          <a:solidFill>
            <a:srgbClr val="C6BEAB">
              <a:alpha val="49800"/>
            </a:srgbClr>
          </a:solidFill>
          <a:ln w="38100" cap="flat" cmpd="sng">
            <a:solidFill>
              <a:srgbClr val="ECE9E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10" tIns="45688" rIns="91410" bIns="45688" anchor="ctr" anchorCtr="0">
            <a:noAutofit/>
          </a:bodyPr>
          <a:lstStyle/>
          <a:p>
            <a:pPr algn="ctr"/>
            <a:r>
              <a:rPr lang="en" sz="2399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endParaRPr sz="2399" b="1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142" name="Google Shape;2142;p95"/>
          <p:cNvCxnSpPr/>
          <p:nvPr/>
        </p:nvCxnSpPr>
        <p:spPr>
          <a:xfrm flipH="1">
            <a:off x="4326612" y="4171757"/>
            <a:ext cx="234739" cy="363905"/>
          </a:xfrm>
          <a:prstGeom prst="straightConnector1">
            <a:avLst/>
          </a:prstGeom>
          <a:noFill/>
          <a:ln w="38100" cap="flat" cmpd="sng">
            <a:solidFill>
              <a:srgbClr val="ECE9E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43" name="Google Shape;2143;p95"/>
          <p:cNvSpPr/>
          <p:nvPr/>
        </p:nvSpPr>
        <p:spPr>
          <a:xfrm>
            <a:off x="5107521" y="4407637"/>
            <a:ext cx="846180" cy="802991"/>
          </a:xfrm>
          <a:prstGeom prst="ellipse">
            <a:avLst/>
          </a:prstGeom>
          <a:solidFill>
            <a:srgbClr val="C6BEAB">
              <a:alpha val="49800"/>
            </a:srgbClr>
          </a:solidFill>
          <a:ln w="38100" cap="flat" cmpd="sng">
            <a:solidFill>
              <a:srgbClr val="ECE9E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10" tIns="45688" rIns="91410" bIns="45688" anchor="ctr" anchorCtr="0">
            <a:noAutofit/>
          </a:bodyPr>
          <a:lstStyle/>
          <a:p>
            <a:pPr algn="ctr"/>
            <a:r>
              <a:rPr lang="en" sz="2399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15</a:t>
            </a:r>
            <a:endParaRPr sz="2399" b="1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144" name="Google Shape;2144;p95"/>
          <p:cNvCxnSpPr/>
          <p:nvPr/>
        </p:nvCxnSpPr>
        <p:spPr>
          <a:xfrm>
            <a:off x="4866151" y="4152711"/>
            <a:ext cx="357507" cy="361906"/>
          </a:xfrm>
          <a:prstGeom prst="straightConnector1">
            <a:avLst/>
          </a:prstGeom>
          <a:noFill/>
          <a:ln w="38100" cap="flat" cmpd="sng">
            <a:solidFill>
              <a:srgbClr val="ECE9E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45" name="Google Shape;2145;p95"/>
          <p:cNvCxnSpPr/>
          <p:nvPr/>
        </p:nvCxnSpPr>
        <p:spPr>
          <a:xfrm flipH="1">
            <a:off x="4951283" y="3133057"/>
            <a:ext cx="902165" cy="323916"/>
          </a:xfrm>
          <a:prstGeom prst="straightConnector1">
            <a:avLst/>
          </a:prstGeom>
          <a:noFill/>
          <a:ln w="38100" cap="flat" cmpd="sng">
            <a:solidFill>
              <a:srgbClr val="ECE9E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" name="Slide Number Placeholder">
            <a:extLst>
              <a:ext uri="{FF2B5EF4-FFF2-40B4-BE49-F238E27FC236}">
                <a16:creationId xmlns:a16="http://schemas.microsoft.com/office/drawing/2014/main" id="{B7195453-1D99-4670-85D9-B25C3F573B15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2237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" name="Google Shape;2150;p96"/>
          <p:cNvSpPr txBox="1">
            <a:spLocks noGrp="1"/>
          </p:cNvSpPr>
          <p:nvPr>
            <p:ph type="body" idx="4294967295"/>
          </p:nvPr>
        </p:nvSpPr>
        <p:spPr>
          <a:xfrm>
            <a:off x="190413" y="1151715"/>
            <a:ext cx="11804525" cy="556894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marL="304724" indent="-304724">
              <a:spcBef>
                <a:spcPts val="0"/>
              </a:spcBef>
              <a:spcAft>
                <a:spcPts val="0"/>
              </a:spcAft>
              <a:buSzPts val="2600"/>
              <a:buFont typeface="Cambria"/>
              <a:buChar char="▪"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Добавяне на стойности в произволна последователност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marL="304724" indent="-304724">
              <a:spcBef>
                <a:spcPts val="1200"/>
              </a:spcBef>
              <a:spcAft>
                <a:spcPts val="0"/>
              </a:spcAft>
              <a:buSzPts val="2600"/>
              <a:buFont typeface="Cambria"/>
              <a:buChar char="▪"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Пример: Добавяме 17, 19, 9, 6, 25, 28, 18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151" name="Google Shape;2151;p96"/>
          <p:cNvSpPr txBox="1">
            <a:spLocks noGrp="1"/>
          </p:cNvSpPr>
          <p:nvPr>
            <p:ph type="title" idx="4294967295"/>
          </p:nvPr>
        </p:nvSpPr>
        <p:spPr>
          <a:xfrm>
            <a:off x="188817" y="41216"/>
            <a:ext cx="11804525" cy="111051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F3BE60"/>
              </a:buClr>
              <a:buSzPts val="3000"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Двоично дърво за търсене - стандартен случай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152" name="Google Shape;2152;p96"/>
          <p:cNvSpPr/>
          <p:nvPr/>
        </p:nvSpPr>
        <p:spPr>
          <a:xfrm>
            <a:off x="5337930" y="2514838"/>
            <a:ext cx="846180" cy="802991"/>
          </a:xfrm>
          <a:prstGeom prst="ellipse">
            <a:avLst/>
          </a:prstGeom>
          <a:solidFill>
            <a:srgbClr val="C6BEAB">
              <a:alpha val="49800"/>
            </a:srgbClr>
          </a:solidFill>
          <a:ln w="38100" cap="flat" cmpd="sng">
            <a:solidFill>
              <a:srgbClr val="ECE9E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10" tIns="45688" rIns="91410" bIns="45688" anchor="ctr" anchorCtr="0">
            <a:noAutofit/>
          </a:bodyPr>
          <a:lstStyle/>
          <a:p>
            <a:pPr algn="ctr"/>
            <a:r>
              <a:rPr lang="en" sz="2399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17</a:t>
            </a:r>
            <a:endParaRPr sz="1466"/>
          </a:p>
        </p:txBody>
      </p:sp>
      <p:sp>
        <p:nvSpPr>
          <p:cNvPr id="2153" name="Google Shape;2153;p96"/>
          <p:cNvSpPr/>
          <p:nvPr/>
        </p:nvSpPr>
        <p:spPr>
          <a:xfrm>
            <a:off x="6235910" y="3584647"/>
            <a:ext cx="846180" cy="802991"/>
          </a:xfrm>
          <a:prstGeom prst="ellipse">
            <a:avLst/>
          </a:prstGeom>
          <a:solidFill>
            <a:srgbClr val="C6BEAB">
              <a:alpha val="49800"/>
            </a:srgbClr>
          </a:solidFill>
          <a:ln w="38100" cap="flat" cmpd="sng">
            <a:solidFill>
              <a:srgbClr val="ECE9E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10" tIns="45688" rIns="91410" bIns="45688" anchor="ctr" anchorCtr="0">
            <a:noAutofit/>
          </a:bodyPr>
          <a:lstStyle/>
          <a:p>
            <a:pPr algn="ctr"/>
            <a:r>
              <a:rPr lang="en" sz="2399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19</a:t>
            </a:r>
            <a:endParaRPr sz="1466"/>
          </a:p>
        </p:txBody>
      </p:sp>
      <p:sp>
        <p:nvSpPr>
          <p:cNvPr id="2154" name="Google Shape;2154;p96"/>
          <p:cNvSpPr/>
          <p:nvPr/>
        </p:nvSpPr>
        <p:spPr>
          <a:xfrm>
            <a:off x="4223513" y="3584647"/>
            <a:ext cx="844180" cy="802991"/>
          </a:xfrm>
          <a:prstGeom prst="ellipse">
            <a:avLst/>
          </a:prstGeom>
          <a:solidFill>
            <a:srgbClr val="C6BEAB">
              <a:alpha val="49800"/>
            </a:srgbClr>
          </a:solidFill>
          <a:ln w="38100" cap="flat" cmpd="sng">
            <a:solidFill>
              <a:srgbClr val="ECE9E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10" tIns="45688" rIns="91410" bIns="45688" anchor="ctr" anchorCtr="0">
            <a:noAutofit/>
          </a:bodyPr>
          <a:lstStyle/>
          <a:p>
            <a:pPr algn="ctr"/>
            <a:r>
              <a:rPr lang="en" sz="2399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9</a:t>
            </a:r>
            <a:endParaRPr sz="1466"/>
          </a:p>
        </p:txBody>
      </p:sp>
      <p:sp>
        <p:nvSpPr>
          <p:cNvPr id="2155" name="Google Shape;2155;p96"/>
          <p:cNvSpPr/>
          <p:nvPr/>
        </p:nvSpPr>
        <p:spPr>
          <a:xfrm>
            <a:off x="5471442" y="4695138"/>
            <a:ext cx="849379" cy="802991"/>
          </a:xfrm>
          <a:prstGeom prst="ellipse">
            <a:avLst/>
          </a:prstGeom>
          <a:solidFill>
            <a:srgbClr val="C6BEAB">
              <a:alpha val="49800"/>
            </a:srgbClr>
          </a:solidFill>
          <a:ln w="38100" cap="flat" cmpd="sng">
            <a:solidFill>
              <a:srgbClr val="ECE9E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10" tIns="45688" rIns="91410" bIns="45688" anchor="ctr" anchorCtr="0">
            <a:noAutofit/>
          </a:bodyPr>
          <a:lstStyle/>
          <a:p>
            <a:pPr algn="ctr"/>
            <a:r>
              <a:rPr lang="en" sz="2399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18</a:t>
            </a:r>
            <a:endParaRPr sz="1466"/>
          </a:p>
        </p:txBody>
      </p:sp>
      <p:cxnSp>
        <p:nvCxnSpPr>
          <p:cNvPr id="2156" name="Google Shape;2156;p96"/>
          <p:cNvCxnSpPr/>
          <p:nvPr/>
        </p:nvCxnSpPr>
        <p:spPr>
          <a:xfrm flipH="1">
            <a:off x="4926160" y="3118620"/>
            <a:ext cx="477476" cy="548657"/>
          </a:xfrm>
          <a:prstGeom prst="straightConnector1">
            <a:avLst/>
          </a:prstGeom>
          <a:noFill/>
          <a:ln w="38100" cap="flat" cmpd="sng">
            <a:solidFill>
              <a:srgbClr val="ECE9E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57" name="Google Shape;2157;p96"/>
          <p:cNvCxnSpPr/>
          <p:nvPr/>
        </p:nvCxnSpPr>
        <p:spPr>
          <a:xfrm flipH="1">
            <a:off x="4112030" y="4320838"/>
            <a:ext cx="271129" cy="385500"/>
          </a:xfrm>
          <a:prstGeom prst="straightConnector1">
            <a:avLst/>
          </a:prstGeom>
          <a:noFill/>
          <a:ln w="38100" cap="flat" cmpd="sng">
            <a:solidFill>
              <a:srgbClr val="ECE9E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58" name="Google Shape;2158;p96"/>
          <p:cNvCxnSpPr/>
          <p:nvPr/>
        </p:nvCxnSpPr>
        <p:spPr>
          <a:xfrm flipH="1">
            <a:off x="6076117" y="4320838"/>
            <a:ext cx="332713" cy="385500"/>
          </a:xfrm>
          <a:prstGeom prst="straightConnector1">
            <a:avLst/>
          </a:prstGeom>
          <a:noFill/>
          <a:ln w="38100" cap="flat" cmpd="sng">
            <a:solidFill>
              <a:srgbClr val="ECE9E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59" name="Google Shape;2159;p96"/>
          <p:cNvCxnSpPr/>
          <p:nvPr/>
        </p:nvCxnSpPr>
        <p:spPr>
          <a:xfrm>
            <a:off x="6076090" y="3177815"/>
            <a:ext cx="323116" cy="489473"/>
          </a:xfrm>
          <a:prstGeom prst="straightConnector1">
            <a:avLst/>
          </a:prstGeom>
          <a:noFill/>
          <a:ln w="38100" cap="flat" cmpd="sng">
            <a:solidFill>
              <a:srgbClr val="ECE9E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60" name="Google Shape;2160;p96"/>
          <p:cNvSpPr/>
          <p:nvPr/>
        </p:nvSpPr>
        <p:spPr>
          <a:xfrm>
            <a:off x="6952850" y="4695138"/>
            <a:ext cx="846180" cy="802991"/>
          </a:xfrm>
          <a:prstGeom prst="ellipse">
            <a:avLst/>
          </a:prstGeom>
          <a:solidFill>
            <a:srgbClr val="C6BEAB">
              <a:alpha val="49800"/>
            </a:srgbClr>
          </a:solidFill>
          <a:ln w="38100" cap="flat" cmpd="sng">
            <a:solidFill>
              <a:srgbClr val="ECE9E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10" tIns="45688" rIns="91410" bIns="45688" anchor="ctr" anchorCtr="0">
            <a:noAutofit/>
          </a:bodyPr>
          <a:lstStyle/>
          <a:p>
            <a:pPr algn="ctr"/>
            <a:r>
              <a:rPr lang="en" sz="2399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25</a:t>
            </a:r>
            <a:endParaRPr sz="1466"/>
          </a:p>
        </p:txBody>
      </p:sp>
      <p:cxnSp>
        <p:nvCxnSpPr>
          <p:cNvPr id="2161" name="Google Shape;2161;p96"/>
          <p:cNvCxnSpPr/>
          <p:nvPr/>
        </p:nvCxnSpPr>
        <p:spPr>
          <a:xfrm>
            <a:off x="6924424" y="4320838"/>
            <a:ext cx="335113" cy="385500"/>
          </a:xfrm>
          <a:prstGeom prst="straightConnector1">
            <a:avLst/>
          </a:prstGeom>
          <a:noFill/>
          <a:ln w="38100" cap="flat" cmpd="sng">
            <a:solidFill>
              <a:srgbClr val="ECE9E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62" name="Google Shape;2162;p96"/>
          <p:cNvSpPr/>
          <p:nvPr/>
        </p:nvSpPr>
        <p:spPr>
          <a:xfrm>
            <a:off x="3579811" y="4699770"/>
            <a:ext cx="846180" cy="802991"/>
          </a:xfrm>
          <a:prstGeom prst="ellipse">
            <a:avLst/>
          </a:prstGeom>
          <a:solidFill>
            <a:srgbClr val="C6BEAB">
              <a:alpha val="49800"/>
            </a:srgbClr>
          </a:solidFill>
          <a:ln w="38100" cap="flat" cmpd="sng">
            <a:solidFill>
              <a:srgbClr val="ECE9E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10" tIns="45688" rIns="91410" bIns="45688" anchor="ctr" anchorCtr="0">
            <a:noAutofit/>
          </a:bodyPr>
          <a:lstStyle/>
          <a:p>
            <a:pPr algn="ctr"/>
            <a:r>
              <a:rPr lang="en" sz="2399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endParaRPr sz="1466"/>
          </a:p>
        </p:txBody>
      </p:sp>
      <p:sp>
        <p:nvSpPr>
          <p:cNvPr id="2163" name="Google Shape;2163;p96"/>
          <p:cNvSpPr/>
          <p:nvPr/>
        </p:nvSpPr>
        <p:spPr>
          <a:xfrm>
            <a:off x="7727740" y="5752537"/>
            <a:ext cx="846180" cy="802991"/>
          </a:xfrm>
          <a:prstGeom prst="ellipse">
            <a:avLst/>
          </a:prstGeom>
          <a:solidFill>
            <a:srgbClr val="C6BEAB">
              <a:alpha val="49800"/>
            </a:srgbClr>
          </a:solidFill>
          <a:ln w="38100" cap="flat" cmpd="sng">
            <a:solidFill>
              <a:srgbClr val="ECE9E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10" tIns="45688" rIns="91410" bIns="45688" anchor="ctr" anchorCtr="0">
            <a:noAutofit/>
          </a:bodyPr>
          <a:lstStyle/>
          <a:p>
            <a:pPr algn="ctr"/>
            <a:r>
              <a:rPr lang="en" sz="2399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28</a:t>
            </a:r>
            <a:endParaRPr sz="1466"/>
          </a:p>
        </p:txBody>
      </p:sp>
      <p:cxnSp>
        <p:nvCxnSpPr>
          <p:cNvPr id="2164" name="Google Shape;2164;p96"/>
          <p:cNvCxnSpPr/>
          <p:nvPr/>
        </p:nvCxnSpPr>
        <p:spPr>
          <a:xfrm>
            <a:off x="7559838" y="5435353"/>
            <a:ext cx="335513" cy="374303"/>
          </a:xfrm>
          <a:prstGeom prst="straightConnector1">
            <a:avLst/>
          </a:prstGeom>
          <a:noFill/>
          <a:ln w="38100" cap="flat" cmpd="sng">
            <a:solidFill>
              <a:srgbClr val="ECE9E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" name="Slide Number Placeholder">
            <a:extLst>
              <a:ext uri="{FF2B5EF4-FFF2-40B4-BE49-F238E27FC236}">
                <a16:creationId xmlns:a16="http://schemas.microsoft.com/office/drawing/2014/main" id="{10F4FCB4-F343-4126-8F12-14B164F36E69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0435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9" name="Google Shape;2169;p97"/>
          <p:cNvSpPr txBox="1">
            <a:spLocks noGrp="1"/>
          </p:cNvSpPr>
          <p:nvPr>
            <p:ph type="body" idx="4294967295"/>
          </p:nvPr>
        </p:nvSpPr>
        <p:spPr>
          <a:xfrm>
            <a:off x="190413" y="1151715"/>
            <a:ext cx="11804525" cy="556894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marL="304724" indent="-304724">
              <a:spcBef>
                <a:spcPts val="0"/>
              </a:spcBef>
              <a:spcAft>
                <a:spcPts val="0"/>
              </a:spcAft>
              <a:buSzPts val="2600"/>
              <a:buFont typeface="Cambria"/>
              <a:buChar char="▪"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Добавяне на стойности в нарастваща/намаляваща последователност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  <a:p>
            <a:pPr marL="304724" indent="-304724">
              <a:spcBef>
                <a:spcPts val="1200"/>
              </a:spcBef>
              <a:spcAft>
                <a:spcPts val="0"/>
              </a:spcAft>
              <a:buSzPts val="2600"/>
              <a:buFont typeface="Cambria"/>
              <a:buChar char="▪"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Пример: Добавяме 17, 19, 25, 34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170" name="Google Shape;2170;p97"/>
          <p:cNvSpPr txBox="1">
            <a:spLocks noGrp="1"/>
          </p:cNvSpPr>
          <p:nvPr>
            <p:ph type="title" idx="4294967295"/>
          </p:nvPr>
        </p:nvSpPr>
        <p:spPr>
          <a:xfrm>
            <a:off x="188817" y="41216"/>
            <a:ext cx="11804525" cy="111051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F3BE60"/>
              </a:buClr>
              <a:buSzPts val="3000"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Двоично дърво за търсене - най-лош случай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171" name="Google Shape;2171;p97"/>
          <p:cNvSpPr/>
          <p:nvPr/>
        </p:nvSpPr>
        <p:spPr>
          <a:xfrm>
            <a:off x="5662188" y="2190059"/>
            <a:ext cx="846180" cy="802991"/>
          </a:xfrm>
          <a:prstGeom prst="ellipse">
            <a:avLst/>
          </a:prstGeom>
          <a:solidFill>
            <a:srgbClr val="C6BEAB">
              <a:alpha val="49800"/>
            </a:srgbClr>
          </a:solidFill>
          <a:ln w="38100" cap="flat" cmpd="sng">
            <a:solidFill>
              <a:srgbClr val="ECE9E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10" tIns="45688" rIns="91410" bIns="45688" anchor="ctr" anchorCtr="0">
            <a:noAutofit/>
          </a:bodyPr>
          <a:lstStyle/>
          <a:p>
            <a:pPr algn="ctr"/>
            <a:r>
              <a:rPr lang="en" sz="2399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17</a:t>
            </a:r>
            <a:endParaRPr sz="1466"/>
          </a:p>
        </p:txBody>
      </p:sp>
      <p:sp>
        <p:nvSpPr>
          <p:cNvPr id="2172" name="Google Shape;2172;p97"/>
          <p:cNvSpPr/>
          <p:nvPr/>
        </p:nvSpPr>
        <p:spPr>
          <a:xfrm>
            <a:off x="6629374" y="3040559"/>
            <a:ext cx="846180" cy="802991"/>
          </a:xfrm>
          <a:prstGeom prst="ellipse">
            <a:avLst/>
          </a:prstGeom>
          <a:solidFill>
            <a:srgbClr val="C6BEAB">
              <a:alpha val="49800"/>
            </a:srgbClr>
          </a:solidFill>
          <a:ln w="38100" cap="flat" cmpd="sng">
            <a:solidFill>
              <a:srgbClr val="ECE9E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10" tIns="45688" rIns="91410" bIns="45688" anchor="ctr" anchorCtr="0">
            <a:noAutofit/>
          </a:bodyPr>
          <a:lstStyle/>
          <a:p>
            <a:pPr algn="ctr"/>
            <a:r>
              <a:rPr lang="en" sz="2399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19</a:t>
            </a:r>
            <a:endParaRPr sz="1466"/>
          </a:p>
        </p:txBody>
      </p:sp>
      <p:cxnSp>
        <p:nvCxnSpPr>
          <p:cNvPr id="2173" name="Google Shape;2173;p97"/>
          <p:cNvCxnSpPr/>
          <p:nvPr/>
        </p:nvCxnSpPr>
        <p:spPr>
          <a:xfrm>
            <a:off x="6400348" y="2853036"/>
            <a:ext cx="323116" cy="327515"/>
          </a:xfrm>
          <a:prstGeom prst="straightConnector1">
            <a:avLst/>
          </a:prstGeom>
          <a:noFill/>
          <a:ln w="38100" cap="flat" cmpd="sng">
            <a:solidFill>
              <a:srgbClr val="ECE9E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74" name="Google Shape;2174;p97"/>
          <p:cNvSpPr/>
          <p:nvPr/>
        </p:nvSpPr>
        <p:spPr>
          <a:xfrm>
            <a:off x="7579117" y="4047738"/>
            <a:ext cx="846180" cy="802991"/>
          </a:xfrm>
          <a:prstGeom prst="ellipse">
            <a:avLst/>
          </a:prstGeom>
          <a:solidFill>
            <a:srgbClr val="C6BEAB">
              <a:alpha val="49800"/>
            </a:srgbClr>
          </a:solidFill>
          <a:ln w="38100" cap="flat" cmpd="sng">
            <a:solidFill>
              <a:srgbClr val="ECE9E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10" tIns="45688" rIns="91410" bIns="45688" anchor="ctr" anchorCtr="0">
            <a:noAutofit/>
          </a:bodyPr>
          <a:lstStyle/>
          <a:p>
            <a:pPr algn="ctr"/>
            <a:r>
              <a:rPr lang="en" sz="2399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25</a:t>
            </a:r>
            <a:endParaRPr sz="1466"/>
          </a:p>
        </p:txBody>
      </p:sp>
      <p:cxnSp>
        <p:nvCxnSpPr>
          <p:cNvPr id="2175" name="Google Shape;2175;p97"/>
          <p:cNvCxnSpPr/>
          <p:nvPr/>
        </p:nvCxnSpPr>
        <p:spPr>
          <a:xfrm>
            <a:off x="7323913" y="3773957"/>
            <a:ext cx="371503" cy="381101"/>
          </a:xfrm>
          <a:prstGeom prst="straightConnector1">
            <a:avLst/>
          </a:prstGeom>
          <a:noFill/>
          <a:ln w="38100" cap="flat" cmpd="sng">
            <a:solidFill>
              <a:srgbClr val="ECE9E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76" name="Google Shape;2176;p97"/>
          <p:cNvSpPr/>
          <p:nvPr/>
        </p:nvSpPr>
        <p:spPr>
          <a:xfrm>
            <a:off x="8552269" y="4988209"/>
            <a:ext cx="846180" cy="802991"/>
          </a:xfrm>
          <a:prstGeom prst="ellipse">
            <a:avLst/>
          </a:prstGeom>
          <a:solidFill>
            <a:srgbClr val="C6BEAB">
              <a:alpha val="49800"/>
            </a:srgbClr>
          </a:solidFill>
          <a:ln w="38100" cap="flat" cmpd="sng">
            <a:solidFill>
              <a:srgbClr val="ECE9E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10" tIns="45688" rIns="91410" bIns="45688" anchor="ctr" anchorCtr="0">
            <a:noAutofit/>
          </a:bodyPr>
          <a:lstStyle/>
          <a:p>
            <a:pPr algn="ctr"/>
            <a:r>
              <a:rPr lang="en" sz="2399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34</a:t>
            </a:r>
            <a:endParaRPr sz="2399" b="1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177" name="Google Shape;2177;p97"/>
          <p:cNvCxnSpPr/>
          <p:nvPr/>
        </p:nvCxnSpPr>
        <p:spPr>
          <a:xfrm>
            <a:off x="8297065" y="4714428"/>
            <a:ext cx="371503" cy="381101"/>
          </a:xfrm>
          <a:prstGeom prst="straightConnector1">
            <a:avLst/>
          </a:prstGeom>
          <a:noFill/>
          <a:ln w="38100" cap="flat" cmpd="sng">
            <a:solidFill>
              <a:srgbClr val="ECE9E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78" name="Google Shape;2178;p97"/>
          <p:cNvSpPr/>
          <p:nvPr/>
        </p:nvSpPr>
        <p:spPr>
          <a:xfrm>
            <a:off x="8297065" y="2924339"/>
            <a:ext cx="2563732" cy="568252"/>
          </a:xfrm>
          <a:prstGeom prst="wedgeRoundRectCallout">
            <a:avLst>
              <a:gd name="adj1" fmla="val -57943"/>
              <a:gd name="adj2" fmla="val 52407"/>
              <a:gd name="adj3" fmla="val 16667"/>
            </a:avLst>
          </a:prstGeom>
          <a:solidFill>
            <a:srgbClr val="663606">
              <a:alpha val="94900"/>
            </a:srgbClr>
          </a:solidFill>
          <a:ln w="19050" cap="flat" cmpd="sng">
            <a:solidFill>
              <a:srgbClr val="F8D49E">
                <a:alpha val="8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10" tIns="45688" rIns="91410" bIns="45688" anchor="ctr" anchorCtr="0">
            <a:noAutofit/>
          </a:bodyPr>
          <a:lstStyle/>
          <a:p>
            <a:pPr algn="ctr"/>
            <a:r>
              <a:rPr lang="en" sz="2799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Linked List</a:t>
            </a:r>
            <a:endParaRPr sz="2799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" name="Slide Number Placeholder">
            <a:extLst>
              <a:ext uri="{FF2B5EF4-FFF2-40B4-BE49-F238E27FC236}">
                <a16:creationId xmlns:a16="http://schemas.microsoft.com/office/drawing/2014/main" id="{35461CB7-D7E7-45D4-A2B3-BAEC9253A1B1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9319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6" name="Google Shape;2186;p98"/>
          <p:cNvSpPr txBox="1">
            <a:spLocks noGrp="1"/>
          </p:cNvSpPr>
          <p:nvPr>
            <p:ph type="body" idx="4294967295"/>
          </p:nvPr>
        </p:nvSpPr>
        <p:spPr>
          <a:xfrm>
            <a:off x="190413" y="1151715"/>
            <a:ext cx="11804525" cy="556894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marL="304724" indent="-30472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Двоичните дървета за търсене могат да бъдат </a:t>
            </a:r>
            <a:r>
              <a:rPr lang="en" b="1">
                <a:solidFill>
                  <a:srgbClr val="F3CC5F"/>
                </a:solidFill>
                <a:latin typeface="Cambria"/>
                <a:ea typeface="Cambria"/>
                <a:cs typeface="Cambria"/>
                <a:sym typeface="Cambria"/>
              </a:rPr>
              <a:t>балансирани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marL="609448" lvl="1" indent="-228543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900"/>
              <a:buFont typeface="Cambria"/>
              <a:buChar char="▪"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В </a:t>
            </a:r>
            <a:r>
              <a:rPr lang="en">
                <a:solidFill>
                  <a:srgbClr val="F3CC5F"/>
                </a:solidFill>
                <a:latin typeface="Cambria"/>
                <a:ea typeface="Cambria"/>
                <a:cs typeface="Cambria"/>
                <a:sym typeface="Cambria"/>
              </a:rPr>
              <a:t>балансираните дървета</a:t>
            </a:r>
            <a:r>
              <a:rPr lang="en">
                <a:latin typeface="Cambria"/>
                <a:ea typeface="Cambria"/>
                <a:cs typeface="Cambria"/>
                <a:sym typeface="Cambria"/>
              </a:rPr>
              <a:t> всеки възел има</a:t>
            </a:r>
            <a:br>
              <a:rPr lang="en">
                <a:latin typeface="Cambria"/>
                <a:ea typeface="Cambria"/>
                <a:cs typeface="Cambria"/>
                <a:sym typeface="Cambria"/>
              </a:rPr>
            </a:br>
            <a:r>
              <a:rPr lang="en">
                <a:latin typeface="Cambria"/>
                <a:ea typeface="Cambria"/>
                <a:cs typeface="Cambria"/>
                <a:sym typeface="Cambria"/>
              </a:rPr>
              <a:t>почти еднакъв брой възли във своите</a:t>
            </a:r>
            <a:br>
              <a:rPr lang="en">
                <a:latin typeface="Cambria"/>
                <a:ea typeface="Cambria"/>
                <a:cs typeface="Cambria"/>
                <a:sym typeface="Cambria"/>
              </a:rPr>
            </a:br>
            <a:r>
              <a:rPr lang="en">
                <a:latin typeface="Cambria"/>
                <a:ea typeface="Cambria"/>
                <a:cs typeface="Cambria"/>
                <a:sym typeface="Cambria"/>
              </a:rPr>
              <a:t>поддървета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marL="609448" lvl="1" indent="-228543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900"/>
              <a:buChar char="▪"/>
            </a:pPr>
            <a:r>
              <a:rPr lang="en">
                <a:solidFill>
                  <a:srgbClr val="F3CC5F"/>
                </a:solidFill>
                <a:latin typeface="Cambria"/>
                <a:ea typeface="Cambria"/>
                <a:cs typeface="Cambria"/>
                <a:sym typeface="Cambria"/>
              </a:rPr>
              <a:t>Балансираните дървета </a:t>
            </a:r>
            <a:r>
              <a:rPr lang="en">
                <a:latin typeface="Cambria"/>
                <a:ea typeface="Cambria"/>
                <a:cs typeface="Cambria"/>
                <a:sym typeface="Cambria"/>
              </a:rPr>
              <a:t>имат </a:t>
            </a:r>
            <a:r>
              <a:rPr lang="en">
                <a:solidFill>
                  <a:srgbClr val="F3CC5F"/>
                </a:solidFill>
                <a:latin typeface="Cambria"/>
                <a:ea typeface="Cambria"/>
                <a:cs typeface="Cambria"/>
                <a:sym typeface="Cambria"/>
              </a:rPr>
              <a:t>височина </a:t>
            </a:r>
            <a:br>
              <a:rPr lang="en">
                <a:latin typeface="Cambria"/>
                <a:ea typeface="Cambria"/>
                <a:cs typeface="Cambria"/>
                <a:sym typeface="Cambria"/>
              </a:rPr>
            </a:br>
            <a:r>
              <a:rPr lang="en">
                <a:latin typeface="Cambria"/>
                <a:ea typeface="Cambria"/>
                <a:cs typeface="Cambria"/>
                <a:sym typeface="Cambria"/>
              </a:rPr>
              <a:t>приблизително равна на </a:t>
            </a:r>
            <a:r>
              <a:rPr lang="en">
                <a:solidFill>
                  <a:srgbClr val="F3CC5F"/>
                </a:solidFill>
                <a:latin typeface="Cambria"/>
                <a:ea typeface="Cambria"/>
                <a:cs typeface="Cambria"/>
                <a:sym typeface="Cambria"/>
              </a:rPr>
              <a:t>log(n)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187" name="Google Shape;2187;p98"/>
          <p:cNvSpPr txBox="1">
            <a:spLocks noGrp="1"/>
          </p:cNvSpPr>
          <p:nvPr>
            <p:ph type="title" idx="4294967295"/>
          </p:nvPr>
        </p:nvSpPr>
        <p:spPr>
          <a:xfrm>
            <a:off x="188817" y="41216"/>
            <a:ext cx="11662962" cy="111051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F3BE60"/>
              </a:buClr>
              <a:buSzPts val="3000"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Балансирани двоични дървета за търсене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2188" name="Google Shape;2188;p9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21790" y="2944821"/>
            <a:ext cx="2359022" cy="3151179"/>
          </a:xfrm>
          <a:prstGeom prst="roundRect">
            <a:avLst>
              <a:gd name="adj" fmla="val 3641"/>
            </a:avLst>
          </a:prstGeom>
          <a:noFill/>
          <a:ln>
            <a:noFill/>
          </a:ln>
        </p:spPr>
      </p:pic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3F99D1F5-D544-4DEB-8841-FCE6552663E9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738852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3" name="Google Shape;2193;p99"/>
          <p:cNvSpPr/>
          <p:nvPr/>
        </p:nvSpPr>
        <p:spPr>
          <a:xfrm>
            <a:off x="6232000" y="2317124"/>
            <a:ext cx="4258873" cy="4254940"/>
          </a:xfrm>
          <a:custGeom>
            <a:avLst/>
            <a:gdLst/>
            <a:ahLst/>
            <a:cxnLst/>
            <a:rect l="l" t="t" r="r" b="b"/>
            <a:pathLst>
              <a:path w="5153205" h="4301934" extrusionOk="0">
                <a:moveTo>
                  <a:pt x="2516772" y="1798"/>
                </a:moveTo>
                <a:cubicBezTo>
                  <a:pt x="2339351" y="-9575"/>
                  <a:pt x="2171029" y="35917"/>
                  <a:pt x="2066396" y="56389"/>
                </a:cubicBezTo>
                <a:cubicBezTo>
                  <a:pt x="1961763" y="76861"/>
                  <a:pt x="2000602" y="82767"/>
                  <a:pt x="1888975" y="124628"/>
                </a:cubicBezTo>
                <a:cubicBezTo>
                  <a:pt x="1867256" y="132773"/>
                  <a:pt x="1843483" y="133727"/>
                  <a:pt x="1820737" y="138276"/>
                </a:cubicBezTo>
                <a:cubicBezTo>
                  <a:pt x="1807089" y="147374"/>
                  <a:pt x="1793140" y="156037"/>
                  <a:pt x="1779793" y="165571"/>
                </a:cubicBezTo>
                <a:cubicBezTo>
                  <a:pt x="1761284" y="178792"/>
                  <a:pt x="1745988" y="197276"/>
                  <a:pt x="1725202" y="206514"/>
                </a:cubicBezTo>
                <a:cubicBezTo>
                  <a:pt x="1704004" y="215935"/>
                  <a:pt x="1679709" y="215613"/>
                  <a:pt x="1656963" y="220162"/>
                </a:cubicBezTo>
                <a:cubicBezTo>
                  <a:pt x="1638766" y="233810"/>
                  <a:pt x="1622256" y="250058"/>
                  <a:pt x="1602372" y="261105"/>
                </a:cubicBezTo>
                <a:cubicBezTo>
                  <a:pt x="1538755" y="296448"/>
                  <a:pt x="1546818" y="279066"/>
                  <a:pt x="1493190" y="302049"/>
                </a:cubicBezTo>
                <a:cubicBezTo>
                  <a:pt x="1392210" y="345326"/>
                  <a:pt x="1488098" y="321094"/>
                  <a:pt x="1356713" y="342992"/>
                </a:cubicBezTo>
                <a:cubicBezTo>
                  <a:pt x="1333967" y="352091"/>
                  <a:pt x="1311715" y="362541"/>
                  <a:pt x="1288474" y="370288"/>
                </a:cubicBezTo>
                <a:cubicBezTo>
                  <a:pt x="1270680" y="376219"/>
                  <a:pt x="1248750" y="372499"/>
                  <a:pt x="1233883" y="383935"/>
                </a:cubicBezTo>
                <a:cubicBezTo>
                  <a:pt x="1187988" y="419239"/>
                  <a:pt x="1151996" y="465822"/>
                  <a:pt x="1111053" y="506765"/>
                </a:cubicBezTo>
                <a:cubicBezTo>
                  <a:pt x="1097405" y="520413"/>
                  <a:pt x="1080816" y="531649"/>
                  <a:pt x="1070110" y="547708"/>
                </a:cubicBezTo>
                <a:cubicBezTo>
                  <a:pt x="1005833" y="644123"/>
                  <a:pt x="1058491" y="563365"/>
                  <a:pt x="947280" y="752425"/>
                </a:cubicBezTo>
                <a:cubicBezTo>
                  <a:pt x="933831" y="775289"/>
                  <a:pt x="922253" y="799443"/>
                  <a:pt x="906337" y="820664"/>
                </a:cubicBezTo>
                <a:cubicBezTo>
                  <a:pt x="876301" y="860711"/>
                  <a:pt x="863048" y="876278"/>
                  <a:pt x="838098" y="916198"/>
                </a:cubicBezTo>
                <a:cubicBezTo>
                  <a:pt x="824039" y="938693"/>
                  <a:pt x="809017" y="960711"/>
                  <a:pt x="797154" y="984437"/>
                </a:cubicBezTo>
                <a:cubicBezTo>
                  <a:pt x="790720" y="997304"/>
                  <a:pt x="789174" y="1012157"/>
                  <a:pt x="783507" y="1025380"/>
                </a:cubicBezTo>
                <a:cubicBezTo>
                  <a:pt x="775493" y="1044080"/>
                  <a:pt x="766091" y="1062186"/>
                  <a:pt x="756211" y="1079971"/>
                </a:cubicBezTo>
                <a:cubicBezTo>
                  <a:pt x="743329" y="1103159"/>
                  <a:pt x="727131" y="1124484"/>
                  <a:pt x="715268" y="1148210"/>
                </a:cubicBezTo>
                <a:cubicBezTo>
                  <a:pt x="708834" y="1161077"/>
                  <a:pt x="707287" y="1175930"/>
                  <a:pt x="701620" y="1189153"/>
                </a:cubicBezTo>
                <a:cubicBezTo>
                  <a:pt x="693606" y="1207853"/>
                  <a:pt x="682339" y="1225044"/>
                  <a:pt x="674325" y="1243744"/>
                </a:cubicBezTo>
                <a:cubicBezTo>
                  <a:pt x="668658" y="1256967"/>
                  <a:pt x="665728" y="1271218"/>
                  <a:pt x="660677" y="1284688"/>
                </a:cubicBezTo>
                <a:cubicBezTo>
                  <a:pt x="652075" y="1307626"/>
                  <a:pt x="641983" y="1329988"/>
                  <a:pt x="633381" y="1352926"/>
                </a:cubicBezTo>
                <a:cubicBezTo>
                  <a:pt x="628330" y="1366396"/>
                  <a:pt x="625401" y="1380647"/>
                  <a:pt x="619734" y="1393870"/>
                </a:cubicBezTo>
                <a:cubicBezTo>
                  <a:pt x="611720" y="1412570"/>
                  <a:pt x="600452" y="1429761"/>
                  <a:pt x="592438" y="1448461"/>
                </a:cubicBezTo>
                <a:cubicBezTo>
                  <a:pt x="586771" y="1461684"/>
                  <a:pt x="585224" y="1476537"/>
                  <a:pt x="578790" y="1489404"/>
                </a:cubicBezTo>
                <a:cubicBezTo>
                  <a:pt x="559789" y="1527407"/>
                  <a:pt x="540735" y="1541107"/>
                  <a:pt x="510551" y="1571291"/>
                </a:cubicBezTo>
                <a:cubicBezTo>
                  <a:pt x="492176" y="1626419"/>
                  <a:pt x="481521" y="1660069"/>
                  <a:pt x="455960" y="1721416"/>
                </a:cubicBezTo>
                <a:cubicBezTo>
                  <a:pt x="423099" y="1800282"/>
                  <a:pt x="430922" y="1757846"/>
                  <a:pt x="387722" y="1844246"/>
                </a:cubicBezTo>
                <a:cubicBezTo>
                  <a:pt x="381288" y="1857113"/>
                  <a:pt x="380508" y="1872322"/>
                  <a:pt x="374074" y="1885189"/>
                </a:cubicBezTo>
                <a:cubicBezTo>
                  <a:pt x="355074" y="1923189"/>
                  <a:pt x="336016" y="1936894"/>
                  <a:pt x="305835" y="1967076"/>
                </a:cubicBezTo>
                <a:cubicBezTo>
                  <a:pt x="277431" y="2080690"/>
                  <a:pt x="312016" y="1968361"/>
                  <a:pt x="264892" y="2062610"/>
                </a:cubicBezTo>
                <a:cubicBezTo>
                  <a:pt x="258458" y="2075477"/>
                  <a:pt x="257678" y="2090686"/>
                  <a:pt x="251244" y="2103553"/>
                </a:cubicBezTo>
                <a:cubicBezTo>
                  <a:pt x="234779" y="2136482"/>
                  <a:pt x="204661" y="2180252"/>
                  <a:pt x="183005" y="2212735"/>
                </a:cubicBezTo>
                <a:cubicBezTo>
                  <a:pt x="178456" y="2230932"/>
                  <a:pt x="176746" y="2250086"/>
                  <a:pt x="169357" y="2267326"/>
                </a:cubicBezTo>
                <a:cubicBezTo>
                  <a:pt x="162896" y="2282402"/>
                  <a:pt x="146378" y="2292445"/>
                  <a:pt x="142062" y="2308270"/>
                </a:cubicBezTo>
                <a:cubicBezTo>
                  <a:pt x="132412" y="2343655"/>
                  <a:pt x="133601" y="2381143"/>
                  <a:pt x="128414" y="2417452"/>
                </a:cubicBezTo>
                <a:cubicBezTo>
                  <a:pt x="80088" y="2755735"/>
                  <a:pt x="117781" y="2441903"/>
                  <a:pt x="87471" y="2744998"/>
                </a:cubicBezTo>
                <a:cubicBezTo>
                  <a:pt x="78823" y="2831480"/>
                  <a:pt x="67199" y="2917676"/>
                  <a:pt x="60175" y="3004305"/>
                </a:cubicBezTo>
                <a:cubicBezTo>
                  <a:pt x="53547" y="3086050"/>
                  <a:pt x="55585" y="3168454"/>
                  <a:pt x="46528" y="3249965"/>
                </a:cubicBezTo>
                <a:cubicBezTo>
                  <a:pt x="41896" y="3291651"/>
                  <a:pt x="26521" y="3331491"/>
                  <a:pt x="19232" y="3372795"/>
                </a:cubicBezTo>
                <a:cubicBezTo>
                  <a:pt x="12858" y="3408914"/>
                  <a:pt x="10133" y="3445583"/>
                  <a:pt x="5584" y="3481977"/>
                </a:cubicBezTo>
                <a:cubicBezTo>
                  <a:pt x="10133" y="3663947"/>
                  <a:pt x="-17162" y="3761757"/>
                  <a:pt x="19232" y="3877763"/>
                </a:cubicBezTo>
                <a:cubicBezTo>
                  <a:pt x="55626" y="3993769"/>
                  <a:pt x="64724" y="4109774"/>
                  <a:pt x="223948" y="4178013"/>
                </a:cubicBezTo>
                <a:cubicBezTo>
                  <a:pt x="383172" y="4246252"/>
                  <a:pt x="726642" y="4266723"/>
                  <a:pt x="974576" y="4287195"/>
                </a:cubicBezTo>
                <a:cubicBezTo>
                  <a:pt x="1222510" y="4307667"/>
                  <a:pt x="1147447" y="4300843"/>
                  <a:pt x="1711554" y="4300843"/>
                </a:cubicBezTo>
                <a:lnTo>
                  <a:pt x="4359220" y="4287195"/>
                </a:lnTo>
                <a:cubicBezTo>
                  <a:pt x="4875560" y="4273547"/>
                  <a:pt x="4695865" y="4250801"/>
                  <a:pt x="4809596" y="4218956"/>
                </a:cubicBezTo>
                <a:cubicBezTo>
                  <a:pt x="4923327" y="4187111"/>
                  <a:pt x="4987017" y="4157541"/>
                  <a:pt x="5041608" y="4096126"/>
                </a:cubicBezTo>
                <a:cubicBezTo>
                  <a:pt x="5096199" y="4034711"/>
                  <a:pt x="5128794" y="3871338"/>
                  <a:pt x="5137142" y="3850467"/>
                </a:cubicBezTo>
                <a:cubicBezTo>
                  <a:pt x="5141691" y="3695792"/>
                  <a:pt x="5150790" y="3541185"/>
                  <a:pt x="5150790" y="3386443"/>
                </a:cubicBezTo>
                <a:cubicBezTo>
                  <a:pt x="5150790" y="3090736"/>
                  <a:pt x="5165230" y="2899871"/>
                  <a:pt x="5123495" y="2649464"/>
                </a:cubicBezTo>
                <a:cubicBezTo>
                  <a:pt x="5116530" y="2607675"/>
                  <a:pt x="5087368" y="2398986"/>
                  <a:pt x="5055256" y="2321917"/>
                </a:cubicBezTo>
                <a:cubicBezTo>
                  <a:pt x="5045054" y="2297431"/>
                  <a:pt x="5027961" y="2276425"/>
                  <a:pt x="5014313" y="2253679"/>
                </a:cubicBezTo>
                <a:cubicBezTo>
                  <a:pt x="4991442" y="2162198"/>
                  <a:pt x="5011916" y="2233644"/>
                  <a:pt x="4973369" y="2130849"/>
                </a:cubicBezTo>
                <a:cubicBezTo>
                  <a:pt x="4968318" y="2117379"/>
                  <a:pt x="4965389" y="2103128"/>
                  <a:pt x="4959722" y="2089905"/>
                </a:cubicBezTo>
                <a:cubicBezTo>
                  <a:pt x="4920299" y="1997916"/>
                  <a:pt x="4943238" y="2070586"/>
                  <a:pt x="4891483" y="1967076"/>
                </a:cubicBezTo>
                <a:cubicBezTo>
                  <a:pt x="4885049" y="1954209"/>
                  <a:pt x="4886467" y="1937641"/>
                  <a:pt x="4877835" y="1926132"/>
                </a:cubicBezTo>
                <a:cubicBezTo>
                  <a:pt x="4844967" y="1882308"/>
                  <a:pt x="4805047" y="1844245"/>
                  <a:pt x="4768653" y="1803302"/>
                </a:cubicBezTo>
                <a:cubicBezTo>
                  <a:pt x="4731361" y="1691429"/>
                  <a:pt x="4795865" y="1864592"/>
                  <a:pt x="4673119" y="1680473"/>
                </a:cubicBezTo>
                <a:cubicBezTo>
                  <a:pt x="4654134" y="1651995"/>
                  <a:pt x="4626643" y="1609119"/>
                  <a:pt x="4604880" y="1584938"/>
                </a:cubicBezTo>
                <a:cubicBezTo>
                  <a:pt x="4579057" y="1556246"/>
                  <a:pt x="4550289" y="1530348"/>
                  <a:pt x="4522993" y="1503052"/>
                </a:cubicBezTo>
                <a:lnTo>
                  <a:pt x="4482050" y="1462108"/>
                </a:lnTo>
                <a:cubicBezTo>
                  <a:pt x="4456195" y="1384545"/>
                  <a:pt x="4478574" y="1431337"/>
                  <a:pt x="4386516" y="1339279"/>
                </a:cubicBezTo>
                <a:lnTo>
                  <a:pt x="4318277" y="1271040"/>
                </a:lnTo>
                <a:cubicBezTo>
                  <a:pt x="4304629" y="1257392"/>
                  <a:pt x="4295645" y="1236199"/>
                  <a:pt x="4277334" y="1230096"/>
                </a:cubicBezTo>
                <a:lnTo>
                  <a:pt x="4236390" y="1216449"/>
                </a:lnTo>
                <a:cubicBezTo>
                  <a:pt x="4218193" y="1193703"/>
                  <a:pt x="4199277" y="1171514"/>
                  <a:pt x="4181799" y="1148210"/>
                </a:cubicBezTo>
                <a:cubicBezTo>
                  <a:pt x="4171958" y="1135088"/>
                  <a:pt x="4167312" y="1117513"/>
                  <a:pt x="4154504" y="1107267"/>
                </a:cubicBezTo>
                <a:cubicBezTo>
                  <a:pt x="4143270" y="1098280"/>
                  <a:pt x="4127208" y="1098168"/>
                  <a:pt x="4113560" y="1093619"/>
                </a:cubicBezTo>
                <a:lnTo>
                  <a:pt x="3990731" y="970789"/>
                </a:lnTo>
                <a:cubicBezTo>
                  <a:pt x="3977083" y="957141"/>
                  <a:pt x="3961844" y="944918"/>
                  <a:pt x="3949787" y="929846"/>
                </a:cubicBezTo>
                <a:cubicBezTo>
                  <a:pt x="3918674" y="890955"/>
                  <a:pt x="3851497" y="830306"/>
                  <a:pt x="3813310" y="779720"/>
                </a:cubicBezTo>
                <a:cubicBezTo>
                  <a:pt x="3775123" y="729134"/>
                  <a:pt x="3780366" y="686031"/>
                  <a:pt x="3720666" y="626331"/>
                </a:cubicBezTo>
                <a:cubicBezTo>
                  <a:pt x="3669795" y="550398"/>
                  <a:pt x="3589221" y="412395"/>
                  <a:pt x="3508085" y="324119"/>
                </a:cubicBezTo>
                <a:cubicBezTo>
                  <a:pt x="3426949" y="235844"/>
                  <a:pt x="3351302" y="145849"/>
                  <a:pt x="3233850" y="96678"/>
                </a:cubicBezTo>
                <a:cubicBezTo>
                  <a:pt x="3116398" y="47507"/>
                  <a:pt x="2922889" y="44907"/>
                  <a:pt x="2803376" y="29094"/>
                </a:cubicBezTo>
                <a:cubicBezTo>
                  <a:pt x="2683863" y="13281"/>
                  <a:pt x="2529639" y="8232"/>
                  <a:pt x="2516772" y="1798"/>
                </a:cubicBezTo>
                <a:close/>
              </a:path>
            </a:pathLst>
          </a:custGeom>
          <a:solidFill>
            <a:srgbClr val="F0A22E">
              <a:alpha val="40000"/>
            </a:srgbClr>
          </a:solidFill>
          <a:ln w="12700" cap="flat" cmpd="sng">
            <a:solidFill>
              <a:srgbClr val="F7E09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10" tIns="45688" rIns="91410" bIns="45688" anchor="ctr" anchorCtr="0">
            <a:noAutofit/>
          </a:bodyPr>
          <a:lstStyle/>
          <a:p>
            <a:pPr algn="ctr"/>
            <a:endParaRPr sz="2799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4" name="Google Shape;2194;p99"/>
          <p:cNvSpPr/>
          <p:nvPr/>
        </p:nvSpPr>
        <p:spPr>
          <a:xfrm>
            <a:off x="1354101" y="2317124"/>
            <a:ext cx="4774059" cy="4235608"/>
          </a:xfrm>
          <a:custGeom>
            <a:avLst/>
            <a:gdLst/>
            <a:ahLst/>
            <a:cxnLst/>
            <a:rect l="l" t="t" r="r" b="b"/>
            <a:pathLst>
              <a:path w="5153205" h="4301934" extrusionOk="0">
                <a:moveTo>
                  <a:pt x="2516772" y="1798"/>
                </a:moveTo>
                <a:cubicBezTo>
                  <a:pt x="2339351" y="-9575"/>
                  <a:pt x="2171029" y="35917"/>
                  <a:pt x="2066396" y="56389"/>
                </a:cubicBezTo>
                <a:cubicBezTo>
                  <a:pt x="1961763" y="76861"/>
                  <a:pt x="2000602" y="82767"/>
                  <a:pt x="1888975" y="124628"/>
                </a:cubicBezTo>
                <a:cubicBezTo>
                  <a:pt x="1867256" y="132773"/>
                  <a:pt x="1843483" y="133727"/>
                  <a:pt x="1820737" y="138276"/>
                </a:cubicBezTo>
                <a:cubicBezTo>
                  <a:pt x="1807089" y="147374"/>
                  <a:pt x="1793140" y="156037"/>
                  <a:pt x="1779793" y="165571"/>
                </a:cubicBezTo>
                <a:cubicBezTo>
                  <a:pt x="1761284" y="178792"/>
                  <a:pt x="1745988" y="197276"/>
                  <a:pt x="1725202" y="206514"/>
                </a:cubicBezTo>
                <a:cubicBezTo>
                  <a:pt x="1704004" y="215935"/>
                  <a:pt x="1679709" y="215613"/>
                  <a:pt x="1656963" y="220162"/>
                </a:cubicBezTo>
                <a:cubicBezTo>
                  <a:pt x="1638766" y="233810"/>
                  <a:pt x="1622256" y="250058"/>
                  <a:pt x="1602372" y="261105"/>
                </a:cubicBezTo>
                <a:cubicBezTo>
                  <a:pt x="1538755" y="296448"/>
                  <a:pt x="1546818" y="279066"/>
                  <a:pt x="1493190" y="302049"/>
                </a:cubicBezTo>
                <a:cubicBezTo>
                  <a:pt x="1392210" y="345326"/>
                  <a:pt x="1488098" y="321094"/>
                  <a:pt x="1356713" y="342992"/>
                </a:cubicBezTo>
                <a:cubicBezTo>
                  <a:pt x="1333967" y="352091"/>
                  <a:pt x="1311715" y="362541"/>
                  <a:pt x="1288474" y="370288"/>
                </a:cubicBezTo>
                <a:cubicBezTo>
                  <a:pt x="1270680" y="376219"/>
                  <a:pt x="1248750" y="372499"/>
                  <a:pt x="1233883" y="383935"/>
                </a:cubicBezTo>
                <a:cubicBezTo>
                  <a:pt x="1187988" y="419239"/>
                  <a:pt x="1151996" y="465822"/>
                  <a:pt x="1111053" y="506765"/>
                </a:cubicBezTo>
                <a:cubicBezTo>
                  <a:pt x="1097405" y="520413"/>
                  <a:pt x="1080816" y="531649"/>
                  <a:pt x="1070110" y="547708"/>
                </a:cubicBezTo>
                <a:cubicBezTo>
                  <a:pt x="1005833" y="644123"/>
                  <a:pt x="1058491" y="563365"/>
                  <a:pt x="947280" y="752425"/>
                </a:cubicBezTo>
                <a:cubicBezTo>
                  <a:pt x="933831" y="775289"/>
                  <a:pt x="922253" y="799443"/>
                  <a:pt x="906337" y="820664"/>
                </a:cubicBezTo>
                <a:cubicBezTo>
                  <a:pt x="876301" y="860711"/>
                  <a:pt x="863048" y="876278"/>
                  <a:pt x="838098" y="916198"/>
                </a:cubicBezTo>
                <a:cubicBezTo>
                  <a:pt x="824039" y="938693"/>
                  <a:pt x="809017" y="960711"/>
                  <a:pt x="797154" y="984437"/>
                </a:cubicBezTo>
                <a:cubicBezTo>
                  <a:pt x="790720" y="997304"/>
                  <a:pt x="789174" y="1012157"/>
                  <a:pt x="783507" y="1025380"/>
                </a:cubicBezTo>
                <a:cubicBezTo>
                  <a:pt x="775493" y="1044080"/>
                  <a:pt x="766091" y="1062186"/>
                  <a:pt x="756211" y="1079971"/>
                </a:cubicBezTo>
                <a:cubicBezTo>
                  <a:pt x="743329" y="1103159"/>
                  <a:pt x="727131" y="1124484"/>
                  <a:pt x="715268" y="1148210"/>
                </a:cubicBezTo>
                <a:cubicBezTo>
                  <a:pt x="708834" y="1161077"/>
                  <a:pt x="707287" y="1175930"/>
                  <a:pt x="701620" y="1189153"/>
                </a:cubicBezTo>
                <a:cubicBezTo>
                  <a:pt x="693606" y="1207853"/>
                  <a:pt x="682339" y="1225044"/>
                  <a:pt x="674325" y="1243744"/>
                </a:cubicBezTo>
                <a:cubicBezTo>
                  <a:pt x="668658" y="1256967"/>
                  <a:pt x="665728" y="1271218"/>
                  <a:pt x="660677" y="1284688"/>
                </a:cubicBezTo>
                <a:cubicBezTo>
                  <a:pt x="652075" y="1307626"/>
                  <a:pt x="641983" y="1329988"/>
                  <a:pt x="633381" y="1352926"/>
                </a:cubicBezTo>
                <a:cubicBezTo>
                  <a:pt x="628330" y="1366396"/>
                  <a:pt x="625401" y="1380647"/>
                  <a:pt x="619734" y="1393870"/>
                </a:cubicBezTo>
                <a:cubicBezTo>
                  <a:pt x="611720" y="1412570"/>
                  <a:pt x="600452" y="1429761"/>
                  <a:pt x="592438" y="1448461"/>
                </a:cubicBezTo>
                <a:cubicBezTo>
                  <a:pt x="586771" y="1461684"/>
                  <a:pt x="585224" y="1476537"/>
                  <a:pt x="578790" y="1489404"/>
                </a:cubicBezTo>
                <a:cubicBezTo>
                  <a:pt x="559789" y="1527407"/>
                  <a:pt x="540735" y="1541107"/>
                  <a:pt x="510551" y="1571291"/>
                </a:cubicBezTo>
                <a:cubicBezTo>
                  <a:pt x="492176" y="1626419"/>
                  <a:pt x="481521" y="1660069"/>
                  <a:pt x="455960" y="1721416"/>
                </a:cubicBezTo>
                <a:cubicBezTo>
                  <a:pt x="423099" y="1800282"/>
                  <a:pt x="430922" y="1757846"/>
                  <a:pt x="387722" y="1844246"/>
                </a:cubicBezTo>
                <a:cubicBezTo>
                  <a:pt x="381288" y="1857113"/>
                  <a:pt x="380508" y="1872322"/>
                  <a:pt x="374074" y="1885189"/>
                </a:cubicBezTo>
                <a:cubicBezTo>
                  <a:pt x="355074" y="1923189"/>
                  <a:pt x="336016" y="1936894"/>
                  <a:pt x="305835" y="1967076"/>
                </a:cubicBezTo>
                <a:cubicBezTo>
                  <a:pt x="277431" y="2080690"/>
                  <a:pt x="312016" y="1968361"/>
                  <a:pt x="264892" y="2062610"/>
                </a:cubicBezTo>
                <a:cubicBezTo>
                  <a:pt x="258458" y="2075477"/>
                  <a:pt x="257678" y="2090686"/>
                  <a:pt x="251244" y="2103553"/>
                </a:cubicBezTo>
                <a:cubicBezTo>
                  <a:pt x="234779" y="2136482"/>
                  <a:pt x="204661" y="2180252"/>
                  <a:pt x="183005" y="2212735"/>
                </a:cubicBezTo>
                <a:cubicBezTo>
                  <a:pt x="178456" y="2230932"/>
                  <a:pt x="176746" y="2250086"/>
                  <a:pt x="169357" y="2267326"/>
                </a:cubicBezTo>
                <a:cubicBezTo>
                  <a:pt x="162896" y="2282402"/>
                  <a:pt x="146378" y="2292445"/>
                  <a:pt x="142062" y="2308270"/>
                </a:cubicBezTo>
                <a:cubicBezTo>
                  <a:pt x="132412" y="2343655"/>
                  <a:pt x="133601" y="2381143"/>
                  <a:pt x="128414" y="2417452"/>
                </a:cubicBezTo>
                <a:cubicBezTo>
                  <a:pt x="80088" y="2755735"/>
                  <a:pt x="117781" y="2441903"/>
                  <a:pt x="87471" y="2744998"/>
                </a:cubicBezTo>
                <a:cubicBezTo>
                  <a:pt x="78823" y="2831480"/>
                  <a:pt x="67199" y="2917676"/>
                  <a:pt x="60175" y="3004305"/>
                </a:cubicBezTo>
                <a:cubicBezTo>
                  <a:pt x="53547" y="3086050"/>
                  <a:pt x="55585" y="3168454"/>
                  <a:pt x="46528" y="3249965"/>
                </a:cubicBezTo>
                <a:cubicBezTo>
                  <a:pt x="41896" y="3291651"/>
                  <a:pt x="26521" y="3331491"/>
                  <a:pt x="19232" y="3372795"/>
                </a:cubicBezTo>
                <a:cubicBezTo>
                  <a:pt x="12858" y="3408914"/>
                  <a:pt x="10133" y="3445583"/>
                  <a:pt x="5584" y="3481977"/>
                </a:cubicBezTo>
                <a:cubicBezTo>
                  <a:pt x="10133" y="3663947"/>
                  <a:pt x="-17162" y="3761757"/>
                  <a:pt x="19232" y="3877763"/>
                </a:cubicBezTo>
                <a:cubicBezTo>
                  <a:pt x="55626" y="3993769"/>
                  <a:pt x="64724" y="4109774"/>
                  <a:pt x="223948" y="4178013"/>
                </a:cubicBezTo>
                <a:cubicBezTo>
                  <a:pt x="383172" y="4246252"/>
                  <a:pt x="726642" y="4266723"/>
                  <a:pt x="974576" y="4287195"/>
                </a:cubicBezTo>
                <a:cubicBezTo>
                  <a:pt x="1222510" y="4307667"/>
                  <a:pt x="1147447" y="4300843"/>
                  <a:pt x="1711554" y="4300843"/>
                </a:cubicBezTo>
                <a:lnTo>
                  <a:pt x="4359220" y="4287195"/>
                </a:lnTo>
                <a:cubicBezTo>
                  <a:pt x="4875560" y="4273547"/>
                  <a:pt x="4695865" y="4250801"/>
                  <a:pt x="4809596" y="4218956"/>
                </a:cubicBezTo>
                <a:cubicBezTo>
                  <a:pt x="4923327" y="4187111"/>
                  <a:pt x="4987017" y="4157541"/>
                  <a:pt x="5041608" y="4096126"/>
                </a:cubicBezTo>
                <a:cubicBezTo>
                  <a:pt x="5096199" y="4034711"/>
                  <a:pt x="5128794" y="3871338"/>
                  <a:pt x="5137142" y="3850467"/>
                </a:cubicBezTo>
                <a:cubicBezTo>
                  <a:pt x="5141691" y="3695792"/>
                  <a:pt x="5150790" y="3541185"/>
                  <a:pt x="5150790" y="3386443"/>
                </a:cubicBezTo>
                <a:cubicBezTo>
                  <a:pt x="5150790" y="3090736"/>
                  <a:pt x="5165230" y="2899871"/>
                  <a:pt x="5123495" y="2649464"/>
                </a:cubicBezTo>
                <a:cubicBezTo>
                  <a:pt x="5116530" y="2607675"/>
                  <a:pt x="5087368" y="2398986"/>
                  <a:pt x="5055256" y="2321917"/>
                </a:cubicBezTo>
                <a:cubicBezTo>
                  <a:pt x="5045054" y="2297431"/>
                  <a:pt x="5027961" y="2276425"/>
                  <a:pt x="5014313" y="2253679"/>
                </a:cubicBezTo>
                <a:cubicBezTo>
                  <a:pt x="4991442" y="2162198"/>
                  <a:pt x="5011916" y="2233644"/>
                  <a:pt x="4973369" y="2130849"/>
                </a:cubicBezTo>
                <a:cubicBezTo>
                  <a:pt x="4968318" y="2117379"/>
                  <a:pt x="4965389" y="2103128"/>
                  <a:pt x="4959722" y="2089905"/>
                </a:cubicBezTo>
                <a:cubicBezTo>
                  <a:pt x="4920299" y="1997916"/>
                  <a:pt x="4943238" y="2070586"/>
                  <a:pt x="4891483" y="1967076"/>
                </a:cubicBezTo>
                <a:cubicBezTo>
                  <a:pt x="4885049" y="1954209"/>
                  <a:pt x="4886467" y="1937641"/>
                  <a:pt x="4877835" y="1926132"/>
                </a:cubicBezTo>
                <a:cubicBezTo>
                  <a:pt x="4844967" y="1882308"/>
                  <a:pt x="4805047" y="1844245"/>
                  <a:pt x="4768653" y="1803302"/>
                </a:cubicBezTo>
                <a:cubicBezTo>
                  <a:pt x="4731361" y="1691429"/>
                  <a:pt x="4795865" y="1864592"/>
                  <a:pt x="4673119" y="1680473"/>
                </a:cubicBezTo>
                <a:cubicBezTo>
                  <a:pt x="4654134" y="1651995"/>
                  <a:pt x="4626643" y="1609119"/>
                  <a:pt x="4604880" y="1584938"/>
                </a:cubicBezTo>
                <a:cubicBezTo>
                  <a:pt x="4579057" y="1556246"/>
                  <a:pt x="4550289" y="1530348"/>
                  <a:pt x="4522993" y="1503052"/>
                </a:cubicBezTo>
                <a:lnTo>
                  <a:pt x="4482050" y="1462108"/>
                </a:lnTo>
                <a:cubicBezTo>
                  <a:pt x="4456195" y="1384545"/>
                  <a:pt x="4478574" y="1431337"/>
                  <a:pt x="4386516" y="1339279"/>
                </a:cubicBezTo>
                <a:lnTo>
                  <a:pt x="4318277" y="1271040"/>
                </a:lnTo>
                <a:cubicBezTo>
                  <a:pt x="4304629" y="1257392"/>
                  <a:pt x="4295645" y="1236199"/>
                  <a:pt x="4277334" y="1230096"/>
                </a:cubicBezTo>
                <a:lnTo>
                  <a:pt x="4236390" y="1216449"/>
                </a:lnTo>
                <a:cubicBezTo>
                  <a:pt x="4218193" y="1193703"/>
                  <a:pt x="4199277" y="1171514"/>
                  <a:pt x="4181799" y="1148210"/>
                </a:cubicBezTo>
                <a:cubicBezTo>
                  <a:pt x="4171958" y="1135088"/>
                  <a:pt x="4167312" y="1117513"/>
                  <a:pt x="4154504" y="1107267"/>
                </a:cubicBezTo>
                <a:cubicBezTo>
                  <a:pt x="4143270" y="1098280"/>
                  <a:pt x="4127208" y="1098168"/>
                  <a:pt x="4113560" y="1093619"/>
                </a:cubicBezTo>
                <a:lnTo>
                  <a:pt x="3990731" y="970789"/>
                </a:lnTo>
                <a:cubicBezTo>
                  <a:pt x="3977083" y="957141"/>
                  <a:pt x="3961844" y="944918"/>
                  <a:pt x="3949787" y="929846"/>
                </a:cubicBezTo>
                <a:cubicBezTo>
                  <a:pt x="3918674" y="890955"/>
                  <a:pt x="3852725" y="803369"/>
                  <a:pt x="3813310" y="779720"/>
                </a:cubicBezTo>
                <a:cubicBezTo>
                  <a:pt x="3728521" y="728847"/>
                  <a:pt x="3763828" y="757534"/>
                  <a:pt x="3704128" y="697834"/>
                </a:cubicBezTo>
                <a:cubicBezTo>
                  <a:pt x="3680143" y="625882"/>
                  <a:pt x="3706331" y="684100"/>
                  <a:pt x="3649537" y="615947"/>
                </a:cubicBezTo>
                <a:cubicBezTo>
                  <a:pt x="3618069" y="578185"/>
                  <a:pt x="3626151" y="563963"/>
                  <a:pt x="3581298" y="534061"/>
                </a:cubicBezTo>
                <a:cubicBezTo>
                  <a:pt x="3569328" y="526081"/>
                  <a:pt x="3554002" y="524962"/>
                  <a:pt x="3540354" y="520413"/>
                </a:cubicBezTo>
                <a:lnTo>
                  <a:pt x="3458468" y="438526"/>
                </a:lnTo>
                <a:cubicBezTo>
                  <a:pt x="3444820" y="424878"/>
                  <a:pt x="3433584" y="408289"/>
                  <a:pt x="3417525" y="397583"/>
                </a:cubicBezTo>
                <a:lnTo>
                  <a:pt x="3376581" y="370288"/>
                </a:lnTo>
                <a:cubicBezTo>
                  <a:pt x="3372032" y="356640"/>
                  <a:pt x="3373106" y="339517"/>
                  <a:pt x="3362934" y="329344"/>
                </a:cubicBezTo>
                <a:cubicBezTo>
                  <a:pt x="3352761" y="319171"/>
                  <a:pt x="3334857" y="322130"/>
                  <a:pt x="3321990" y="315696"/>
                </a:cubicBezTo>
                <a:cubicBezTo>
                  <a:pt x="3307319" y="308361"/>
                  <a:pt x="3294695" y="297499"/>
                  <a:pt x="3281047" y="288401"/>
                </a:cubicBezTo>
                <a:cubicBezTo>
                  <a:pt x="3271948" y="274753"/>
                  <a:pt x="3261086" y="262129"/>
                  <a:pt x="3253751" y="247458"/>
                </a:cubicBezTo>
                <a:cubicBezTo>
                  <a:pt x="3247317" y="234591"/>
                  <a:pt x="3250277" y="216687"/>
                  <a:pt x="3240104" y="206514"/>
                </a:cubicBezTo>
                <a:cubicBezTo>
                  <a:pt x="3229931" y="196341"/>
                  <a:pt x="3212808" y="197416"/>
                  <a:pt x="3199160" y="192867"/>
                </a:cubicBezTo>
                <a:cubicBezTo>
                  <a:pt x="3185512" y="183768"/>
                  <a:pt x="3101351" y="138276"/>
                  <a:pt x="3035387" y="110980"/>
                </a:cubicBezTo>
                <a:cubicBezTo>
                  <a:pt x="2969423" y="83685"/>
                  <a:pt x="2889812" y="47291"/>
                  <a:pt x="2803376" y="29094"/>
                </a:cubicBezTo>
                <a:cubicBezTo>
                  <a:pt x="2716940" y="10897"/>
                  <a:pt x="2529639" y="8232"/>
                  <a:pt x="2516772" y="1798"/>
                </a:cubicBezTo>
                <a:close/>
              </a:path>
            </a:pathLst>
          </a:custGeom>
          <a:solidFill>
            <a:srgbClr val="F0A22E">
              <a:alpha val="40000"/>
            </a:srgbClr>
          </a:solidFill>
          <a:ln w="12700" cap="flat" cmpd="sng">
            <a:solidFill>
              <a:srgbClr val="F7E09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10" tIns="45688" rIns="91410" bIns="45688" anchor="ctr" anchorCtr="0">
            <a:noAutofit/>
          </a:bodyPr>
          <a:lstStyle/>
          <a:p>
            <a:pPr algn="ctr"/>
            <a:endParaRPr sz="2799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5" name="Google Shape;2195;p99"/>
          <p:cNvSpPr txBox="1">
            <a:spLocks noGrp="1"/>
          </p:cNvSpPr>
          <p:nvPr>
            <p:ph type="title" idx="4294967295"/>
          </p:nvPr>
        </p:nvSpPr>
        <p:spPr>
          <a:xfrm>
            <a:off x="188817" y="41216"/>
            <a:ext cx="12000074" cy="111051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F3BE60"/>
              </a:buClr>
              <a:buSzPts val="3000"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Балансирани двоични дървета за търсене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grpSp>
        <p:nvGrpSpPr>
          <p:cNvPr id="2196" name="Google Shape;2196;p99"/>
          <p:cNvGrpSpPr/>
          <p:nvPr/>
        </p:nvGrpSpPr>
        <p:grpSpPr>
          <a:xfrm>
            <a:off x="1565239" y="1135505"/>
            <a:ext cx="8590538" cy="5180375"/>
            <a:chOff x="663901" y="1066800"/>
            <a:chExt cx="7282013" cy="4724402"/>
          </a:xfrm>
        </p:grpSpPr>
        <p:sp>
          <p:nvSpPr>
            <p:cNvPr id="2197" name="Google Shape;2197;p99"/>
            <p:cNvSpPr/>
            <p:nvPr/>
          </p:nvSpPr>
          <p:spPr>
            <a:xfrm>
              <a:off x="4251488" y="1066800"/>
              <a:ext cx="625200" cy="5964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33</a:t>
              </a:r>
              <a:endParaRPr sz="1466"/>
            </a:p>
          </p:txBody>
        </p:sp>
        <p:sp>
          <p:nvSpPr>
            <p:cNvPr id="2198" name="Google Shape;2198;p99"/>
            <p:cNvSpPr/>
            <p:nvPr/>
          </p:nvSpPr>
          <p:spPr>
            <a:xfrm>
              <a:off x="2194088" y="2438400"/>
              <a:ext cx="625200" cy="5964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18</a:t>
              </a:r>
              <a:endParaRPr sz="1466"/>
            </a:p>
          </p:txBody>
        </p:sp>
        <p:sp>
          <p:nvSpPr>
            <p:cNvPr id="2199" name="Google Shape;2199;p99"/>
            <p:cNvSpPr/>
            <p:nvPr/>
          </p:nvSpPr>
          <p:spPr>
            <a:xfrm>
              <a:off x="1162539" y="3810000"/>
              <a:ext cx="625200" cy="5964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15</a:t>
              </a:r>
              <a:endParaRPr sz="1466"/>
            </a:p>
          </p:txBody>
        </p:sp>
        <p:sp>
          <p:nvSpPr>
            <p:cNvPr id="2200" name="Google Shape;2200;p99"/>
            <p:cNvSpPr/>
            <p:nvPr/>
          </p:nvSpPr>
          <p:spPr>
            <a:xfrm>
              <a:off x="3222788" y="3810000"/>
              <a:ext cx="625200" cy="5964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24</a:t>
              </a:r>
              <a:endParaRPr sz="1466"/>
            </a:p>
          </p:txBody>
        </p:sp>
        <p:sp>
          <p:nvSpPr>
            <p:cNvPr id="2201" name="Google Shape;2201;p99"/>
            <p:cNvSpPr/>
            <p:nvPr/>
          </p:nvSpPr>
          <p:spPr>
            <a:xfrm>
              <a:off x="663901" y="5194802"/>
              <a:ext cx="625200" cy="5964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3</a:t>
              </a:r>
              <a:endParaRPr sz="1466"/>
            </a:p>
          </p:txBody>
        </p:sp>
        <p:sp>
          <p:nvSpPr>
            <p:cNvPr id="2202" name="Google Shape;2202;p99"/>
            <p:cNvSpPr/>
            <p:nvPr/>
          </p:nvSpPr>
          <p:spPr>
            <a:xfrm>
              <a:off x="1670213" y="5194802"/>
              <a:ext cx="625200" cy="5964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17</a:t>
              </a:r>
              <a:endParaRPr sz="1466"/>
            </a:p>
          </p:txBody>
        </p:sp>
        <p:sp>
          <p:nvSpPr>
            <p:cNvPr id="2203" name="Google Shape;2203;p99"/>
            <p:cNvSpPr/>
            <p:nvPr/>
          </p:nvSpPr>
          <p:spPr>
            <a:xfrm>
              <a:off x="2733675" y="5194802"/>
              <a:ext cx="625200" cy="5964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20</a:t>
              </a:r>
              <a:endParaRPr sz="1466"/>
            </a:p>
          </p:txBody>
        </p:sp>
        <p:sp>
          <p:nvSpPr>
            <p:cNvPr id="2204" name="Google Shape;2204;p99"/>
            <p:cNvSpPr/>
            <p:nvPr/>
          </p:nvSpPr>
          <p:spPr>
            <a:xfrm>
              <a:off x="3739987" y="5194802"/>
              <a:ext cx="625200" cy="5964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29</a:t>
              </a:r>
              <a:endParaRPr sz="1466"/>
            </a:p>
          </p:txBody>
        </p:sp>
        <p:cxnSp>
          <p:nvCxnSpPr>
            <p:cNvPr id="2205" name="Google Shape;2205;p99"/>
            <p:cNvCxnSpPr/>
            <p:nvPr/>
          </p:nvCxnSpPr>
          <p:spPr>
            <a:xfrm flipH="1">
              <a:off x="1000197" y="4400550"/>
              <a:ext cx="371400" cy="771600"/>
            </a:xfrm>
            <a:prstGeom prst="straightConnector1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</p:cxnSp>
        <p:cxnSp>
          <p:nvCxnSpPr>
            <p:cNvPr id="2206" name="Google Shape;2206;p99"/>
            <p:cNvCxnSpPr/>
            <p:nvPr/>
          </p:nvCxnSpPr>
          <p:spPr>
            <a:xfrm>
              <a:off x="1581150" y="4391025"/>
              <a:ext cx="371400" cy="800100"/>
            </a:xfrm>
            <a:prstGeom prst="straightConnector1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</p:cxnSp>
        <p:cxnSp>
          <p:nvCxnSpPr>
            <p:cNvPr id="2207" name="Google Shape;2207;p99"/>
            <p:cNvCxnSpPr/>
            <p:nvPr/>
          </p:nvCxnSpPr>
          <p:spPr>
            <a:xfrm flipH="1">
              <a:off x="3076499" y="4400550"/>
              <a:ext cx="352500" cy="790500"/>
            </a:xfrm>
            <a:prstGeom prst="straightConnector1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</p:cxnSp>
        <p:cxnSp>
          <p:nvCxnSpPr>
            <p:cNvPr id="2208" name="Google Shape;2208;p99"/>
            <p:cNvCxnSpPr/>
            <p:nvPr/>
          </p:nvCxnSpPr>
          <p:spPr>
            <a:xfrm>
              <a:off x="3638551" y="4410076"/>
              <a:ext cx="371400" cy="780900"/>
            </a:xfrm>
            <a:prstGeom prst="straightConnector1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</p:cxnSp>
        <p:cxnSp>
          <p:nvCxnSpPr>
            <p:cNvPr id="2209" name="Google Shape;2209;p99"/>
            <p:cNvCxnSpPr/>
            <p:nvPr/>
          </p:nvCxnSpPr>
          <p:spPr>
            <a:xfrm flipH="1">
              <a:off x="1590600" y="2962275"/>
              <a:ext cx="695400" cy="866700"/>
            </a:xfrm>
            <a:prstGeom prst="straightConnector1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</p:cxnSp>
        <p:cxnSp>
          <p:nvCxnSpPr>
            <p:cNvPr id="2210" name="Google Shape;2210;p99"/>
            <p:cNvCxnSpPr/>
            <p:nvPr/>
          </p:nvCxnSpPr>
          <p:spPr>
            <a:xfrm>
              <a:off x="2733673" y="2962275"/>
              <a:ext cx="666900" cy="857100"/>
            </a:xfrm>
            <a:prstGeom prst="straightConnector1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</p:cxnSp>
        <p:sp>
          <p:nvSpPr>
            <p:cNvPr id="2211" name="Google Shape;2211;p99"/>
            <p:cNvSpPr/>
            <p:nvPr/>
          </p:nvSpPr>
          <p:spPr>
            <a:xfrm>
              <a:off x="6311737" y="2438400"/>
              <a:ext cx="625200" cy="5964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54</a:t>
              </a:r>
              <a:endParaRPr sz="1466"/>
            </a:p>
          </p:txBody>
        </p:sp>
        <p:sp>
          <p:nvSpPr>
            <p:cNvPr id="2212" name="Google Shape;2212;p99"/>
            <p:cNvSpPr/>
            <p:nvPr/>
          </p:nvSpPr>
          <p:spPr>
            <a:xfrm>
              <a:off x="5280188" y="3810000"/>
              <a:ext cx="625200" cy="5964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42</a:t>
              </a:r>
              <a:endParaRPr sz="1466"/>
            </a:p>
          </p:txBody>
        </p:sp>
        <p:sp>
          <p:nvSpPr>
            <p:cNvPr id="2213" name="Google Shape;2213;p99"/>
            <p:cNvSpPr/>
            <p:nvPr/>
          </p:nvSpPr>
          <p:spPr>
            <a:xfrm>
              <a:off x="7017921" y="3810000"/>
              <a:ext cx="625200" cy="5964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60</a:t>
              </a:r>
              <a:endParaRPr sz="1466"/>
            </a:p>
          </p:txBody>
        </p:sp>
        <p:sp>
          <p:nvSpPr>
            <p:cNvPr id="2214" name="Google Shape;2214;p99"/>
            <p:cNvSpPr/>
            <p:nvPr/>
          </p:nvSpPr>
          <p:spPr>
            <a:xfrm>
              <a:off x="4781550" y="5194802"/>
              <a:ext cx="625200" cy="5964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37</a:t>
              </a:r>
              <a:endParaRPr sz="1466"/>
            </a:p>
          </p:txBody>
        </p:sp>
        <p:sp>
          <p:nvSpPr>
            <p:cNvPr id="2215" name="Google Shape;2215;p99"/>
            <p:cNvSpPr/>
            <p:nvPr/>
          </p:nvSpPr>
          <p:spPr>
            <a:xfrm>
              <a:off x="5787862" y="5194802"/>
              <a:ext cx="625200" cy="5964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43</a:t>
              </a:r>
              <a:endParaRPr sz="1466"/>
            </a:p>
          </p:txBody>
        </p:sp>
        <p:sp>
          <p:nvSpPr>
            <p:cNvPr id="2216" name="Google Shape;2216;p99"/>
            <p:cNvSpPr/>
            <p:nvPr/>
          </p:nvSpPr>
          <p:spPr>
            <a:xfrm>
              <a:off x="7320714" y="5194802"/>
              <a:ext cx="625200" cy="5964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85</a:t>
              </a:r>
              <a:endParaRPr sz="1466"/>
            </a:p>
          </p:txBody>
        </p:sp>
        <p:cxnSp>
          <p:nvCxnSpPr>
            <p:cNvPr id="2217" name="Google Shape;2217;p99"/>
            <p:cNvCxnSpPr/>
            <p:nvPr/>
          </p:nvCxnSpPr>
          <p:spPr>
            <a:xfrm flipH="1">
              <a:off x="5117846" y="4400550"/>
              <a:ext cx="371400" cy="771600"/>
            </a:xfrm>
            <a:prstGeom prst="straightConnector1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</p:cxnSp>
        <p:cxnSp>
          <p:nvCxnSpPr>
            <p:cNvPr id="2218" name="Google Shape;2218;p99"/>
            <p:cNvCxnSpPr/>
            <p:nvPr/>
          </p:nvCxnSpPr>
          <p:spPr>
            <a:xfrm>
              <a:off x="5698799" y="4391025"/>
              <a:ext cx="371400" cy="800100"/>
            </a:xfrm>
            <a:prstGeom prst="straightConnector1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</p:cxnSp>
        <p:cxnSp>
          <p:nvCxnSpPr>
            <p:cNvPr id="2219" name="Google Shape;2219;p99"/>
            <p:cNvCxnSpPr/>
            <p:nvPr/>
          </p:nvCxnSpPr>
          <p:spPr>
            <a:xfrm>
              <a:off x="7360820" y="4406398"/>
              <a:ext cx="229800" cy="784800"/>
            </a:xfrm>
            <a:prstGeom prst="straightConnector1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</p:cxnSp>
        <p:cxnSp>
          <p:nvCxnSpPr>
            <p:cNvPr id="2220" name="Google Shape;2220;p99"/>
            <p:cNvCxnSpPr/>
            <p:nvPr/>
          </p:nvCxnSpPr>
          <p:spPr>
            <a:xfrm flipH="1">
              <a:off x="5708249" y="2962275"/>
              <a:ext cx="695400" cy="866700"/>
            </a:xfrm>
            <a:prstGeom prst="straightConnector1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</p:cxnSp>
        <p:cxnSp>
          <p:nvCxnSpPr>
            <p:cNvPr id="2221" name="Google Shape;2221;p99"/>
            <p:cNvCxnSpPr/>
            <p:nvPr/>
          </p:nvCxnSpPr>
          <p:spPr>
            <a:xfrm>
              <a:off x="6831785" y="2972245"/>
              <a:ext cx="387600" cy="856800"/>
            </a:xfrm>
            <a:prstGeom prst="straightConnector1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</p:cxnSp>
        <p:cxnSp>
          <p:nvCxnSpPr>
            <p:cNvPr id="2222" name="Google Shape;2222;p99"/>
            <p:cNvCxnSpPr/>
            <p:nvPr/>
          </p:nvCxnSpPr>
          <p:spPr>
            <a:xfrm flipH="1">
              <a:off x="2771698" y="1514474"/>
              <a:ext cx="1533600" cy="1038300"/>
            </a:xfrm>
            <a:prstGeom prst="straightConnector1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</p:cxnSp>
        <p:cxnSp>
          <p:nvCxnSpPr>
            <p:cNvPr id="2223" name="Google Shape;2223;p99"/>
            <p:cNvCxnSpPr/>
            <p:nvPr/>
          </p:nvCxnSpPr>
          <p:spPr>
            <a:xfrm>
              <a:off x="4838700" y="1524001"/>
              <a:ext cx="1514400" cy="1057200"/>
            </a:xfrm>
            <a:prstGeom prst="straightConnector1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</p:cxnSp>
      </p:grpSp>
      <p:sp>
        <p:nvSpPr>
          <p:cNvPr id="2224" name="Google Shape;2224;p99"/>
          <p:cNvSpPr/>
          <p:nvPr/>
        </p:nvSpPr>
        <p:spPr>
          <a:xfrm>
            <a:off x="1538132" y="1176387"/>
            <a:ext cx="2770078" cy="912962"/>
          </a:xfrm>
          <a:prstGeom prst="wedgeRoundRectCallout">
            <a:avLst>
              <a:gd name="adj1" fmla="val 35318"/>
              <a:gd name="adj2" fmla="val 98010"/>
              <a:gd name="adj3" fmla="val 16667"/>
            </a:avLst>
          </a:prstGeom>
          <a:solidFill>
            <a:srgbClr val="663606">
              <a:alpha val="94900"/>
            </a:srgbClr>
          </a:solidFill>
          <a:ln w="19050" cap="flat" cmpd="sng">
            <a:solidFill>
              <a:srgbClr val="F8D49E">
                <a:alpha val="8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10" tIns="45688" rIns="91410" bIns="45688" anchor="ctr" anchorCtr="0">
            <a:noAutofit/>
          </a:bodyPr>
          <a:lstStyle/>
          <a:p>
            <a:pPr algn="ctr"/>
            <a:r>
              <a:rPr lang="en" sz="2399">
                <a:solidFill>
                  <a:srgbClr val="F3CC5F"/>
                </a:solidFill>
                <a:latin typeface="Cambria"/>
                <a:ea typeface="Cambria"/>
                <a:cs typeface="Cambria"/>
                <a:sym typeface="Cambria"/>
              </a:rPr>
              <a:t>Лявото</a:t>
            </a:r>
            <a:r>
              <a:rPr lang="en" sz="2399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 поддърво има 7 възела</a:t>
            </a:r>
            <a:endParaRPr sz="2399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225" name="Google Shape;2225;p99"/>
          <p:cNvSpPr/>
          <p:nvPr/>
        </p:nvSpPr>
        <p:spPr>
          <a:xfrm>
            <a:off x="8534978" y="1174287"/>
            <a:ext cx="3220761" cy="856177"/>
          </a:xfrm>
          <a:prstGeom prst="wedgeRoundRectCallout">
            <a:avLst>
              <a:gd name="adj1" fmla="val -39984"/>
              <a:gd name="adj2" fmla="val 117211"/>
              <a:gd name="adj3" fmla="val 16667"/>
            </a:avLst>
          </a:prstGeom>
          <a:solidFill>
            <a:srgbClr val="663606">
              <a:alpha val="94900"/>
            </a:srgbClr>
          </a:solidFill>
          <a:ln w="19050" cap="flat" cmpd="sng">
            <a:solidFill>
              <a:srgbClr val="F8D49E">
                <a:alpha val="8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10" tIns="45688" rIns="91410" bIns="45688" anchor="ctr" anchorCtr="0">
            <a:noAutofit/>
          </a:bodyPr>
          <a:lstStyle/>
          <a:p>
            <a:pPr algn="ctr"/>
            <a:r>
              <a:rPr lang="en" sz="2399">
                <a:solidFill>
                  <a:srgbClr val="F3CC5F"/>
                </a:solidFill>
                <a:latin typeface="Cambria"/>
                <a:ea typeface="Cambria"/>
                <a:cs typeface="Cambria"/>
                <a:sym typeface="Cambria"/>
              </a:rPr>
              <a:t>Дясното </a:t>
            </a:r>
            <a:r>
              <a:rPr lang="en" sz="2399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поддърво има 6 възела</a:t>
            </a:r>
            <a:endParaRPr sz="2399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226" name="Google Shape;2226;p99"/>
          <p:cNvSpPr/>
          <p:nvPr/>
        </p:nvSpPr>
        <p:spPr>
          <a:xfrm>
            <a:off x="9601135" y="2317123"/>
            <a:ext cx="2341790" cy="1264071"/>
          </a:xfrm>
          <a:prstGeom prst="wedgeRoundRectCallout">
            <a:avLst>
              <a:gd name="adj1" fmla="val -46445"/>
              <a:gd name="adj2" fmla="val 85434"/>
              <a:gd name="adj3" fmla="val 16667"/>
            </a:avLst>
          </a:prstGeom>
          <a:solidFill>
            <a:srgbClr val="663606">
              <a:alpha val="94900"/>
            </a:srgbClr>
          </a:solidFill>
          <a:ln w="19050" cap="flat" cmpd="sng">
            <a:solidFill>
              <a:srgbClr val="F8D49E">
                <a:alpha val="8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10" tIns="45688" rIns="91410" bIns="45688" anchor="ctr" anchorCtr="0">
            <a:noAutofit/>
          </a:bodyPr>
          <a:lstStyle/>
          <a:p>
            <a:pPr algn="ctr"/>
            <a:r>
              <a:rPr lang="en" sz="2399">
                <a:solidFill>
                  <a:srgbClr val="F3CC5F"/>
                </a:solidFill>
                <a:latin typeface="Cambria"/>
                <a:ea typeface="Cambria"/>
                <a:cs typeface="Cambria"/>
                <a:sym typeface="Cambria"/>
              </a:rPr>
              <a:t>Дясното </a:t>
            </a:r>
            <a:r>
              <a:rPr lang="en" sz="2399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поддърво има височина 3</a:t>
            </a:r>
            <a:endParaRPr sz="2399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227" name="Google Shape;2227;p99"/>
          <p:cNvSpPr/>
          <p:nvPr/>
        </p:nvSpPr>
        <p:spPr>
          <a:xfrm>
            <a:off x="278562" y="2389504"/>
            <a:ext cx="2252044" cy="1259272"/>
          </a:xfrm>
          <a:prstGeom prst="wedgeRoundRectCallout">
            <a:avLst>
              <a:gd name="adj1" fmla="val 35318"/>
              <a:gd name="adj2" fmla="val 80300"/>
              <a:gd name="adj3" fmla="val 16667"/>
            </a:avLst>
          </a:prstGeom>
          <a:solidFill>
            <a:srgbClr val="663606">
              <a:alpha val="94900"/>
            </a:srgbClr>
          </a:solidFill>
          <a:ln w="19050" cap="flat" cmpd="sng">
            <a:solidFill>
              <a:srgbClr val="F8D49E">
                <a:alpha val="8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10" tIns="45688" rIns="91410" bIns="45688" anchor="ctr" anchorCtr="0">
            <a:noAutofit/>
          </a:bodyPr>
          <a:lstStyle/>
          <a:p>
            <a:pPr algn="ctr"/>
            <a:r>
              <a:rPr lang="en" sz="2399" dirty="0">
                <a:solidFill>
                  <a:srgbClr val="F3CC5F"/>
                </a:solidFill>
                <a:latin typeface="Cambria"/>
                <a:ea typeface="Cambria"/>
                <a:cs typeface="Cambria"/>
                <a:sym typeface="Cambria"/>
              </a:rPr>
              <a:t>Лявото</a:t>
            </a:r>
            <a:r>
              <a:rPr lang="en" sz="2399" dirty="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 поддърво има височина 3</a:t>
            </a:r>
            <a:endParaRPr sz="2399" dirty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7" name="Slide Number Placeholder">
            <a:extLst>
              <a:ext uri="{FF2B5EF4-FFF2-40B4-BE49-F238E27FC236}">
                <a16:creationId xmlns:a16="http://schemas.microsoft.com/office/drawing/2014/main" id="{CCC8A075-64F3-4BF4-AE85-B01303F118D5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8101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" name="Google Shape;2232;p100"/>
          <p:cNvSpPr txBox="1">
            <a:spLocks noGrp="1"/>
          </p:cNvSpPr>
          <p:nvPr>
            <p:ph type="title"/>
          </p:nvPr>
        </p:nvSpPr>
        <p:spPr>
          <a:xfrm>
            <a:off x="912812" y="4800600"/>
            <a:ext cx="10363301" cy="820586"/>
          </a:xfrm>
          <a:prstGeom prst="rect">
            <a:avLst/>
          </a:prstGeom>
        </p:spPr>
        <p:txBody>
          <a:bodyPr spcFirstLastPara="1" vert="horz" wrap="square" lIns="35991" tIns="35991" rIns="35991" bIns="35991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sz="4666" dirty="0"/>
              <a:t>Б-Дървета (B-Trees)</a:t>
            </a:r>
            <a:endParaRPr sz="4666" dirty="0"/>
          </a:p>
        </p:txBody>
      </p:sp>
      <p:sp>
        <p:nvSpPr>
          <p:cNvPr id="2233" name="Google Shape;2233;p100"/>
          <p:cNvSpPr txBox="1">
            <a:spLocks noGrp="1"/>
          </p:cNvSpPr>
          <p:nvPr>
            <p:ph type="body" idx="1"/>
          </p:nvPr>
        </p:nvSpPr>
        <p:spPr>
          <a:xfrm>
            <a:off x="912812" y="5754362"/>
            <a:ext cx="10363301" cy="719013"/>
          </a:xfrm>
          <a:prstGeom prst="rect">
            <a:avLst/>
          </a:prstGeom>
        </p:spPr>
        <p:txBody>
          <a:bodyPr spcFirstLastPara="1" vert="horz" wrap="square" lIns="35991" tIns="35991" rIns="35991" bIns="35991" rtlCol="0" anchor="t" anchorCtr="0">
            <a:noAutofit/>
          </a:bodyPr>
          <a:lstStyle/>
          <a:p>
            <a:pPr>
              <a:spcAft>
                <a:spcPts val="0"/>
              </a:spcAft>
            </a:pPr>
            <a:r>
              <a:rPr lang="en" sz="3732"/>
              <a:t>Предназначение</a:t>
            </a:r>
            <a:endParaRPr sz="3732"/>
          </a:p>
        </p:txBody>
      </p:sp>
      <p:pic>
        <p:nvPicPr>
          <p:cNvPr id="2234" name="Google Shape;2234;p10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46212" y="1676856"/>
            <a:ext cx="9317722" cy="2590123"/>
          </a:xfrm>
          <a:prstGeom prst="rect">
            <a:avLst/>
          </a:prstGeom>
          <a:noFill/>
          <a:ln>
            <a:noFill/>
          </a:ln>
        </p:spPr>
      </p:pic>
      <p:sp>
        <p:nvSpPr>
          <p:cNvPr id="2235" name="Google Shape;2235;p100"/>
          <p:cNvSpPr/>
          <p:nvPr/>
        </p:nvSpPr>
        <p:spPr>
          <a:xfrm rot="8780602">
            <a:off x="2980455" y="2680571"/>
            <a:ext cx="1900574" cy="380979"/>
          </a:xfrm>
          <a:prstGeom prst="rightArrow">
            <a:avLst>
              <a:gd name="adj1" fmla="val 20732"/>
              <a:gd name="adj2" fmla="val 56341"/>
            </a:avLst>
          </a:prstGeom>
          <a:gradFill>
            <a:gsLst>
              <a:gs pos="0">
                <a:srgbClr val="CCC6B7"/>
              </a:gs>
              <a:gs pos="50000">
                <a:srgbClr val="C3BCAB"/>
              </a:gs>
              <a:gs pos="100000">
                <a:srgbClr val="BCB39E"/>
              </a:gs>
            </a:gsLst>
            <a:lin ang="5400012" scaled="0"/>
          </a:gradFill>
          <a:ln w="952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10" tIns="45688" rIns="91410" bIns="45688" anchor="ctr" anchorCtr="0">
            <a:noAutofit/>
          </a:bodyPr>
          <a:lstStyle/>
          <a:p>
            <a:pPr algn="ctr"/>
            <a:endParaRPr sz="279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6" name="Google Shape;2236;p100"/>
          <p:cNvSpPr/>
          <p:nvPr/>
        </p:nvSpPr>
        <p:spPr>
          <a:xfrm rot="1885742">
            <a:off x="5966329" y="2683738"/>
            <a:ext cx="2018490" cy="381053"/>
          </a:xfrm>
          <a:prstGeom prst="rightArrow">
            <a:avLst>
              <a:gd name="adj1" fmla="val 20732"/>
              <a:gd name="adj2" fmla="val 56341"/>
            </a:avLst>
          </a:prstGeom>
          <a:gradFill>
            <a:gsLst>
              <a:gs pos="0">
                <a:srgbClr val="CCC6B7"/>
              </a:gs>
              <a:gs pos="50000">
                <a:srgbClr val="C3BCAB"/>
              </a:gs>
              <a:gs pos="100000">
                <a:srgbClr val="BCB39E"/>
              </a:gs>
            </a:gsLst>
            <a:lin ang="5400012" scaled="0"/>
          </a:gradFill>
          <a:ln w="952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10" tIns="45688" rIns="91410" bIns="45688" anchor="ctr" anchorCtr="0">
            <a:noAutofit/>
          </a:bodyPr>
          <a:lstStyle/>
          <a:p>
            <a:pPr algn="ctr"/>
            <a:endParaRPr sz="279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7" name="Google Shape;2237;p100"/>
          <p:cNvSpPr/>
          <p:nvPr/>
        </p:nvSpPr>
        <p:spPr>
          <a:xfrm rot="5400000">
            <a:off x="4877073" y="2719045"/>
            <a:ext cx="1110911" cy="381101"/>
          </a:xfrm>
          <a:prstGeom prst="rightArrow">
            <a:avLst>
              <a:gd name="adj1" fmla="val 20732"/>
              <a:gd name="adj2" fmla="val 56341"/>
            </a:avLst>
          </a:prstGeom>
          <a:gradFill>
            <a:gsLst>
              <a:gs pos="0">
                <a:srgbClr val="CCC6B7"/>
              </a:gs>
              <a:gs pos="50000">
                <a:srgbClr val="C3BCAB"/>
              </a:gs>
              <a:gs pos="100000">
                <a:srgbClr val="BCB39E"/>
              </a:gs>
            </a:gsLst>
            <a:lin ang="5400012" scaled="0"/>
          </a:gradFill>
          <a:ln w="952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10" tIns="45688" rIns="91410" bIns="45688" anchor="ctr" anchorCtr="0">
            <a:noAutofit/>
          </a:bodyPr>
          <a:lstStyle/>
          <a:p>
            <a:pPr algn="ctr"/>
            <a:endParaRPr sz="279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F381F375-98D4-4865-BE0A-4C45864EE2D4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699383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" name="Google Shape;2242;p101"/>
          <p:cNvSpPr txBox="1">
            <a:spLocks noGrp="1"/>
          </p:cNvSpPr>
          <p:nvPr>
            <p:ph type="body" idx="4294967295"/>
          </p:nvPr>
        </p:nvSpPr>
        <p:spPr>
          <a:xfrm>
            <a:off x="190413" y="990600"/>
            <a:ext cx="11804525" cy="556894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marL="304724" indent="-30472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Cambria"/>
              <a:buChar char="▪"/>
            </a:pPr>
            <a:r>
              <a:rPr lang="en" u="sng">
                <a:solidFill>
                  <a:srgbClr val="F3CC5F"/>
                </a:solidFill>
                <a:latin typeface="Cambria"/>
                <a:ea typeface="Cambria"/>
                <a:cs typeface="Cambria"/>
                <a:sym typeface="Cambria"/>
                <a:hlinkClick r:id="rId3"/>
              </a:rPr>
              <a:t>B-trees</a:t>
            </a:r>
            <a:r>
              <a:rPr lang="en">
                <a:latin typeface="Cambria"/>
                <a:ea typeface="Cambria"/>
                <a:cs typeface="Cambria"/>
                <a:sym typeface="Cambria"/>
              </a:rPr>
              <a:t> са генерализация на концепцията за подредени двоични дървета за търсене (</a:t>
            </a:r>
            <a:r>
              <a:rPr lang="en" u="sng">
                <a:solidFill>
                  <a:schemeClr val="hlink"/>
                </a:solidFill>
                <a:latin typeface="Cambria"/>
                <a:ea typeface="Cambria"/>
                <a:cs typeface="Cambria"/>
                <a:sym typeface="Cambria"/>
                <a:hlinkClick r:id="rId4"/>
              </a:rPr>
              <a:t>визуализация)</a:t>
            </a:r>
            <a:endParaRPr dirty="0">
              <a:latin typeface="Cambria"/>
              <a:ea typeface="Cambria"/>
              <a:cs typeface="Cambria"/>
              <a:sym typeface="Cambria"/>
            </a:endParaRPr>
          </a:p>
          <a:p>
            <a:pPr marL="609448" lvl="1" indent="-228543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900"/>
              <a:buFont typeface="Cambria"/>
              <a:buChar char="▪"/>
            </a:pPr>
            <a:r>
              <a:rPr lang="en" dirty="0">
                <a:latin typeface="Cambria"/>
                <a:ea typeface="Cambria"/>
                <a:cs typeface="Cambria"/>
                <a:sym typeface="Cambria"/>
              </a:rPr>
              <a:t>Всеки възел в B-tree от ред </a:t>
            </a:r>
            <a:r>
              <a:rPr lang="en" dirty="0">
                <a:solidFill>
                  <a:srgbClr val="F3CC5F"/>
                </a:solidFill>
                <a:latin typeface="Cambria"/>
                <a:ea typeface="Cambria"/>
                <a:cs typeface="Cambria"/>
                <a:sym typeface="Cambria"/>
              </a:rPr>
              <a:t>b</a:t>
            </a:r>
            <a:r>
              <a:rPr lang="en" dirty="0">
                <a:latin typeface="Cambria"/>
                <a:ea typeface="Cambria"/>
                <a:cs typeface="Cambria"/>
                <a:sym typeface="Cambria"/>
              </a:rPr>
              <a:t> съхранява между </a:t>
            </a:r>
            <a:r>
              <a:rPr lang="en" dirty="0">
                <a:solidFill>
                  <a:srgbClr val="F3CC5F"/>
                </a:solidFill>
                <a:latin typeface="Cambria"/>
                <a:ea typeface="Cambria"/>
                <a:cs typeface="Cambria"/>
                <a:sym typeface="Cambria"/>
              </a:rPr>
              <a:t>b</a:t>
            </a:r>
            <a:r>
              <a:rPr lang="en" dirty="0">
                <a:latin typeface="Cambria"/>
                <a:ea typeface="Cambria"/>
                <a:cs typeface="Cambria"/>
                <a:sym typeface="Cambria"/>
              </a:rPr>
              <a:t> и </a:t>
            </a:r>
            <a:r>
              <a:rPr lang="en" dirty="0">
                <a:solidFill>
                  <a:srgbClr val="F3CC5F"/>
                </a:solidFill>
                <a:latin typeface="Cambria"/>
                <a:ea typeface="Cambria"/>
                <a:cs typeface="Cambria"/>
                <a:sym typeface="Cambria"/>
              </a:rPr>
              <a:t>2*b</a:t>
            </a:r>
            <a:r>
              <a:rPr lang="en" dirty="0">
                <a:latin typeface="Cambria"/>
                <a:ea typeface="Cambria"/>
                <a:cs typeface="Cambria"/>
                <a:sym typeface="Cambria"/>
              </a:rPr>
              <a:t> ключове и има между </a:t>
            </a:r>
            <a:r>
              <a:rPr lang="en" dirty="0">
                <a:solidFill>
                  <a:srgbClr val="F3CC5F"/>
                </a:solidFill>
                <a:latin typeface="Cambria"/>
                <a:ea typeface="Cambria"/>
                <a:cs typeface="Cambria"/>
                <a:sym typeface="Cambria"/>
              </a:rPr>
              <a:t>b+1</a:t>
            </a:r>
            <a:r>
              <a:rPr lang="en" dirty="0">
                <a:latin typeface="Cambria"/>
                <a:ea typeface="Cambria"/>
                <a:cs typeface="Cambria"/>
                <a:sym typeface="Cambria"/>
              </a:rPr>
              <a:t> и </a:t>
            </a:r>
            <a:r>
              <a:rPr lang="en" dirty="0">
                <a:solidFill>
                  <a:srgbClr val="F3CC5F"/>
                </a:solidFill>
                <a:latin typeface="Cambria"/>
                <a:ea typeface="Cambria"/>
                <a:cs typeface="Cambria"/>
                <a:sym typeface="Cambria"/>
              </a:rPr>
              <a:t>2*b+1</a:t>
            </a:r>
            <a:r>
              <a:rPr lang="en" dirty="0">
                <a:latin typeface="Cambria"/>
                <a:ea typeface="Cambria"/>
                <a:cs typeface="Cambria"/>
                <a:sym typeface="Cambria"/>
              </a:rPr>
              <a:t> наследника</a:t>
            </a:r>
            <a:endParaRPr dirty="0">
              <a:latin typeface="Cambria"/>
              <a:ea typeface="Cambria"/>
              <a:cs typeface="Cambria"/>
              <a:sym typeface="Cambria"/>
            </a:endParaRPr>
          </a:p>
          <a:p>
            <a:pPr marL="609448" lvl="1" indent="-228543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900"/>
              <a:buFont typeface="Cambria"/>
              <a:buChar char="▪"/>
            </a:pPr>
            <a:r>
              <a:rPr lang="en" dirty="0">
                <a:latin typeface="Cambria"/>
                <a:ea typeface="Cambria"/>
                <a:cs typeface="Cambria"/>
                <a:sym typeface="Cambria"/>
              </a:rPr>
              <a:t>Ключовете във всеки възел са подредени нарастващо</a:t>
            </a:r>
            <a:endParaRPr dirty="0">
              <a:latin typeface="Cambria"/>
              <a:ea typeface="Cambria"/>
              <a:cs typeface="Cambria"/>
              <a:sym typeface="Cambria"/>
            </a:endParaRPr>
          </a:p>
          <a:p>
            <a:pPr marL="609448" lvl="1" indent="-228543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900"/>
              <a:buFont typeface="Cambria"/>
              <a:buChar char="▪"/>
            </a:pPr>
            <a:r>
              <a:rPr lang="en" dirty="0">
                <a:latin typeface="Cambria"/>
                <a:ea typeface="Cambria"/>
                <a:cs typeface="Cambria"/>
                <a:sym typeface="Cambria"/>
              </a:rPr>
              <a:t>Всички ключове в наследниците има стойности, ограничени в диапазона на техните леви и десни родителски ключове</a:t>
            </a:r>
            <a:endParaRPr dirty="0">
              <a:latin typeface="Cambria"/>
              <a:ea typeface="Cambria"/>
              <a:cs typeface="Cambria"/>
              <a:sym typeface="Cambria"/>
            </a:endParaRPr>
          </a:p>
          <a:p>
            <a:pPr marL="304724" indent="-304724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600"/>
              <a:buFont typeface="Cambria"/>
              <a:buChar char="▪"/>
            </a:pPr>
            <a:r>
              <a:rPr lang="en" dirty="0">
                <a:latin typeface="Cambria"/>
                <a:ea typeface="Cambria"/>
                <a:cs typeface="Cambria"/>
                <a:sym typeface="Cambria"/>
              </a:rPr>
              <a:t>B-trees могат ефективно да се съхраняват на твърди дискове</a:t>
            </a:r>
            <a:endParaRPr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243" name="Google Shape;2243;p101"/>
          <p:cNvSpPr txBox="1">
            <a:spLocks noGrp="1"/>
          </p:cNvSpPr>
          <p:nvPr>
            <p:ph type="title" idx="4294967295"/>
          </p:nvPr>
        </p:nvSpPr>
        <p:spPr>
          <a:xfrm>
            <a:off x="188814" y="41224"/>
            <a:ext cx="9577505" cy="111051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F3BE60"/>
              </a:buClr>
              <a:buSzPts val="3000"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Какво са B-Trees?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" name="Slide Number Placeholder">
            <a:extLst>
              <a:ext uri="{FF2B5EF4-FFF2-40B4-BE49-F238E27FC236}">
                <a16:creationId xmlns:a16="http://schemas.microsoft.com/office/drawing/2014/main" id="{B107912C-95B3-46F6-9CD5-DF5A844B0470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7552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indent="-457086">
              <a:buSzPts val="1800"/>
              <a:buFont typeface="Cambria"/>
              <a:buChar char="▪"/>
            </a:pPr>
            <a:r>
              <a:rPr lang="en" sz="2800" dirty="0">
                <a:latin typeface="Cambria"/>
                <a:ea typeface="Cambria"/>
                <a:cs typeface="Cambria"/>
                <a:sym typeface="Cambria"/>
              </a:rPr>
              <a:t>Дърво от тип Т е структура, образувана от:</a:t>
            </a:r>
            <a:endParaRPr sz="2800" dirty="0">
              <a:latin typeface="Cambria"/>
              <a:ea typeface="Cambria"/>
              <a:cs typeface="Cambria"/>
              <a:sym typeface="Cambria"/>
            </a:endParaRPr>
          </a:p>
          <a:p>
            <a:pPr lvl="1" indent="-457086">
              <a:spcBef>
                <a:spcPts val="0"/>
              </a:spcBef>
              <a:buSzPts val="1800"/>
              <a:buFont typeface="Cambria"/>
              <a:buChar char="▪"/>
            </a:pPr>
            <a:r>
              <a:rPr lang="en" sz="2800" dirty="0">
                <a:latin typeface="Cambria"/>
                <a:ea typeface="Cambria"/>
                <a:cs typeface="Cambria"/>
                <a:sym typeface="Cambria"/>
              </a:rPr>
              <a:t>Елемент от тип Т, наречен “корен”</a:t>
            </a:r>
            <a:endParaRPr sz="2800" dirty="0">
              <a:latin typeface="Cambria"/>
              <a:ea typeface="Cambria"/>
              <a:cs typeface="Cambria"/>
              <a:sym typeface="Cambria"/>
            </a:endParaRPr>
          </a:p>
          <a:p>
            <a:pPr lvl="1" indent="-457086">
              <a:spcBef>
                <a:spcPts val="0"/>
              </a:spcBef>
              <a:buSzPts val="1800"/>
              <a:buFont typeface="Cambria"/>
              <a:buChar char="▪"/>
            </a:pPr>
            <a:r>
              <a:rPr lang="en" sz="2800" dirty="0">
                <a:latin typeface="Cambria"/>
                <a:ea typeface="Cambria"/>
                <a:cs typeface="Cambria"/>
                <a:sym typeface="Cambria"/>
              </a:rPr>
              <a:t>Крайно множество елементи от тип Т, наречени “поддървета”</a:t>
            </a:r>
            <a:endParaRPr sz="2800" dirty="0">
              <a:latin typeface="Cambria"/>
              <a:ea typeface="Cambria"/>
              <a:cs typeface="Cambria"/>
              <a:sym typeface="Cambria"/>
            </a:endParaRPr>
          </a:p>
          <a:p>
            <a:pPr indent="-457086">
              <a:spcBef>
                <a:spcPts val="0"/>
              </a:spcBef>
              <a:buSzPts val="1800"/>
              <a:buFont typeface="Cambria"/>
              <a:buChar char="▪"/>
            </a:pPr>
            <a:r>
              <a:rPr lang="en" sz="2800" dirty="0">
                <a:latin typeface="Cambria"/>
                <a:ea typeface="Cambria"/>
                <a:cs typeface="Cambria"/>
                <a:sym typeface="Cambria"/>
              </a:rPr>
              <a:t>Дървото се бележи с T = {V, E}, където:</a:t>
            </a:r>
            <a:endParaRPr sz="2800" dirty="0">
              <a:latin typeface="Cambria"/>
              <a:ea typeface="Cambria"/>
              <a:cs typeface="Cambria"/>
              <a:sym typeface="Cambria"/>
            </a:endParaRPr>
          </a:p>
          <a:p>
            <a:pPr lvl="1" indent="-457086">
              <a:spcBef>
                <a:spcPts val="0"/>
              </a:spcBef>
              <a:buSzPts val="1800"/>
              <a:buFont typeface="Cambria"/>
              <a:buChar char="▪"/>
            </a:pPr>
            <a:r>
              <a:rPr lang="en" sz="2800" dirty="0">
                <a:latin typeface="Cambria"/>
                <a:ea typeface="Cambria"/>
                <a:cs typeface="Cambria"/>
                <a:sym typeface="Cambria"/>
              </a:rPr>
              <a:t>V е множеството от възли в структурата</a:t>
            </a:r>
            <a:endParaRPr sz="2800" dirty="0">
              <a:latin typeface="Cambria"/>
              <a:ea typeface="Cambria"/>
              <a:cs typeface="Cambria"/>
              <a:sym typeface="Cambria"/>
            </a:endParaRPr>
          </a:p>
          <a:p>
            <a:pPr lvl="1" indent="-457086">
              <a:spcBef>
                <a:spcPts val="0"/>
              </a:spcBef>
              <a:buSzPts val="1800"/>
              <a:buFont typeface="Cambria"/>
              <a:buChar char="▪"/>
            </a:pPr>
            <a:r>
              <a:rPr lang="en" sz="2800" dirty="0">
                <a:latin typeface="Cambria"/>
                <a:ea typeface="Cambria"/>
                <a:cs typeface="Cambria"/>
                <a:sym typeface="Cambria"/>
              </a:rPr>
              <a:t>E е множеството от ребра в структурата</a:t>
            </a:r>
            <a:endParaRPr sz="2800" dirty="0">
              <a:latin typeface="Cambria"/>
              <a:ea typeface="Cambria"/>
              <a:cs typeface="Cambria"/>
              <a:sym typeface="Cambria"/>
            </a:endParaRPr>
          </a:p>
          <a:p>
            <a:pPr indent="-457086">
              <a:spcBef>
                <a:spcPts val="0"/>
              </a:spcBef>
              <a:buSzPts val="1800"/>
              <a:buFont typeface="Cambria"/>
              <a:buChar char="▪"/>
            </a:pPr>
            <a:r>
              <a:rPr lang="en" sz="2800" dirty="0">
                <a:latin typeface="Cambria"/>
                <a:ea typeface="Cambria"/>
                <a:cs typeface="Cambria"/>
                <a:sym typeface="Cambria"/>
              </a:rPr>
              <a:t>Дървета, в които T има k на брой разклонения</a:t>
            </a:r>
            <a:br>
              <a:rPr lang="en" sz="2800" dirty="0">
                <a:latin typeface="Cambria"/>
                <a:ea typeface="Cambria"/>
                <a:cs typeface="Cambria"/>
                <a:sym typeface="Cambria"/>
              </a:rPr>
            </a:br>
            <a:r>
              <a:rPr lang="en" sz="2800" dirty="0">
                <a:latin typeface="Cambria"/>
                <a:ea typeface="Cambria"/>
                <a:cs typeface="Cambria"/>
                <a:sym typeface="Cambria"/>
              </a:rPr>
              <a:t>наричаме k-ични дървета</a:t>
            </a:r>
            <a:endParaRPr sz="2800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91" name="Google Shape;291;p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r>
              <a:rPr lang="ru-RU">
                <a:latin typeface="Cambria"/>
                <a:ea typeface="Cambria"/>
                <a:cs typeface="Cambria"/>
                <a:sym typeface="Cambria"/>
              </a:rPr>
              <a:t>Дърво – обща дефиниция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93" name="Google Shape;293;p30"/>
          <p:cNvSpPr/>
          <p:nvPr/>
        </p:nvSpPr>
        <p:spPr>
          <a:xfrm>
            <a:off x="9580905" y="4555303"/>
            <a:ext cx="445084" cy="395897"/>
          </a:xfrm>
          <a:prstGeom prst="ellipse">
            <a:avLst/>
          </a:prstGeom>
          <a:solidFill>
            <a:srgbClr val="F3BE6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endParaRPr sz="3199"/>
          </a:p>
        </p:txBody>
      </p:sp>
      <p:sp>
        <p:nvSpPr>
          <p:cNvPr id="294" name="Google Shape;294;p30"/>
          <p:cNvSpPr/>
          <p:nvPr/>
        </p:nvSpPr>
        <p:spPr>
          <a:xfrm>
            <a:off x="8835566" y="5164077"/>
            <a:ext cx="445084" cy="395897"/>
          </a:xfrm>
          <a:prstGeom prst="ellipse">
            <a:avLst/>
          </a:prstGeom>
          <a:solidFill>
            <a:srgbClr val="F3BE6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endParaRPr sz="3199"/>
          </a:p>
        </p:txBody>
      </p:sp>
      <p:sp>
        <p:nvSpPr>
          <p:cNvPr id="295" name="Google Shape;295;p30"/>
          <p:cNvSpPr/>
          <p:nvPr/>
        </p:nvSpPr>
        <p:spPr>
          <a:xfrm>
            <a:off x="10511563" y="5109991"/>
            <a:ext cx="445084" cy="395897"/>
          </a:xfrm>
          <a:prstGeom prst="ellipse">
            <a:avLst/>
          </a:prstGeom>
          <a:solidFill>
            <a:srgbClr val="F3BE6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endParaRPr sz="3199"/>
          </a:p>
        </p:txBody>
      </p:sp>
      <p:sp>
        <p:nvSpPr>
          <p:cNvPr id="296" name="Google Shape;296;p30"/>
          <p:cNvSpPr/>
          <p:nvPr/>
        </p:nvSpPr>
        <p:spPr>
          <a:xfrm>
            <a:off x="11130235" y="5837502"/>
            <a:ext cx="445084" cy="395897"/>
          </a:xfrm>
          <a:prstGeom prst="ellipse">
            <a:avLst/>
          </a:prstGeom>
          <a:solidFill>
            <a:srgbClr val="F3BE6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endParaRPr sz="3199"/>
          </a:p>
        </p:txBody>
      </p:sp>
      <p:sp>
        <p:nvSpPr>
          <p:cNvPr id="297" name="Google Shape;297;p30"/>
          <p:cNvSpPr/>
          <p:nvPr/>
        </p:nvSpPr>
        <p:spPr>
          <a:xfrm>
            <a:off x="9745262" y="5883023"/>
            <a:ext cx="445084" cy="395897"/>
          </a:xfrm>
          <a:prstGeom prst="ellipse">
            <a:avLst/>
          </a:prstGeom>
          <a:solidFill>
            <a:srgbClr val="F3BE6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endParaRPr sz="3199"/>
          </a:p>
        </p:txBody>
      </p:sp>
      <p:sp>
        <p:nvSpPr>
          <p:cNvPr id="298" name="Google Shape;298;p30"/>
          <p:cNvSpPr/>
          <p:nvPr/>
        </p:nvSpPr>
        <p:spPr>
          <a:xfrm>
            <a:off x="8835566" y="5883023"/>
            <a:ext cx="445084" cy="395897"/>
          </a:xfrm>
          <a:prstGeom prst="ellipse">
            <a:avLst/>
          </a:prstGeom>
          <a:solidFill>
            <a:srgbClr val="F3BE6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endParaRPr sz="3199"/>
          </a:p>
        </p:txBody>
      </p:sp>
      <p:sp>
        <p:nvSpPr>
          <p:cNvPr id="299" name="Google Shape;299;p30"/>
          <p:cNvSpPr/>
          <p:nvPr/>
        </p:nvSpPr>
        <p:spPr>
          <a:xfrm>
            <a:off x="7802069" y="5883023"/>
            <a:ext cx="445084" cy="395897"/>
          </a:xfrm>
          <a:prstGeom prst="ellipse">
            <a:avLst/>
          </a:prstGeom>
          <a:solidFill>
            <a:srgbClr val="F3BE6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endParaRPr sz="3199"/>
          </a:p>
        </p:txBody>
      </p:sp>
      <p:cxnSp>
        <p:nvCxnSpPr>
          <p:cNvPr id="300" name="Google Shape;300;p30"/>
          <p:cNvCxnSpPr>
            <a:stCxn id="293" idx="3"/>
            <a:endCxn id="294" idx="7"/>
          </p:cNvCxnSpPr>
          <p:nvPr/>
        </p:nvCxnSpPr>
        <p:spPr>
          <a:xfrm flipH="1">
            <a:off x="9215399" y="4893221"/>
            <a:ext cx="430688" cy="328714"/>
          </a:xfrm>
          <a:prstGeom prst="straightConnector1">
            <a:avLst/>
          </a:prstGeom>
          <a:noFill/>
          <a:ln w="9525" cap="flat" cmpd="sng">
            <a:solidFill>
              <a:srgbClr val="F3BE6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1" name="Google Shape;301;p30"/>
          <p:cNvCxnSpPr>
            <a:stCxn id="294" idx="3"/>
            <a:endCxn id="299" idx="7"/>
          </p:cNvCxnSpPr>
          <p:nvPr/>
        </p:nvCxnSpPr>
        <p:spPr>
          <a:xfrm flipH="1">
            <a:off x="8182135" y="5501996"/>
            <a:ext cx="718613" cy="439086"/>
          </a:xfrm>
          <a:prstGeom prst="straightConnector1">
            <a:avLst/>
          </a:prstGeom>
          <a:noFill/>
          <a:ln w="9525" cap="flat" cmpd="sng">
            <a:solidFill>
              <a:srgbClr val="F3BE6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2" name="Google Shape;302;p30"/>
          <p:cNvCxnSpPr>
            <a:stCxn id="294" idx="4"/>
            <a:endCxn id="298" idx="0"/>
          </p:cNvCxnSpPr>
          <p:nvPr/>
        </p:nvCxnSpPr>
        <p:spPr>
          <a:xfrm>
            <a:off x="9058108" y="5559974"/>
            <a:ext cx="0" cy="323116"/>
          </a:xfrm>
          <a:prstGeom prst="straightConnector1">
            <a:avLst/>
          </a:prstGeom>
          <a:noFill/>
          <a:ln w="9525" cap="flat" cmpd="sng">
            <a:solidFill>
              <a:srgbClr val="F3BE6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3" name="Google Shape;303;p30"/>
          <p:cNvCxnSpPr>
            <a:stCxn id="294" idx="5"/>
            <a:endCxn id="297" idx="0"/>
          </p:cNvCxnSpPr>
          <p:nvPr/>
        </p:nvCxnSpPr>
        <p:spPr>
          <a:xfrm>
            <a:off x="9215468" y="5501996"/>
            <a:ext cx="752204" cy="381101"/>
          </a:xfrm>
          <a:prstGeom prst="straightConnector1">
            <a:avLst/>
          </a:prstGeom>
          <a:noFill/>
          <a:ln w="9525" cap="flat" cmpd="sng">
            <a:solidFill>
              <a:srgbClr val="F3BE6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4" name="Google Shape;304;p30"/>
          <p:cNvCxnSpPr>
            <a:stCxn id="293" idx="5"/>
            <a:endCxn id="295" idx="1"/>
          </p:cNvCxnSpPr>
          <p:nvPr/>
        </p:nvCxnSpPr>
        <p:spPr>
          <a:xfrm>
            <a:off x="9960807" y="4893221"/>
            <a:ext cx="615840" cy="274728"/>
          </a:xfrm>
          <a:prstGeom prst="straightConnector1">
            <a:avLst/>
          </a:prstGeom>
          <a:noFill/>
          <a:ln w="9525" cap="flat" cmpd="sng">
            <a:solidFill>
              <a:srgbClr val="F3BE6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5" name="Google Shape;305;p30"/>
          <p:cNvCxnSpPr>
            <a:stCxn id="295" idx="5"/>
            <a:endCxn id="296" idx="1"/>
          </p:cNvCxnSpPr>
          <p:nvPr/>
        </p:nvCxnSpPr>
        <p:spPr>
          <a:xfrm>
            <a:off x="10891465" y="5447910"/>
            <a:ext cx="303921" cy="447483"/>
          </a:xfrm>
          <a:prstGeom prst="straightConnector1">
            <a:avLst/>
          </a:prstGeom>
          <a:noFill/>
          <a:ln w="9525" cap="flat" cmpd="sng">
            <a:solidFill>
              <a:srgbClr val="F3BE6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" name="Slide Number Placeholder">
            <a:extLst>
              <a:ext uri="{FF2B5EF4-FFF2-40B4-BE49-F238E27FC236}">
                <a16:creationId xmlns:a16="http://schemas.microsoft.com/office/drawing/2014/main" id="{43A735DB-4640-4E0E-8E9A-F3299DD24F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360164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8" name="Google Shape;2248;p102"/>
          <p:cNvSpPr txBox="1">
            <a:spLocks noGrp="1"/>
          </p:cNvSpPr>
          <p:nvPr>
            <p:ph type="body" idx="4294967295"/>
          </p:nvPr>
        </p:nvSpPr>
        <p:spPr>
          <a:xfrm>
            <a:off x="190413" y="1151715"/>
            <a:ext cx="11804525" cy="556894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marL="304724" indent="-30472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 sz="3199">
                <a:latin typeface="Cambria"/>
                <a:ea typeface="Cambria"/>
                <a:cs typeface="Cambria"/>
                <a:sym typeface="Cambria"/>
              </a:rPr>
              <a:t>B-Tree от ред </a:t>
            </a:r>
            <a:r>
              <a:rPr lang="en" sz="3199">
                <a:solidFill>
                  <a:srgbClr val="F3CC5F"/>
                </a:solidFill>
                <a:latin typeface="Cambria"/>
                <a:ea typeface="Cambria"/>
                <a:cs typeface="Cambria"/>
                <a:sym typeface="Cambria"/>
              </a:rPr>
              <a:t>3</a:t>
            </a:r>
            <a:r>
              <a:rPr lang="en" sz="3199">
                <a:latin typeface="Cambria"/>
                <a:ea typeface="Cambria"/>
                <a:cs typeface="Cambria"/>
                <a:sym typeface="Cambria"/>
              </a:rPr>
              <a:t>, познати още като 2-3 дървета</a:t>
            </a:r>
            <a:endParaRPr sz="31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249" name="Google Shape;2249;p102"/>
          <p:cNvSpPr txBox="1">
            <a:spLocks noGrp="1"/>
          </p:cNvSpPr>
          <p:nvPr>
            <p:ph type="title" idx="4294967295"/>
          </p:nvPr>
        </p:nvSpPr>
        <p:spPr>
          <a:xfrm>
            <a:off x="188814" y="41224"/>
            <a:ext cx="9577505" cy="111051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F3BE60"/>
              </a:buClr>
              <a:buSzPts val="3000"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B-Tree – пример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2250" name="Google Shape;2250;p102"/>
          <p:cNvCxnSpPr>
            <a:stCxn id="2251" idx="2"/>
          </p:cNvCxnSpPr>
          <p:nvPr/>
        </p:nvCxnSpPr>
        <p:spPr>
          <a:xfrm flipH="1">
            <a:off x="3942995" y="2742467"/>
            <a:ext cx="1829523" cy="1046927"/>
          </a:xfrm>
          <a:prstGeom prst="straightConnector1">
            <a:avLst/>
          </a:prstGeom>
          <a:noFill/>
          <a:ln w="38100" cap="rnd" cmpd="sng">
            <a:solidFill>
              <a:srgbClr val="ECE9E2"/>
            </a:solidFill>
            <a:prstDash val="solid"/>
            <a:miter lim="800000"/>
            <a:headEnd type="oval" w="sm" len="sm"/>
            <a:tailEnd type="triangle" w="med" len="med"/>
          </a:ln>
        </p:spPr>
      </p:cxnSp>
      <p:cxnSp>
        <p:nvCxnSpPr>
          <p:cNvPr id="2252" name="Google Shape;2252;p102"/>
          <p:cNvCxnSpPr>
            <a:stCxn id="2253" idx="2"/>
            <a:endCxn id="2254" idx="0"/>
          </p:cNvCxnSpPr>
          <p:nvPr/>
        </p:nvCxnSpPr>
        <p:spPr>
          <a:xfrm>
            <a:off x="6270446" y="2742467"/>
            <a:ext cx="2531741" cy="1047727"/>
          </a:xfrm>
          <a:prstGeom prst="straightConnector1">
            <a:avLst/>
          </a:prstGeom>
          <a:noFill/>
          <a:ln w="38100" cap="rnd" cmpd="sng">
            <a:solidFill>
              <a:srgbClr val="ECE9E2"/>
            </a:solidFill>
            <a:prstDash val="solid"/>
            <a:miter lim="800000"/>
            <a:headEnd type="oval" w="sm" len="sm"/>
            <a:tailEnd type="triangle" w="med" len="med"/>
          </a:ln>
        </p:spPr>
      </p:cxnSp>
      <p:sp>
        <p:nvSpPr>
          <p:cNvPr id="2255" name="Google Shape;2255;p102"/>
          <p:cNvSpPr/>
          <p:nvPr/>
        </p:nvSpPr>
        <p:spPr>
          <a:xfrm>
            <a:off x="3214137" y="3790265"/>
            <a:ext cx="729010" cy="426289"/>
          </a:xfrm>
          <a:prstGeom prst="rect">
            <a:avLst/>
          </a:prstGeom>
          <a:solidFill>
            <a:srgbClr val="C6BEAB">
              <a:alpha val="49800"/>
            </a:srgbClr>
          </a:solidFill>
          <a:ln w="12700" cap="flat" cmpd="sng">
            <a:solidFill>
              <a:srgbClr val="ECE9E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10" tIns="45688" rIns="91410" bIns="45688" anchor="ctr" anchorCtr="0">
            <a:noAutofit/>
          </a:bodyPr>
          <a:lstStyle/>
          <a:p>
            <a:pPr algn="ctr"/>
            <a:r>
              <a:rPr lang="en" sz="2266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7</a:t>
            </a:r>
            <a:endParaRPr sz="1466"/>
          </a:p>
        </p:txBody>
      </p:sp>
      <p:sp>
        <p:nvSpPr>
          <p:cNvPr id="2256" name="Google Shape;2256;p102"/>
          <p:cNvSpPr/>
          <p:nvPr/>
        </p:nvSpPr>
        <p:spPr>
          <a:xfrm>
            <a:off x="3943243" y="3790265"/>
            <a:ext cx="764601" cy="426289"/>
          </a:xfrm>
          <a:prstGeom prst="rect">
            <a:avLst/>
          </a:prstGeom>
          <a:solidFill>
            <a:srgbClr val="C6BEAB">
              <a:alpha val="49800"/>
            </a:srgbClr>
          </a:solidFill>
          <a:ln w="12700" cap="flat" cmpd="sng">
            <a:solidFill>
              <a:srgbClr val="ECE9E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10" tIns="45688" rIns="91410" bIns="45688" anchor="ctr" anchorCtr="0">
            <a:noAutofit/>
          </a:bodyPr>
          <a:lstStyle/>
          <a:p>
            <a:pPr algn="ctr"/>
            <a:r>
              <a:rPr lang="en" sz="2266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11</a:t>
            </a:r>
            <a:endParaRPr sz="1466"/>
          </a:p>
        </p:txBody>
      </p:sp>
      <p:sp>
        <p:nvSpPr>
          <p:cNvPr id="2257" name="Google Shape;2257;p102"/>
          <p:cNvSpPr/>
          <p:nvPr/>
        </p:nvSpPr>
        <p:spPr>
          <a:xfrm>
            <a:off x="3214137" y="4216874"/>
            <a:ext cx="497870" cy="255933"/>
          </a:xfrm>
          <a:prstGeom prst="rect">
            <a:avLst/>
          </a:prstGeom>
          <a:solidFill>
            <a:srgbClr val="C6BEAB">
              <a:alpha val="49800"/>
            </a:srgbClr>
          </a:solidFill>
          <a:ln w="12700" cap="flat" cmpd="sng">
            <a:solidFill>
              <a:srgbClr val="ECE9E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10" tIns="45688" rIns="91410" bIns="45688" anchor="ctr" anchorCtr="0">
            <a:noAutofit/>
          </a:bodyPr>
          <a:lstStyle/>
          <a:p>
            <a:pPr algn="ctr"/>
            <a:endParaRPr sz="2266" b="1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58" name="Google Shape;2258;p102"/>
          <p:cNvSpPr/>
          <p:nvPr/>
        </p:nvSpPr>
        <p:spPr>
          <a:xfrm>
            <a:off x="3712063" y="4216874"/>
            <a:ext cx="497870" cy="255933"/>
          </a:xfrm>
          <a:prstGeom prst="rect">
            <a:avLst/>
          </a:prstGeom>
          <a:solidFill>
            <a:srgbClr val="C6BEAB">
              <a:alpha val="49800"/>
            </a:srgbClr>
          </a:solidFill>
          <a:ln w="12700" cap="flat" cmpd="sng">
            <a:solidFill>
              <a:srgbClr val="ECE9E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10" tIns="45688" rIns="91410" bIns="45688" anchor="ctr" anchorCtr="0">
            <a:noAutofit/>
          </a:bodyPr>
          <a:lstStyle/>
          <a:p>
            <a:pPr algn="ctr"/>
            <a:endParaRPr sz="2266" b="1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59" name="Google Shape;2259;p102"/>
          <p:cNvSpPr/>
          <p:nvPr/>
        </p:nvSpPr>
        <p:spPr>
          <a:xfrm>
            <a:off x="4209990" y="4216874"/>
            <a:ext cx="497870" cy="255933"/>
          </a:xfrm>
          <a:prstGeom prst="rect">
            <a:avLst/>
          </a:prstGeom>
          <a:solidFill>
            <a:srgbClr val="C6BEAB">
              <a:alpha val="49800"/>
            </a:srgbClr>
          </a:solidFill>
          <a:ln w="12700" cap="flat" cmpd="sng">
            <a:solidFill>
              <a:srgbClr val="ECE9E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10" tIns="45688" rIns="91410" bIns="45688" anchor="ctr" anchorCtr="0">
            <a:noAutofit/>
          </a:bodyPr>
          <a:lstStyle/>
          <a:p>
            <a:pPr algn="ctr"/>
            <a:endParaRPr sz="2266" b="1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60" name="Google Shape;2260;p102"/>
          <p:cNvSpPr/>
          <p:nvPr/>
        </p:nvSpPr>
        <p:spPr>
          <a:xfrm>
            <a:off x="5523583" y="2059925"/>
            <a:ext cx="996141" cy="426289"/>
          </a:xfrm>
          <a:prstGeom prst="rect">
            <a:avLst/>
          </a:prstGeom>
          <a:solidFill>
            <a:srgbClr val="C6BEAB">
              <a:alpha val="49800"/>
            </a:srgbClr>
          </a:solidFill>
          <a:ln w="12700" cap="flat" cmpd="sng">
            <a:solidFill>
              <a:srgbClr val="ECE9E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10" tIns="45688" rIns="91410" bIns="45688" anchor="ctr" anchorCtr="0">
            <a:noAutofit/>
          </a:bodyPr>
          <a:lstStyle/>
          <a:p>
            <a:pPr algn="ctr"/>
            <a:r>
              <a:rPr lang="en" sz="2266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13</a:t>
            </a:r>
            <a:endParaRPr sz="1466"/>
          </a:p>
        </p:txBody>
      </p:sp>
      <p:sp>
        <p:nvSpPr>
          <p:cNvPr id="2251" name="Google Shape;2251;p102"/>
          <p:cNvSpPr/>
          <p:nvPr/>
        </p:nvSpPr>
        <p:spPr>
          <a:xfrm>
            <a:off x="5523584" y="2486534"/>
            <a:ext cx="497870" cy="255933"/>
          </a:xfrm>
          <a:prstGeom prst="rect">
            <a:avLst/>
          </a:prstGeom>
          <a:solidFill>
            <a:srgbClr val="C6BEAB">
              <a:alpha val="49800"/>
            </a:srgbClr>
          </a:solidFill>
          <a:ln w="12700" cap="flat" cmpd="sng">
            <a:solidFill>
              <a:srgbClr val="ECE9E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10" tIns="45688" rIns="91410" bIns="45688" anchor="ctr" anchorCtr="0">
            <a:noAutofit/>
          </a:bodyPr>
          <a:lstStyle/>
          <a:p>
            <a:pPr algn="ctr"/>
            <a:endParaRPr sz="2266" b="1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53" name="Google Shape;2253;p102"/>
          <p:cNvSpPr/>
          <p:nvPr/>
        </p:nvSpPr>
        <p:spPr>
          <a:xfrm>
            <a:off x="6021511" y="2486534"/>
            <a:ext cx="497870" cy="255933"/>
          </a:xfrm>
          <a:prstGeom prst="rect">
            <a:avLst/>
          </a:prstGeom>
          <a:solidFill>
            <a:srgbClr val="C6BEAB">
              <a:alpha val="49800"/>
            </a:srgbClr>
          </a:solidFill>
          <a:ln w="12700" cap="flat" cmpd="sng">
            <a:solidFill>
              <a:srgbClr val="ECE9E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10" tIns="45688" rIns="91410" bIns="45688" anchor="ctr" anchorCtr="0">
            <a:noAutofit/>
          </a:bodyPr>
          <a:lstStyle/>
          <a:p>
            <a:pPr algn="ctr"/>
            <a:endParaRPr sz="2266" b="1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61" name="Google Shape;2261;p102"/>
          <p:cNvSpPr/>
          <p:nvPr/>
        </p:nvSpPr>
        <p:spPr>
          <a:xfrm>
            <a:off x="1217613" y="5334473"/>
            <a:ext cx="729010" cy="426289"/>
          </a:xfrm>
          <a:prstGeom prst="rect">
            <a:avLst/>
          </a:prstGeom>
          <a:solidFill>
            <a:srgbClr val="C6BEAB">
              <a:alpha val="49800"/>
            </a:srgbClr>
          </a:solidFill>
          <a:ln w="12700" cap="flat" cmpd="sng">
            <a:solidFill>
              <a:srgbClr val="ECE9E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10" tIns="45688" rIns="91410" bIns="45688" anchor="ctr" anchorCtr="0">
            <a:noAutofit/>
          </a:bodyPr>
          <a:lstStyle/>
          <a:p>
            <a:pPr algn="ctr"/>
            <a:r>
              <a:rPr lang="en" sz="2266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466"/>
          </a:p>
        </p:txBody>
      </p:sp>
      <p:sp>
        <p:nvSpPr>
          <p:cNvPr id="2262" name="Google Shape;2262;p102"/>
          <p:cNvSpPr/>
          <p:nvPr/>
        </p:nvSpPr>
        <p:spPr>
          <a:xfrm>
            <a:off x="1946719" y="5334473"/>
            <a:ext cx="764601" cy="426289"/>
          </a:xfrm>
          <a:prstGeom prst="rect">
            <a:avLst/>
          </a:prstGeom>
          <a:solidFill>
            <a:srgbClr val="C6BEAB">
              <a:alpha val="49800"/>
            </a:srgbClr>
          </a:solidFill>
          <a:ln w="12700" cap="flat" cmpd="sng">
            <a:solidFill>
              <a:srgbClr val="ECE9E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10" tIns="45688" rIns="91410" bIns="45688" anchor="ctr" anchorCtr="0">
            <a:noAutofit/>
          </a:bodyPr>
          <a:lstStyle/>
          <a:p>
            <a:pPr algn="ctr"/>
            <a:r>
              <a:rPr lang="en" sz="2266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1466"/>
          </a:p>
        </p:txBody>
      </p:sp>
      <p:sp>
        <p:nvSpPr>
          <p:cNvPr id="2263" name="Google Shape;2263;p102"/>
          <p:cNvSpPr/>
          <p:nvPr/>
        </p:nvSpPr>
        <p:spPr>
          <a:xfrm>
            <a:off x="1217612" y="5761083"/>
            <a:ext cx="497870" cy="255933"/>
          </a:xfrm>
          <a:prstGeom prst="rect">
            <a:avLst/>
          </a:prstGeom>
          <a:solidFill>
            <a:srgbClr val="C6BEAB">
              <a:alpha val="49800"/>
            </a:srgbClr>
          </a:solidFill>
          <a:ln w="12700" cap="flat" cmpd="sng">
            <a:solidFill>
              <a:srgbClr val="ECE9E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10" tIns="45688" rIns="91410" bIns="45688" anchor="ctr" anchorCtr="0">
            <a:noAutofit/>
          </a:bodyPr>
          <a:lstStyle/>
          <a:p>
            <a:pPr algn="ctr"/>
            <a:endParaRPr sz="2266" b="1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64" name="Google Shape;2264;p102"/>
          <p:cNvSpPr/>
          <p:nvPr/>
        </p:nvSpPr>
        <p:spPr>
          <a:xfrm>
            <a:off x="1715538" y="5761083"/>
            <a:ext cx="497870" cy="255933"/>
          </a:xfrm>
          <a:prstGeom prst="rect">
            <a:avLst/>
          </a:prstGeom>
          <a:solidFill>
            <a:srgbClr val="C6BEAB">
              <a:alpha val="49800"/>
            </a:srgbClr>
          </a:solidFill>
          <a:ln w="12700" cap="flat" cmpd="sng">
            <a:solidFill>
              <a:srgbClr val="ECE9E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10" tIns="45688" rIns="91410" bIns="45688" anchor="ctr" anchorCtr="0">
            <a:noAutofit/>
          </a:bodyPr>
          <a:lstStyle/>
          <a:p>
            <a:pPr algn="ctr"/>
            <a:endParaRPr sz="2266" b="1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65" name="Google Shape;2265;p102"/>
          <p:cNvSpPr/>
          <p:nvPr/>
        </p:nvSpPr>
        <p:spPr>
          <a:xfrm>
            <a:off x="2213464" y="5761083"/>
            <a:ext cx="497870" cy="255933"/>
          </a:xfrm>
          <a:prstGeom prst="rect">
            <a:avLst/>
          </a:prstGeom>
          <a:solidFill>
            <a:srgbClr val="C6BEAB">
              <a:alpha val="49800"/>
            </a:srgbClr>
          </a:solidFill>
          <a:ln w="12700" cap="flat" cmpd="sng">
            <a:solidFill>
              <a:srgbClr val="ECE9E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10" tIns="45688" rIns="91410" bIns="45688" anchor="ctr" anchorCtr="0">
            <a:noAutofit/>
          </a:bodyPr>
          <a:lstStyle/>
          <a:p>
            <a:pPr algn="ctr"/>
            <a:endParaRPr sz="2266" b="1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266" name="Google Shape;2266;p102"/>
          <p:cNvCxnSpPr>
            <a:stCxn id="2257" idx="2"/>
          </p:cNvCxnSpPr>
          <p:nvPr/>
        </p:nvCxnSpPr>
        <p:spPr>
          <a:xfrm flipH="1">
            <a:off x="1943468" y="4472807"/>
            <a:ext cx="1519604" cy="861776"/>
          </a:xfrm>
          <a:prstGeom prst="straightConnector1">
            <a:avLst/>
          </a:prstGeom>
          <a:noFill/>
          <a:ln w="38100" cap="rnd" cmpd="sng">
            <a:solidFill>
              <a:srgbClr val="ECE9E2"/>
            </a:solidFill>
            <a:prstDash val="solid"/>
            <a:miter lim="800000"/>
            <a:headEnd type="oval" w="sm" len="sm"/>
            <a:tailEnd type="triangle" w="med" len="med"/>
          </a:ln>
        </p:spPr>
      </p:cxnSp>
      <p:sp>
        <p:nvSpPr>
          <p:cNvPr id="2267" name="Google Shape;2267;p102"/>
          <p:cNvSpPr/>
          <p:nvPr/>
        </p:nvSpPr>
        <p:spPr>
          <a:xfrm>
            <a:off x="3441928" y="5334473"/>
            <a:ext cx="996141" cy="426289"/>
          </a:xfrm>
          <a:prstGeom prst="rect">
            <a:avLst/>
          </a:prstGeom>
          <a:solidFill>
            <a:srgbClr val="C6BEAB">
              <a:alpha val="49800"/>
            </a:srgbClr>
          </a:solidFill>
          <a:ln w="12700" cap="flat" cmpd="sng">
            <a:solidFill>
              <a:srgbClr val="ECE9E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10" tIns="45688" rIns="91410" bIns="45688" anchor="ctr" anchorCtr="0">
            <a:noAutofit/>
          </a:bodyPr>
          <a:lstStyle/>
          <a:p>
            <a:pPr algn="ctr"/>
            <a:r>
              <a:rPr lang="en" sz="2266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9</a:t>
            </a:r>
            <a:endParaRPr sz="1466"/>
          </a:p>
        </p:txBody>
      </p:sp>
      <p:sp>
        <p:nvSpPr>
          <p:cNvPr id="2268" name="Google Shape;2268;p102"/>
          <p:cNvSpPr/>
          <p:nvPr/>
        </p:nvSpPr>
        <p:spPr>
          <a:xfrm>
            <a:off x="3441928" y="5761083"/>
            <a:ext cx="497870" cy="255933"/>
          </a:xfrm>
          <a:prstGeom prst="rect">
            <a:avLst/>
          </a:prstGeom>
          <a:solidFill>
            <a:srgbClr val="C6BEAB">
              <a:alpha val="49800"/>
            </a:srgbClr>
          </a:solidFill>
          <a:ln w="12700" cap="flat" cmpd="sng">
            <a:solidFill>
              <a:srgbClr val="ECE9E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10" tIns="45688" rIns="91410" bIns="45688" anchor="ctr" anchorCtr="0">
            <a:noAutofit/>
          </a:bodyPr>
          <a:lstStyle/>
          <a:p>
            <a:pPr algn="ctr"/>
            <a:endParaRPr sz="2266" b="1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69" name="Google Shape;2269;p102"/>
          <p:cNvSpPr/>
          <p:nvPr/>
        </p:nvSpPr>
        <p:spPr>
          <a:xfrm>
            <a:off x="3939855" y="5761083"/>
            <a:ext cx="497870" cy="255933"/>
          </a:xfrm>
          <a:prstGeom prst="rect">
            <a:avLst/>
          </a:prstGeom>
          <a:solidFill>
            <a:srgbClr val="C6BEAB">
              <a:alpha val="49800"/>
            </a:srgbClr>
          </a:solidFill>
          <a:ln w="12700" cap="flat" cmpd="sng">
            <a:solidFill>
              <a:srgbClr val="ECE9E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10" tIns="45688" rIns="91410" bIns="45688" anchor="ctr" anchorCtr="0">
            <a:noAutofit/>
          </a:bodyPr>
          <a:lstStyle/>
          <a:p>
            <a:pPr algn="ctr"/>
            <a:endParaRPr sz="2266" b="1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70" name="Google Shape;2270;p102"/>
          <p:cNvSpPr/>
          <p:nvPr/>
        </p:nvSpPr>
        <p:spPr>
          <a:xfrm>
            <a:off x="5098556" y="5337258"/>
            <a:ext cx="996141" cy="426289"/>
          </a:xfrm>
          <a:prstGeom prst="rect">
            <a:avLst/>
          </a:prstGeom>
          <a:solidFill>
            <a:srgbClr val="C6BEAB">
              <a:alpha val="49800"/>
            </a:srgbClr>
          </a:solidFill>
          <a:ln w="12700" cap="flat" cmpd="sng">
            <a:solidFill>
              <a:srgbClr val="ECE9E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10" tIns="45688" rIns="91410" bIns="45688" anchor="ctr" anchorCtr="0">
            <a:noAutofit/>
          </a:bodyPr>
          <a:lstStyle/>
          <a:p>
            <a:pPr algn="ctr"/>
            <a:r>
              <a:rPr lang="en" sz="2266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12</a:t>
            </a:r>
            <a:endParaRPr sz="1466"/>
          </a:p>
        </p:txBody>
      </p:sp>
      <p:sp>
        <p:nvSpPr>
          <p:cNvPr id="2271" name="Google Shape;2271;p102"/>
          <p:cNvSpPr/>
          <p:nvPr/>
        </p:nvSpPr>
        <p:spPr>
          <a:xfrm>
            <a:off x="5098557" y="5763867"/>
            <a:ext cx="497870" cy="255933"/>
          </a:xfrm>
          <a:prstGeom prst="rect">
            <a:avLst/>
          </a:prstGeom>
          <a:solidFill>
            <a:srgbClr val="C6BEAB">
              <a:alpha val="49800"/>
            </a:srgbClr>
          </a:solidFill>
          <a:ln w="12700" cap="flat" cmpd="sng">
            <a:solidFill>
              <a:srgbClr val="ECE9E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10" tIns="45688" rIns="91410" bIns="45688" anchor="ctr" anchorCtr="0">
            <a:noAutofit/>
          </a:bodyPr>
          <a:lstStyle/>
          <a:p>
            <a:pPr algn="ctr"/>
            <a:endParaRPr sz="2266" b="1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72" name="Google Shape;2272;p102"/>
          <p:cNvSpPr/>
          <p:nvPr/>
        </p:nvSpPr>
        <p:spPr>
          <a:xfrm>
            <a:off x="5596485" y="5763867"/>
            <a:ext cx="497870" cy="255933"/>
          </a:xfrm>
          <a:prstGeom prst="rect">
            <a:avLst/>
          </a:prstGeom>
          <a:solidFill>
            <a:srgbClr val="C6BEAB">
              <a:alpha val="49800"/>
            </a:srgbClr>
          </a:solidFill>
          <a:ln w="12700" cap="flat" cmpd="sng">
            <a:solidFill>
              <a:srgbClr val="ECE9E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10" tIns="45688" rIns="91410" bIns="45688" anchor="ctr" anchorCtr="0">
            <a:noAutofit/>
          </a:bodyPr>
          <a:lstStyle/>
          <a:p>
            <a:pPr algn="ctr"/>
            <a:endParaRPr sz="2266" b="1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273" name="Google Shape;2273;p102"/>
          <p:cNvCxnSpPr>
            <a:stCxn id="2259" idx="2"/>
            <a:endCxn id="2270" idx="0"/>
          </p:cNvCxnSpPr>
          <p:nvPr/>
        </p:nvCxnSpPr>
        <p:spPr>
          <a:xfrm>
            <a:off x="4458925" y="4472807"/>
            <a:ext cx="1137704" cy="864575"/>
          </a:xfrm>
          <a:prstGeom prst="straightConnector1">
            <a:avLst/>
          </a:prstGeom>
          <a:noFill/>
          <a:ln w="38100" cap="rnd" cmpd="sng">
            <a:solidFill>
              <a:srgbClr val="ECE9E2"/>
            </a:solidFill>
            <a:prstDash val="solid"/>
            <a:miter lim="800000"/>
            <a:headEnd type="oval" w="sm" len="sm"/>
            <a:tailEnd type="triangle" w="med" len="med"/>
          </a:ln>
        </p:spPr>
      </p:cxnSp>
      <p:cxnSp>
        <p:nvCxnSpPr>
          <p:cNvPr id="2274" name="Google Shape;2274;p102"/>
          <p:cNvCxnSpPr>
            <a:stCxn id="2258" idx="2"/>
            <a:endCxn id="2267" idx="0"/>
          </p:cNvCxnSpPr>
          <p:nvPr/>
        </p:nvCxnSpPr>
        <p:spPr>
          <a:xfrm flipH="1">
            <a:off x="3939804" y="4472807"/>
            <a:ext cx="21194" cy="861776"/>
          </a:xfrm>
          <a:prstGeom prst="straightConnector1">
            <a:avLst/>
          </a:prstGeom>
          <a:noFill/>
          <a:ln w="38100" cap="rnd" cmpd="sng">
            <a:solidFill>
              <a:srgbClr val="ECE9E2"/>
            </a:solidFill>
            <a:prstDash val="solid"/>
            <a:miter lim="800000"/>
            <a:headEnd type="oval" w="sm" len="sm"/>
            <a:tailEnd type="triangle" w="med" len="med"/>
          </a:ln>
        </p:spPr>
      </p:cxnSp>
      <p:sp>
        <p:nvSpPr>
          <p:cNvPr id="2254" name="Google Shape;2254;p102"/>
          <p:cNvSpPr/>
          <p:nvPr/>
        </p:nvSpPr>
        <p:spPr>
          <a:xfrm>
            <a:off x="8304211" y="3790265"/>
            <a:ext cx="996141" cy="426289"/>
          </a:xfrm>
          <a:prstGeom prst="rect">
            <a:avLst/>
          </a:prstGeom>
          <a:solidFill>
            <a:srgbClr val="C6BEAB">
              <a:alpha val="49800"/>
            </a:srgbClr>
          </a:solidFill>
          <a:ln w="12700" cap="flat" cmpd="sng">
            <a:solidFill>
              <a:srgbClr val="ECE9E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10" tIns="45688" rIns="91410" bIns="45688" anchor="ctr" anchorCtr="0">
            <a:noAutofit/>
          </a:bodyPr>
          <a:lstStyle/>
          <a:p>
            <a:pPr algn="ctr"/>
            <a:r>
              <a:rPr lang="en" sz="2266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41</a:t>
            </a:r>
            <a:endParaRPr sz="1466"/>
          </a:p>
        </p:txBody>
      </p:sp>
      <p:sp>
        <p:nvSpPr>
          <p:cNvPr id="2275" name="Google Shape;2275;p102"/>
          <p:cNvSpPr/>
          <p:nvPr/>
        </p:nvSpPr>
        <p:spPr>
          <a:xfrm>
            <a:off x="8304211" y="4216874"/>
            <a:ext cx="497870" cy="255933"/>
          </a:xfrm>
          <a:prstGeom prst="rect">
            <a:avLst/>
          </a:prstGeom>
          <a:solidFill>
            <a:srgbClr val="C6BEAB">
              <a:alpha val="49800"/>
            </a:srgbClr>
          </a:solidFill>
          <a:ln w="12700" cap="flat" cmpd="sng">
            <a:solidFill>
              <a:srgbClr val="ECE9E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10" tIns="45688" rIns="91410" bIns="45688" anchor="ctr" anchorCtr="0">
            <a:noAutofit/>
          </a:bodyPr>
          <a:lstStyle/>
          <a:p>
            <a:pPr algn="ctr"/>
            <a:endParaRPr sz="2266" b="1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76" name="Google Shape;2276;p102"/>
          <p:cNvSpPr/>
          <p:nvPr/>
        </p:nvSpPr>
        <p:spPr>
          <a:xfrm>
            <a:off x="8802139" y="4216874"/>
            <a:ext cx="497870" cy="255933"/>
          </a:xfrm>
          <a:prstGeom prst="rect">
            <a:avLst/>
          </a:prstGeom>
          <a:solidFill>
            <a:srgbClr val="C6BEAB">
              <a:alpha val="49800"/>
            </a:srgbClr>
          </a:solidFill>
          <a:ln w="12700" cap="flat" cmpd="sng">
            <a:solidFill>
              <a:srgbClr val="ECE9E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10" tIns="45688" rIns="91410" bIns="45688" anchor="ctr" anchorCtr="0">
            <a:noAutofit/>
          </a:bodyPr>
          <a:lstStyle/>
          <a:p>
            <a:pPr algn="ctr"/>
            <a:endParaRPr sz="2266" b="1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77" name="Google Shape;2277;p102"/>
          <p:cNvSpPr/>
          <p:nvPr/>
        </p:nvSpPr>
        <p:spPr>
          <a:xfrm>
            <a:off x="6885142" y="5334471"/>
            <a:ext cx="996141" cy="426289"/>
          </a:xfrm>
          <a:prstGeom prst="rect">
            <a:avLst/>
          </a:prstGeom>
          <a:solidFill>
            <a:srgbClr val="C6BEAB">
              <a:alpha val="49800"/>
            </a:srgbClr>
          </a:solidFill>
          <a:ln w="12700" cap="flat" cmpd="sng">
            <a:solidFill>
              <a:srgbClr val="ECE9E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10" tIns="45688" rIns="91410" bIns="45688" anchor="ctr" anchorCtr="0">
            <a:noAutofit/>
          </a:bodyPr>
          <a:lstStyle/>
          <a:p>
            <a:pPr algn="ctr"/>
            <a:r>
              <a:rPr lang="en" sz="2266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32</a:t>
            </a:r>
            <a:endParaRPr sz="1466"/>
          </a:p>
        </p:txBody>
      </p:sp>
      <p:sp>
        <p:nvSpPr>
          <p:cNvPr id="2278" name="Google Shape;2278;p102"/>
          <p:cNvSpPr/>
          <p:nvPr/>
        </p:nvSpPr>
        <p:spPr>
          <a:xfrm>
            <a:off x="6885142" y="5761080"/>
            <a:ext cx="497870" cy="255933"/>
          </a:xfrm>
          <a:prstGeom prst="rect">
            <a:avLst/>
          </a:prstGeom>
          <a:solidFill>
            <a:srgbClr val="C6BEAB">
              <a:alpha val="49800"/>
            </a:srgbClr>
          </a:solidFill>
          <a:ln w="12700" cap="flat" cmpd="sng">
            <a:solidFill>
              <a:srgbClr val="ECE9E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10" tIns="45688" rIns="91410" bIns="45688" anchor="ctr" anchorCtr="0">
            <a:noAutofit/>
          </a:bodyPr>
          <a:lstStyle/>
          <a:p>
            <a:pPr algn="ctr"/>
            <a:endParaRPr sz="2266" b="1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79" name="Google Shape;2279;p102"/>
          <p:cNvSpPr/>
          <p:nvPr/>
        </p:nvSpPr>
        <p:spPr>
          <a:xfrm>
            <a:off x="7383070" y="5761080"/>
            <a:ext cx="497870" cy="255933"/>
          </a:xfrm>
          <a:prstGeom prst="rect">
            <a:avLst/>
          </a:prstGeom>
          <a:solidFill>
            <a:srgbClr val="C6BEAB">
              <a:alpha val="49800"/>
            </a:srgbClr>
          </a:solidFill>
          <a:ln w="12700" cap="flat" cmpd="sng">
            <a:solidFill>
              <a:srgbClr val="ECE9E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10" tIns="45688" rIns="91410" bIns="45688" anchor="ctr" anchorCtr="0">
            <a:noAutofit/>
          </a:bodyPr>
          <a:lstStyle/>
          <a:p>
            <a:pPr algn="ctr"/>
            <a:endParaRPr sz="2266" b="1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80" name="Google Shape;2280;p102"/>
          <p:cNvSpPr/>
          <p:nvPr/>
        </p:nvSpPr>
        <p:spPr>
          <a:xfrm>
            <a:off x="9706033" y="5334471"/>
            <a:ext cx="729010" cy="426289"/>
          </a:xfrm>
          <a:prstGeom prst="rect">
            <a:avLst/>
          </a:prstGeom>
          <a:solidFill>
            <a:srgbClr val="C6BEAB">
              <a:alpha val="49800"/>
            </a:srgbClr>
          </a:solidFill>
          <a:ln w="12700" cap="flat" cmpd="sng">
            <a:solidFill>
              <a:srgbClr val="ECE9E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10" tIns="45688" rIns="91410" bIns="45688" anchor="ctr" anchorCtr="0">
            <a:noAutofit/>
          </a:bodyPr>
          <a:lstStyle/>
          <a:p>
            <a:pPr algn="ctr"/>
            <a:r>
              <a:rPr lang="en" sz="2266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50</a:t>
            </a:r>
            <a:endParaRPr sz="1466"/>
          </a:p>
        </p:txBody>
      </p:sp>
      <p:sp>
        <p:nvSpPr>
          <p:cNvPr id="2281" name="Google Shape;2281;p102"/>
          <p:cNvSpPr/>
          <p:nvPr/>
        </p:nvSpPr>
        <p:spPr>
          <a:xfrm>
            <a:off x="10435139" y="5334471"/>
            <a:ext cx="764601" cy="426289"/>
          </a:xfrm>
          <a:prstGeom prst="rect">
            <a:avLst/>
          </a:prstGeom>
          <a:solidFill>
            <a:srgbClr val="C6BEAB">
              <a:alpha val="49800"/>
            </a:srgbClr>
          </a:solidFill>
          <a:ln w="12700" cap="flat" cmpd="sng">
            <a:solidFill>
              <a:srgbClr val="ECE9E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10" tIns="45688" rIns="91410" bIns="45688" anchor="ctr" anchorCtr="0">
            <a:noAutofit/>
          </a:bodyPr>
          <a:lstStyle/>
          <a:p>
            <a:pPr algn="ctr"/>
            <a:r>
              <a:rPr lang="en" sz="2266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73</a:t>
            </a:r>
            <a:endParaRPr sz="1466"/>
          </a:p>
        </p:txBody>
      </p:sp>
      <p:sp>
        <p:nvSpPr>
          <p:cNvPr id="2282" name="Google Shape;2282;p102"/>
          <p:cNvSpPr/>
          <p:nvPr/>
        </p:nvSpPr>
        <p:spPr>
          <a:xfrm>
            <a:off x="9706031" y="5761080"/>
            <a:ext cx="497870" cy="255933"/>
          </a:xfrm>
          <a:prstGeom prst="rect">
            <a:avLst/>
          </a:prstGeom>
          <a:solidFill>
            <a:srgbClr val="C6BEAB">
              <a:alpha val="49800"/>
            </a:srgbClr>
          </a:solidFill>
          <a:ln w="12700" cap="flat" cmpd="sng">
            <a:solidFill>
              <a:srgbClr val="ECE9E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10" tIns="45688" rIns="91410" bIns="45688" anchor="ctr" anchorCtr="0">
            <a:noAutofit/>
          </a:bodyPr>
          <a:lstStyle/>
          <a:p>
            <a:pPr algn="ctr"/>
            <a:endParaRPr sz="2266" b="1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83" name="Google Shape;2283;p102"/>
          <p:cNvSpPr/>
          <p:nvPr/>
        </p:nvSpPr>
        <p:spPr>
          <a:xfrm>
            <a:off x="10203959" y="5761080"/>
            <a:ext cx="497870" cy="255933"/>
          </a:xfrm>
          <a:prstGeom prst="rect">
            <a:avLst/>
          </a:prstGeom>
          <a:solidFill>
            <a:srgbClr val="C6BEAB">
              <a:alpha val="49800"/>
            </a:srgbClr>
          </a:solidFill>
          <a:ln w="12700" cap="flat" cmpd="sng">
            <a:solidFill>
              <a:srgbClr val="ECE9E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10" tIns="45688" rIns="91410" bIns="45688" anchor="ctr" anchorCtr="0">
            <a:noAutofit/>
          </a:bodyPr>
          <a:lstStyle/>
          <a:p>
            <a:pPr algn="ctr"/>
            <a:endParaRPr sz="2266" b="1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84" name="Google Shape;2284;p102"/>
          <p:cNvSpPr/>
          <p:nvPr/>
        </p:nvSpPr>
        <p:spPr>
          <a:xfrm>
            <a:off x="10701885" y="5761080"/>
            <a:ext cx="497870" cy="255933"/>
          </a:xfrm>
          <a:prstGeom prst="rect">
            <a:avLst/>
          </a:prstGeom>
          <a:solidFill>
            <a:srgbClr val="C6BEAB">
              <a:alpha val="49800"/>
            </a:srgbClr>
          </a:solidFill>
          <a:ln w="12700" cap="flat" cmpd="sng">
            <a:solidFill>
              <a:srgbClr val="ECE9E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10" tIns="45688" rIns="91410" bIns="45688" anchor="ctr" anchorCtr="0">
            <a:noAutofit/>
          </a:bodyPr>
          <a:lstStyle/>
          <a:p>
            <a:pPr algn="ctr"/>
            <a:endParaRPr sz="2266" b="1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285" name="Google Shape;2285;p102"/>
          <p:cNvCxnSpPr>
            <a:stCxn id="2276" idx="2"/>
          </p:cNvCxnSpPr>
          <p:nvPr/>
        </p:nvCxnSpPr>
        <p:spPr>
          <a:xfrm>
            <a:off x="9051074" y="4472807"/>
            <a:ext cx="1384039" cy="861776"/>
          </a:xfrm>
          <a:prstGeom prst="straightConnector1">
            <a:avLst/>
          </a:prstGeom>
          <a:noFill/>
          <a:ln w="38100" cap="rnd" cmpd="sng">
            <a:solidFill>
              <a:srgbClr val="ECE9E2"/>
            </a:solidFill>
            <a:prstDash val="solid"/>
            <a:miter lim="800000"/>
            <a:headEnd type="oval" w="sm" len="sm"/>
            <a:tailEnd type="triangle" w="med" len="med"/>
          </a:ln>
        </p:spPr>
      </p:cxnSp>
      <p:cxnSp>
        <p:nvCxnSpPr>
          <p:cNvPr id="2286" name="Google Shape;2286;p102"/>
          <p:cNvCxnSpPr>
            <a:stCxn id="2275" idx="2"/>
            <a:endCxn id="2277" idx="0"/>
          </p:cNvCxnSpPr>
          <p:nvPr/>
        </p:nvCxnSpPr>
        <p:spPr>
          <a:xfrm flipH="1">
            <a:off x="7383051" y="4472807"/>
            <a:ext cx="1170095" cy="861776"/>
          </a:xfrm>
          <a:prstGeom prst="straightConnector1">
            <a:avLst/>
          </a:prstGeom>
          <a:noFill/>
          <a:ln w="38100" cap="rnd" cmpd="sng">
            <a:solidFill>
              <a:srgbClr val="ECE9E2"/>
            </a:solidFill>
            <a:prstDash val="solid"/>
            <a:miter lim="800000"/>
            <a:headEnd type="oval" w="sm" len="sm"/>
            <a:tailEnd type="triangle" w="med" len="med"/>
          </a:ln>
        </p:spPr>
      </p:cxnSp>
      <p:sp>
        <p:nvSpPr>
          <p:cNvPr id="41" name="Slide Number Placeholder">
            <a:extLst>
              <a:ext uri="{FF2B5EF4-FFF2-40B4-BE49-F238E27FC236}">
                <a16:creationId xmlns:a16="http://schemas.microsoft.com/office/drawing/2014/main" id="{BBA40358-59D3-4251-B4F0-C234335F79CD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042095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1" name="Google Shape;2291;p103"/>
          <p:cNvSpPr txBox="1">
            <a:spLocks noGrp="1"/>
          </p:cNvSpPr>
          <p:nvPr>
            <p:ph type="body" idx="4294967295"/>
          </p:nvPr>
        </p:nvSpPr>
        <p:spPr>
          <a:xfrm>
            <a:off x="190413" y="1447800"/>
            <a:ext cx="11804525" cy="512918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marL="304724" indent="-304724">
              <a:spcBef>
                <a:spcPts val="0"/>
              </a:spcBef>
              <a:spcAft>
                <a:spcPts val="0"/>
              </a:spcAft>
              <a:buSzPts val="2600"/>
              <a:buFont typeface="Cambria"/>
              <a:buChar char="▪"/>
            </a:pPr>
            <a:r>
              <a:rPr lang="en" sz="3200" dirty="0">
                <a:latin typeface="Cambria"/>
                <a:ea typeface="Cambria"/>
                <a:cs typeface="Cambria"/>
                <a:sym typeface="Cambria"/>
              </a:rPr>
              <a:t>Възлите в B-Trees могат да имат </a:t>
            </a:r>
            <a:r>
              <a:rPr lang="en" sz="3200" dirty="0">
                <a:solidFill>
                  <a:srgbClr val="F3CC5F"/>
                </a:solidFill>
                <a:latin typeface="Cambria"/>
                <a:ea typeface="Cambria"/>
                <a:cs typeface="Cambria"/>
                <a:sym typeface="Cambria"/>
              </a:rPr>
              <a:t>много наследници</a:t>
            </a:r>
            <a:endParaRPr sz="3200" dirty="0">
              <a:solidFill>
                <a:srgbClr val="F3CC5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609448" lvl="1" indent="-228543">
              <a:spcBef>
                <a:spcPts val="1200"/>
              </a:spcBef>
              <a:spcAft>
                <a:spcPts val="0"/>
              </a:spcAft>
              <a:buSzPts val="1900"/>
              <a:buFont typeface="Cambria"/>
              <a:buChar char="▪"/>
            </a:pPr>
            <a:r>
              <a:rPr lang="en" sz="2800" dirty="0">
                <a:latin typeface="Cambria"/>
                <a:ea typeface="Cambria"/>
                <a:cs typeface="Cambria"/>
                <a:sym typeface="Cambria"/>
              </a:rPr>
              <a:t>B-trees нямат нужда от често пребалансиране</a:t>
            </a:r>
            <a:endParaRPr sz="2800" dirty="0">
              <a:latin typeface="Cambria"/>
              <a:ea typeface="Cambria"/>
              <a:cs typeface="Cambria"/>
              <a:sym typeface="Cambria"/>
            </a:endParaRPr>
          </a:p>
          <a:p>
            <a:pPr marL="304724" indent="-304724">
              <a:spcBef>
                <a:spcPts val="1200"/>
              </a:spcBef>
              <a:spcAft>
                <a:spcPts val="0"/>
              </a:spcAft>
              <a:buSzPts val="2600"/>
              <a:buFont typeface="Cambria"/>
              <a:buChar char="▪"/>
            </a:pPr>
            <a:r>
              <a:rPr lang="en" sz="3200" dirty="0">
                <a:latin typeface="Cambria"/>
                <a:ea typeface="Cambria"/>
                <a:cs typeface="Cambria"/>
                <a:sym typeface="Cambria"/>
              </a:rPr>
              <a:t>B-Trees са добри за </a:t>
            </a:r>
            <a:r>
              <a:rPr lang="en" sz="3200" dirty="0">
                <a:solidFill>
                  <a:srgbClr val="F3CC5F"/>
                </a:solidFill>
                <a:latin typeface="Cambria"/>
                <a:ea typeface="Cambria"/>
                <a:cs typeface="Cambria"/>
                <a:sym typeface="Cambria"/>
              </a:rPr>
              <a:t>индексиране в бази от данни</a:t>
            </a:r>
            <a:r>
              <a:rPr lang="en" sz="3200" dirty="0">
                <a:latin typeface="Cambria"/>
                <a:ea typeface="Cambria"/>
                <a:cs typeface="Cambria"/>
                <a:sym typeface="Cambria"/>
              </a:rPr>
              <a:t>:</a:t>
            </a:r>
            <a:endParaRPr sz="3200" dirty="0">
              <a:latin typeface="Cambria"/>
              <a:ea typeface="Cambria"/>
              <a:cs typeface="Cambria"/>
              <a:sym typeface="Cambria"/>
            </a:endParaRPr>
          </a:p>
          <a:p>
            <a:pPr marL="609448" lvl="1" indent="-228543">
              <a:spcBef>
                <a:spcPts val="1200"/>
              </a:spcBef>
              <a:spcAft>
                <a:spcPts val="0"/>
              </a:spcAft>
              <a:buSzPts val="1900"/>
              <a:buFont typeface="Cambria"/>
              <a:buChar char="▪"/>
            </a:pPr>
            <a:r>
              <a:rPr lang="en" sz="2800" dirty="0">
                <a:latin typeface="Cambria"/>
                <a:ea typeface="Cambria"/>
                <a:cs typeface="Cambria"/>
                <a:sym typeface="Cambria"/>
              </a:rPr>
              <a:t>Защото всеки възел може да се съхрани в отделен клъстер на твърдия диск</a:t>
            </a:r>
            <a:endParaRPr sz="2800" dirty="0">
              <a:latin typeface="Cambria"/>
              <a:ea typeface="Cambria"/>
              <a:cs typeface="Cambria"/>
              <a:sym typeface="Cambria"/>
            </a:endParaRPr>
          </a:p>
          <a:p>
            <a:pPr marL="609448" lvl="1" indent="-228543">
              <a:spcBef>
                <a:spcPts val="1200"/>
              </a:spcBef>
              <a:spcAft>
                <a:spcPts val="0"/>
              </a:spcAft>
              <a:buSzPts val="1900"/>
              <a:buFont typeface="Cambria"/>
              <a:buChar char="▪"/>
            </a:pPr>
            <a:r>
              <a:rPr lang="en" sz="2800" dirty="0">
                <a:latin typeface="Cambria"/>
                <a:ea typeface="Cambria"/>
                <a:cs typeface="Cambria"/>
                <a:sym typeface="Cambria"/>
              </a:rPr>
              <a:t>Минимизация на дисковите операции (които са много бавни)</a:t>
            </a:r>
            <a:endParaRPr sz="2800" dirty="0">
              <a:latin typeface="Cambria"/>
              <a:ea typeface="Cambria"/>
              <a:cs typeface="Cambria"/>
              <a:sym typeface="Cambria"/>
            </a:endParaRPr>
          </a:p>
          <a:p>
            <a:pPr marL="304724" indent="-304724">
              <a:spcBef>
                <a:spcPts val="1200"/>
              </a:spcBef>
              <a:spcAft>
                <a:spcPts val="0"/>
              </a:spcAft>
              <a:buSzPts val="2600"/>
              <a:buFont typeface="Cambria"/>
              <a:buChar char="▪"/>
            </a:pPr>
            <a:r>
              <a:rPr lang="en" sz="3200" dirty="0">
                <a:latin typeface="Cambria"/>
                <a:ea typeface="Cambria"/>
                <a:cs typeface="Cambria"/>
                <a:sym typeface="Cambria"/>
              </a:rPr>
              <a:t>B-Trees са почти перфектно балансирани</a:t>
            </a:r>
            <a:endParaRPr sz="3200" dirty="0">
              <a:latin typeface="Cambria"/>
              <a:ea typeface="Cambria"/>
              <a:cs typeface="Cambria"/>
              <a:sym typeface="Cambria"/>
            </a:endParaRPr>
          </a:p>
          <a:p>
            <a:pPr marL="609448" lvl="1" indent="-228543">
              <a:spcBef>
                <a:spcPts val="1200"/>
              </a:spcBef>
              <a:spcAft>
                <a:spcPts val="0"/>
              </a:spcAft>
              <a:buSzPts val="1900"/>
              <a:buFont typeface="Cambria"/>
              <a:buChar char="▪"/>
            </a:pPr>
            <a:r>
              <a:rPr lang="en" sz="2800" dirty="0">
                <a:latin typeface="Cambria"/>
                <a:ea typeface="Cambria"/>
                <a:cs typeface="Cambria"/>
                <a:sym typeface="Cambria"/>
              </a:rPr>
              <a:t>Броя на възлите от корена до кой да е </a:t>
            </a:r>
            <a:r>
              <a:rPr lang="en" sz="2800" dirty="0">
                <a:solidFill>
                  <a:srgbClr val="F3CC5F"/>
                </a:solidFill>
                <a:latin typeface="Cambria"/>
                <a:ea typeface="Cambria"/>
                <a:cs typeface="Cambria"/>
                <a:sym typeface="Cambria"/>
              </a:rPr>
              <a:t>null</a:t>
            </a:r>
            <a:r>
              <a:rPr lang="en" sz="2800" dirty="0">
                <a:latin typeface="Cambria"/>
                <a:ea typeface="Cambria"/>
                <a:cs typeface="Cambria"/>
                <a:sym typeface="Cambria"/>
              </a:rPr>
              <a:t> възел са едни и същи</a:t>
            </a:r>
            <a:endParaRPr sz="2800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292" name="Google Shape;2292;p103"/>
          <p:cNvSpPr txBox="1">
            <a:spLocks noGrp="1"/>
          </p:cNvSpPr>
          <p:nvPr>
            <p:ph type="title" idx="4294967295"/>
          </p:nvPr>
        </p:nvSpPr>
        <p:spPr>
          <a:xfrm>
            <a:off x="188817" y="41216"/>
            <a:ext cx="11909698" cy="111051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F3BE60"/>
              </a:buClr>
              <a:buSzPts val="3000"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B-Trees и други балансирани дървета за търсене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" name="Slide Number Placeholder">
            <a:extLst>
              <a:ext uri="{FF2B5EF4-FFF2-40B4-BE49-F238E27FC236}">
                <a16:creationId xmlns:a16="http://schemas.microsoft.com/office/drawing/2014/main" id="{B44EFCA3-7499-4E6F-966B-F3FCBF059DB0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571784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7" name="Google Shape;2297;p104"/>
          <p:cNvSpPr txBox="1">
            <a:spLocks noGrp="1"/>
          </p:cNvSpPr>
          <p:nvPr>
            <p:ph type="title"/>
          </p:nvPr>
        </p:nvSpPr>
        <p:spPr>
          <a:xfrm>
            <a:off x="912812" y="4952603"/>
            <a:ext cx="10363301" cy="820586"/>
          </a:xfrm>
          <a:prstGeom prst="rect">
            <a:avLst/>
          </a:prstGeom>
        </p:spPr>
        <p:txBody>
          <a:bodyPr spcFirstLastPara="1" vert="horz" wrap="square" lIns="35991" tIns="35991" rIns="35991" bIns="35991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sz="4666"/>
              <a:t>Червено-черни дървета</a:t>
            </a:r>
            <a:endParaRPr sz="4666"/>
          </a:p>
        </p:txBody>
      </p:sp>
      <p:sp>
        <p:nvSpPr>
          <p:cNvPr id="2298" name="Google Shape;2298;p104"/>
          <p:cNvSpPr txBox="1">
            <a:spLocks noGrp="1"/>
          </p:cNvSpPr>
          <p:nvPr>
            <p:ph type="body" idx="1"/>
          </p:nvPr>
        </p:nvSpPr>
        <p:spPr>
          <a:xfrm>
            <a:off x="912812" y="5774458"/>
            <a:ext cx="10363301" cy="719013"/>
          </a:xfrm>
          <a:prstGeom prst="rect">
            <a:avLst/>
          </a:prstGeom>
        </p:spPr>
        <p:txBody>
          <a:bodyPr spcFirstLastPara="1" vert="horz" wrap="square" lIns="35991" tIns="35991" rIns="35991" bIns="35991" rtlCol="0" anchor="t" anchorCtr="0">
            <a:noAutofit/>
          </a:bodyPr>
          <a:lstStyle/>
          <a:p>
            <a:pPr>
              <a:spcAft>
                <a:spcPts val="0"/>
              </a:spcAft>
            </a:pPr>
            <a:r>
              <a:rPr lang="en" sz="3732"/>
              <a:t>Семпла репрезентация на 2-3 дървета</a:t>
            </a:r>
            <a:endParaRPr sz="3732" dirty="0"/>
          </a:p>
        </p:txBody>
      </p:sp>
      <p:cxnSp>
        <p:nvCxnSpPr>
          <p:cNvPr id="2299" name="Google Shape;2299;p104"/>
          <p:cNvCxnSpPr/>
          <p:nvPr/>
        </p:nvCxnSpPr>
        <p:spPr>
          <a:xfrm>
            <a:off x="7050378" y="2081444"/>
            <a:ext cx="200748" cy="278328"/>
          </a:xfrm>
          <a:prstGeom prst="straightConnector1">
            <a:avLst/>
          </a:prstGeom>
          <a:noFill/>
          <a:ln w="38100" cap="flat" cmpd="sng">
            <a:solidFill>
              <a:srgbClr val="ECE9E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00" name="Google Shape;2300;p104"/>
          <p:cNvCxnSpPr/>
          <p:nvPr/>
        </p:nvCxnSpPr>
        <p:spPr>
          <a:xfrm>
            <a:off x="6409259" y="1400243"/>
            <a:ext cx="79979" cy="124368"/>
          </a:xfrm>
          <a:prstGeom prst="straightConnector1">
            <a:avLst/>
          </a:prstGeom>
          <a:noFill/>
          <a:ln w="38100" cap="flat" cmpd="sng">
            <a:solidFill>
              <a:srgbClr val="ECE9E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01" name="Google Shape;2301;p104"/>
          <p:cNvSpPr/>
          <p:nvPr/>
        </p:nvSpPr>
        <p:spPr>
          <a:xfrm>
            <a:off x="5637211" y="838875"/>
            <a:ext cx="817387" cy="761402"/>
          </a:xfrm>
          <a:prstGeom prst="ellipse">
            <a:avLst/>
          </a:prstGeom>
          <a:solidFill>
            <a:srgbClr val="C6BEAB">
              <a:alpha val="49800"/>
            </a:srgbClr>
          </a:solidFill>
          <a:ln w="38100" cap="flat" cmpd="sng">
            <a:solidFill>
              <a:srgbClr val="ECE9E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10" tIns="45688" rIns="91410" bIns="45688" anchor="ctr" anchorCtr="0">
            <a:noAutofit/>
          </a:bodyPr>
          <a:lstStyle/>
          <a:p>
            <a:pPr algn="ctr"/>
            <a:r>
              <a:rPr lang="en" sz="2399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13</a:t>
            </a:r>
            <a:endParaRPr sz="2399" b="1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02" name="Google Shape;2302;p104"/>
          <p:cNvSpPr/>
          <p:nvPr/>
        </p:nvSpPr>
        <p:spPr>
          <a:xfrm>
            <a:off x="6399211" y="1386733"/>
            <a:ext cx="817387" cy="761402"/>
          </a:xfrm>
          <a:prstGeom prst="ellipse">
            <a:avLst/>
          </a:prstGeom>
          <a:solidFill>
            <a:srgbClr val="C6BEAB">
              <a:alpha val="49800"/>
            </a:srgbClr>
          </a:solidFill>
          <a:ln w="38100" cap="flat" cmpd="sng">
            <a:solidFill>
              <a:srgbClr val="ECE9E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10" tIns="45688" rIns="91410" bIns="45688" anchor="ctr" anchorCtr="0">
            <a:noAutofit/>
          </a:bodyPr>
          <a:lstStyle/>
          <a:p>
            <a:pPr algn="ctr"/>
            <a:r>
              <a:rPr lang="en" sz="2399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41</a:t>
            </a:r>
            <a:endParaRPr sz="1466"/>
          </a:p>
        </p:txBody>
      </p:sp>
      <p:sp>
        <p:nvSpPr>
          <p:cNvPr id="2303" name="Google Shape;2303;p104"/>
          <p:cNvSpPr/>
          <p:nvPr/>
        </p:nvSpPr>
        <p:spPr>
          <a:xfrm>
            <a:off x="7050378" y="2318189"/>
            <a:ext cx="817387" cy="761402"/>
          </a:xfrm>
          <a:prstGeom prst="ellipse">
            <a:avLst/>
          </a:prstGeom>
          <a:solidFill>
            <a:srgbClr val="C6BEAB">
              <a:alpha val="49800"/>
            </a:srgbClr>
          </a:solidFill>
          <a:ln w="38100" cap="flat" cmpd="sng">
            <a:solidFill>
              <a:srgbClr val="ECE9E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10" tIns="45688" rIns="91410" bIns="45688" anchor="ctr" anchorCtr="0">
            <a:noAutofit/>
          </a:bodyPr>
          <a:lstStyle/>
          <a:p>
            <a:pPr algn="ctr"/>
            <a:r>
              <a:rPr lang="en" sz="2399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73</a:t>
            </a:r>
            <a:endParaRPr sz="1466"/>
          </a:p>
        </p:txBody>
      </p:sp>
      <p:cxnSp>
        <p:nvCxnSpPr>
          <p:cNvPr id="2304" name="Google Shape;2304;p104"/>
          <p:cNvCxnSpPr/>
          <p:nvPr/>
        </p:nvCxnSpPr>
        <p:spPr>
          <a:xfrm flipH="1">
            <a:off x="7114925" y="3021105"/>
            <a:ext cx="155959" cy="228740"/>
          </a:xfrm>
          <a:prstGeom prst="straightConnector1">
            <a:avLst/>
          </a:prstGeom>
          <a:noFill/>
          <a:ln w="38100" cap="flat" cmpd="sng">
            <a:solidFill>
              <a:srgbClr val="ECE9E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05" name="Google Shape;2305;p104"/>
          <p:cNvCxnSpPr/>
          <p:nvPr/>
        </p:nvCxnSpPr>
        <p:spPr>
          <a:xfrm>
            <a:off x="7695043" y="3007370"/>
            <a:ext cx="201148" cy="255933"/>
          </a:xfrm>
          <a:prstGeom prst="straightConnector1">
            <a:avLst/>
          </a:prstGeom>
          <a:noFill/>
          <a:ln w="38100" cap="flat" cmpd="sng">
            <a:solidFill>
              <a:srgbClr val="ECE9E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06" name="Google Shape;2306;p104"/>
          <p:cNvCxnSpPr/>
          <p:nvPr/>
        </p:nvCxnSpPr>
        <p:spPr>
          <a:xfrm flipH="1">
            <a:off x="5602565" y="1397312"/>
            <a:ext cx="96775" cy="127167"/>
          </a:xfrm>
          <a:prstGeom prst="straightConnector1">
            <a:avLst/>
          </a:prstGeom>
          <a:noFill/>
          <a:ln w="38100" cap="flat" cmpd="sng">
            <a:solidFill>
              <a:srgbClr val="ECE9E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07" name="Google Shape;2307;p104"/>
          <p:cNvCxnSpPr/>
          <p:nvPr/>
        </p:nvCxnSpPr>
        <p:spPr>
          <a:xfrm flipH="1">
            <a:off x="6433512" y="2089649"/>
            <a:ext cx="155959" cy="228740"/>
          </a:xfrm>
          <a:prstGeom prst="straightConnector1">
            <a:avLst/>
          </a:prstGeom>
          <a:noFill/>
          <a:ln w="38100" cap="flat" cmpd="sng">
            <a:solidFill>
              <a:srgbClr val="ECE9E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08" name="Google Shape;2308;p104"/>
          <p:cNvSpPr/>
          <p:nvPr/>
        </p:nvSpPr>
        <p:spPr>
          <a:xfrm>
            <a:off x="4895956" y="1381658"/>
            <a:ext cx="817387" cy="761402"/>
          </a:xfrm>
          <a:prstGeom prst="ellipse">
            <a:avLst/>
          </a:prstGeom>
          <a:solidFill>
            <a:srgbClr val="C6BEAB">
              <a:alpha val="49800"/>
            </a:srgbClr>
          </a:solidFill>
          <a:ln w="38100" cap="flat" cmpd="sng">
            <a:solidFill>
              <a:srgbClr val="ECE9E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10" tIns="45688" rIns="91410" bIns="45688" anchor="ctr" anchorCtr="0">
            <a:noAutofit/>
          </a:bodyPr>
          <a:lstStyle/>
          <a:p>
            <a:pPr algn="ctr"/>
            <a:r>
              <a:rPr lang="en" sz="2399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11</a:t>
            </a:r>
            <a:endParaRPr sz="1466"/>
          </a:p>
        </p:txBody>
      </p:sp>
      <p:sp>
        <p:nvSpPr>
          <p:cNvPr id="2309" name="Google Shape;2309;p104"/>
          <p:cNvSpPr/>
          <p:nvPr/>
        </p:nvSpPr>
        <p:spPr>
          <a:xfrm>
            <a:off x="6617764" y="3249645"/>
            <a:ext cx="817387" cy="761402"/>
          </a:xfrm>
          <a:prstGeom prst="ellipse">
            <a:avLst/>
          </a:prstGeom>
          <a:solidFill>
            <a:srgbClr val="FF6161">
              <a:alpha val="49800"/>
            </a:srgbClr>
          </a:solidFill>
          <a:ln w="38100" cap="flat" cmpd="sng">
            <a:solidFill>
              <a:srgbClr val="ECE9E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10" tIns="45688" rIns="91410" bIns="45688" anchor="ctr" anchorCtr="0">
            <a:noAutofit/>
          </a:bodyPr>
          <a:lstStyle/>
          <a:p>
            <a:pPr algn="ctr"/>
            <a:r>
              <a:rPr lang="en" sz="2399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50</a:t>
            </a:r>
            <a:endParaRPr sz="1466"/>
          </a:p>
        </p:txBody>
      </p:sp>
      <p:sp>
        <p:nvSpPr>
          <p:cNvPr id="2310" name="Google Shape;2310;p104"/>
          <p:cNvSpPr/>
          <p:nvPr/>
        </p:nvSpPr>
        <p:spPr>
          <a:xfrm>
            <a:off x="4243392" y="2175696"/>
            <a:ext cx="817387" cy="761402"/>
          </a:xfrm>
          <a:prstGeom prst="ellipse">
            <a:avLst/>
          </a:prstGeom>
          <a:solidFill>
            <a:srgbClr val="FF6161">
              <a:alpha val="49800"/>
            </a:srgbClr>
          </a:solidFill>
          <a:ln w="38100" cap="flat" cmpd="sng">
            <a:solidFill>
              <a:srgbClr val="ECE9E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10" tIns="45688" rIns="91410" bIns="45688" anchor="ctr" anchorCtr="0">
            <a:noAutofit/>
          </a:bodyPr>
          <a:lstStyle/>
          <a:p>
            <a:pPr algn="ctr"/>
            <a:r>
              <a:rPr lang="en" sz="2399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7</a:t>
            </a:r>
            <a:endParaRPr sz="1466"/>
          </a:p>
        </p:txBody>
      </p:sp>
      <p:cxnSp>
        <p:nvCxnSpPr>
          <p:cNvPr id="2311" name="Google Shape;2311;p104"/>
          <p:cNvCxnSpPr/>
          <p:nvPr/>
        </p:nvCxnSpPr>
        <p:spPr>
          <a:xfrm flipH="1">
            <a:off x="4915603" y="2067280"/>
            <a:ext cx="155959" cy="228740"/>
          </a:xfrm>
          <a:prstGeom prst="straightConnector1">
            <a:avLst/>
          </a:prstGeom>
          <a:noFill/>
          <a:ln w="38100" cap="flat" cmpd="sng">
            <a:solidFill>
              <a:srgbClr val="ECE9E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12" name="Google Shape;2312;p104"/>
          <p:cNvSpPr/>
          <p:nvPr/>
        </p:nvSpPr>
        <p:spPr>
          <a:xfrm>
            <a:off x="4875907" y="3061117"/>
            <a:ext cx="817387" cy="761402"/>
          </a:xfrm>
          <a:prstGeom prst="ellipse">
            <a:avLst/>
          </a:prstGeom>
          <a:solidFill>
            <a:srgbClr val="C6BEAB">
              <a:alpha val="49800"/>
            </a:srgbClr>
          </a:solidFill>
          <a:ln w="38100" cap="flat" cmpd="sng">
            <a:solidFill>
              <a:srgbClr val="ECE9E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10" tIns="45688" rIns="91410" bIns="45688" anchor="ctr" anchorCtr="0">
            <a:noAutofit/>
          </a:bodyPr>
          <a:lstStyle/>
          <a:p>
            <a:pPr algn="ctr"/>
            <a:r>
              <a:rPr lang="en" sz="2399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9</a:t>
            </a:r>
            <a:endParaRPr sz="1466"/>
          </a:p>
        </p:txBody>
      </p:sp>
      <p:cxnSp>
        <p:nvCxnSpPr>
          <p:cNvPr id="2313" name="Google Shape;2313;p104"/>
          <p:cNvCxnSpPr/>
          <p:nvPr/>
        </p:nvCxnSpPr>
        <p:spPr>
          <a:xfrm>
            <a:off x="4914685" y="2852168"/>
            <a:ext cx="183152" cy="228740"/>
          </a:xfrm>
          <a:prstGeom prst="straightConnector1">
            <a:avLst/>
          </a:prstGeom>
          <a:noFill/>
          <a:ln w="38100" cap="flat" cmpd="sng">
            <a:solidFill>
              <a:srgbClr val="ECE9E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14" name="Google Shape;2314;p104"/>
          <p:cNvSpPr/>
          <p:nvPr/>
        </p:nvSpPr>
        <p:spPr>
          <a:xfrm>
            <a:off x="3764739" y="3047005"/>
            <a:ext cx="817387" cy="761402"/>
          </a:xfrm>
          <a:prstGeom prst="ellipse">
            <a:avLst/>
          </a:prstGeom>
          <a:solidFill>
            <a:srgbClr val="C6BEAB">
              <a:alpha val="49800"/>
            </a:srgbClr>
          </a:solidFill>
          <a:ln w="38100" cap="flat" cmpd="sng">
            <a:solidFill>
              <a:srgbClr val="ECE9E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10" tIns="45688" rIns="91410" bIns="45688" anchor="ctr" anchorCtr="0">
            <a:noAutofit/>
          </a:bodyPr>
          <a:lstStyle/>
          <a:p>
            <a:pPr algn="ctr"/>
            <a:r>
              <a:rPr lang="en" sz="2399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2399" b="1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15" name="Google Shape;2315;p104"/>
          <p:cNvSpPr/>
          <p:nvPr/>
        </p:nvSpPr>
        <p:spPr>
          <a:xfrm>
            <a:off x="3230582" y="3895041"/>
            <a:ext cx="817387" cy="761402"/>
          </a:xfrm>
          <a:prstGeom prst="ellipse">
            <a:avLst/>
          </a:prstGeom>
          <a:solidFill>
            <a:srgbClr val="FF6161">
              <a:alpha val="49800"/>
            </a:srgbClr>
          </a:solidFill>
          <a:ln w="38100" cap="flat" cmpd="sng">
            <a:solidFill>
              <a:srgbClr val="ECE9E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10" tIns="45688" rIns="91410" bIns="45688" anchor="ctr" anchorCtr="0">
            <a:noAutofit/>
          </a:bodyPr>
          <a:lstStyle/>
          <a:p>
            <a:pPr algn="ctr"/>
            <a:r>
              <a:rPr lang="en" sz="2399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2399" b="1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316" name="Google Shape;2316;p104"/>
          <p:cNvCxnSpPr/>
          <p:nvPr/>
        </p:nvCxnSpPr>
        <p:spPr>
          <a:xfrm flipH="1">
            <a:off x="4243600" y="2822717"/>
            <a:ext cx="155959" cy="228740"/>
          </a:xfrm>
          <a:prstGeom prst="straightConnector1">
            <a:avLst/>
          </a:prstGeom>
          <a:noFill/>
          <a:ln w="38100" cap="flat" cmpd="sng">
            <a:solidFill>
              <a:srgbClr val="ECE9E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17" name="Google Shape;2317;p104"/>
          <p:cNvCxnSpPr/>
          <p:nvPr/>
        </p:nvCxnSpPr>
        <p:spPr>
          <a:xfrm flipH="1">
            <a:off x="3752354" y="3690555"/>
            <a:ext cx="155959" cy="228740"/>
          </a:xfrm>
          <a:prstGeom prst="straightConnector1">
            <a:avLst/>
          </a:prstGeom>
          <a:noFill/>
          <a:ln w="38100" cap="flat" cmpd="sng">
            <a:solidFill>
              <a:srgbClr val="ECE9E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18" name="Google Shape;2318;p104"/>
          <p:cNvCxnSpPr/>
          <p:nvPr/>
        </p:nvCxnSpPr>
        <p:spPr>
          <a:xfrm flipH="1">
            <a:off x="3230542" y="4575927"/>
            <a:ext cx="155959" cy="228740"/>
          </a:xfrm>
          <a:prstGeom prst="straightConnector1">
            <a:avLst/>
          </a:prstGeom>
          <a:noFill/>
          <a:ln w="38100" cap="flat" cmpd="sng">
            <a:solidFill>
              <a:srgbClr val="ECE9E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19" name="Google Shape;2319;p104"/>
          <p:cNvCxnSpPr/>
          <p:nvPr/>
        </p:nvCxnSpPr>
        <p:spPr>
          <a:xfrm flipH="1">
            <a:off x="4915602" y="3742032"/>
            <a:ext cx="155959" cy="228740"/>
          </a:xfrm>
          <a:prstGeom prst="straightConnector1">
            <a:avLst/>
          </a:prstGeom>
          <a:noFill/>
          <a:ln w="38100" cap="flat" cmpd="sng">
            <a:solidFill>
              <a:srgbClr val="ECE9E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20" name="Google Shape;2320;p104"/>
          <p:cNvCxnSpPr/>
          <p:nvPr/>
        </p:nvCxnSpPr>
        <p:spPr>
          <a:xfrm flipH="1">
            <a:off x="6729937" y="3978197"/>
            <a:ext cx="155959" cy="228740"/>
          </a:xfrm>
          <a:prstGeom prst="straightConnector1">
            <a:avLst/>
          </a:prstGeom>
          <a:noFill/>
          <a:ln w="38100" cap="flat" cmpd="sng">
            <a:solidFill>
              <a:srgbClr val="ECE9E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21" name="Google Shape;2321;p104"/>
          <p:cNvCxnSpPr/>
          <p:nvPr/>
        </p:nvCxnSpPr>
        <p:spPr>
          <a:xfrm>
            <a:off x="7238915" y="3948938"/>
            <a:ext cx="201148" cy="255933"/>
          </a:xfrm>
          <a:prstGeom prst="straightConnector1">
            <a:avLst/>
          </a:prstGeom>
          <a:noFill/>
          <a:ln w="38100" cap="flat" cmpd="sng">
            <a:solidFill>
              <a:srgbClr val="ECE9E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22" name="Google Shape;2322;p104"/>
          <p:cNvCxnSpPr/>
          <p:nvPr/>
        </p:nvCxnSpPr>
        <p:spPr>
          <a:xfrm>
            <a:off x="5449248" y="3738262"/>
            <a:ext cx="201148" cy="255933"/>
          </a:xfrm>
          <a:prstGeom prst="straightConnector1">
            <a:avLst/>
          </a:prstGeom>
          <a:noFill/>
          <a:ln w="38100" cap="flat" cmpd="sng">
            <a:solidFill>
              <a:srgbClr val="ECE9E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23" name="Google Shape;2323;p104"/>
          <p:cNvCxnSpPr/>
          <p:nvPr/>
        </p:nvCxnSpPr>
        <p:spPr>
          <a:xfrm>
            <a:off x="3905078" y="4548459"/>
            <a:ext cx="201148" cy="255933"/>
          </a:xfrm>
          <a:prstGeom prst="straightConnector1">
            <a:avLst/>
          </a:prstGeom>
          <a:noFill/>
          <a:ln w="38100" cap="flat" cmpd="sng">
            <a:solidFill>
              <a:srgbClr val="ECE9E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" name="Slide Number Placeholder">
            <a:extLst>
              <a:ext uri="{FF2B5EF4-FFF2-40B4-BE49-F238E27FC236}">
                <a16:creationId xmlns:a16="http://schemas.microsoft.com/office/drawing/2014/main" id="{888D1827-4225-4298-875F-8ECF8475124C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109197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8" name="Google Shape;2328;p105"/>
          <p:cNvSpPr txBox="1">
            <a:spLocks noGrp="1"/>
          </p:cNvSpPr>
          <p:nvPr>
            <p:ph type="body" idx="4294967295"/>
          </p:nvPr>
        </p:nvSpPr>
        <p:spPr>
          <a:xfrm>
            <a:off x="190413" y="1151715"/>
            <a:ext cx="11804525" cy="556894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marL="507873" indent="-490944">
              <a:spcBef>
                <a:spcPts val="0"/>
              </a:spcBef>
              <a:spcAft>
                <a:spcPts val="0"/>
              </a:spcAft>
              <a:buSzPts val="2400"/>
              <a:buFont typeface="Cambria"/>
              <a:buAutoNum type="arabicPeriod"/>
            </a:pPr>
            <a:r>
              <a:rPr lang="en" sz="3199">
                <a:latin typeface="Cambria"/>
                <a:ea typeface="Cambria"/>
                <a:cs typeface="Cambria"/>
                <a:sym typeface="Cambria"/>
              </a:rPr>
              <a:t>Всички листа са черни</a:t>
            </a:r>
            <a:endParaRPr sz="3199">
              <a:latin typeface="Cambria"/>
              <a:ea typeface="Cambria"/>
              <a:cs typeface="Cambria"/>
              <a:sym typeface="Cambria"/>
            </a:endParaRPr>
          </a:p>
          <a:p>
            <a:pPr marL="507873" indent="-490944">
              <a:spcBef>
                <a:spcPts val="1200"/>
              </a:spcBef>
              <a:spcAft>
                <a:spcPts val="0"/>
              </a:spcAft>
              <a:buSzPts val="2400"/>
              <a:buFont typeface="Cambria"/>
              <a:buAutoNum type="arabicPeriod"/>
            </a:pPr>
            <a:r>
              <a:rPr lang="en" sz="3199">
                <a:latin typeface="Cambria"/>
                <a:ea typeface="Cambria"/>
                <a:cs typeface="Cambria"/>
                <a:sym typeface="Cambria"/>
              </a:rPr>
              <a:t>Корена е черен</a:t>
            </a:r>
            <a:endParaRPr sz="3199">
              <a:latin typeface="Cambria"/>
              <a:ea typeface="Cambria"/>
              <a:cs typeface="Cambria"/>
              <a:sym typeface="Cambria"/>
            </a:endParaRPr>
          </a:p>
          <a:p>
            <a:pPr marL="507873" indent="-490944">
              <a:spcBef>
                <a:spcPts val="1200"/>
              </a:spcBef>
              <a:spcAft>
                <a:spcPts val="0"/>
              </a:spcAft>
              <a:buSzPts val="2400"/>
              <a:buFont typeface="Cambria"/>
              <a:buAutoNum type="arabicPeriod"/>
            </a:pPr>
            <a:r>
              <a:rPr lang="en" sz="3199">
                <a:latin typeface="Cambria"/>
                <a:ea typeface="Cambria"/>
                <a:cs typeface="Cambria"/>
                <a:sym typeface="Cambria"/>
              </a:rPr>
              <a:t>Няма възел, който да има две червени връзки към него</a:t>
            </a:r>
            <a:endParaRPr sz="3199">
              <a:latin typeface="Cambria"/>
              <a:ea typeface="Cambria"/>
              <a:cs typeface="Cambria"/>
              <a:sym typeface="Cambria"/>
            </a:endParaRPr>
          </a:p>
          <a:p>
            <a:pPr marL="507873" indent="-490944">
              <a:spcBef>
                <a:spcPts val="1200"/>
              </a:spcBef>
              <a:spcAft>
                <a:spcPts val="0"/>
              </a:spcAft>
              <a:buSzPts val="2400"/>
              <a:buFont typeface="Cambria"/>
              <a:buAutoNum type="arabicPeriod"/>
            </a:pPr>
            <a:r>
              <a:rPr lang="en" sz="3199">
                <a:latin typeface="Cambria"/>
                <a:ea typeface="Cambria"/>
                <a:cs typeface="Cambria"/>
                <a:sym typeface="Cambria"/>
              </a:rPr>
              <a:t>Всеки път от даден възел до листо в негово поддърво има еднакъв брой черни възли</a:t>
            </a:r>
            <a:endParaRPr sz="3199">
              <a:latin typeface="Cambria"/>
              <a:ea typeface="Cambria"/>
              <a:cs typeface="Cambria"/>
              <a:sym typeface="Cambria"/>
            </a:endParaRPr>
          </a:p>
          <a:p>
            <a:pPr marL="507873" indent="-490944">
              <a:spcBef>
                <a:spcPts val="1200"/>
              </a:spcBef>
              <a:spcAft>
                <a:spcPts val="0"/>
              </a:spcAft>
              <a:buSzPts val="2400"/>
              <a:buFont typeface="Cambria"/>
              <a:buAutoNum type="arabicPeriod"/>
            </a:pPr>
            <a:r>
              <a:rPr lang="en" sz="3199">
                <a:latin typeface="Cambria"/>
                <a:ea typeface="Cambria"/>
                <a:cs typeface="Cambria"/>
                <a:sym typeface="Cambria"/>
              </a:rPr>
              <a:t>Червените възли са винаги от ляво</a:t>
            </a:r>
            <a:endParaRPr sz="31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329" name="Google Shape;2329;p105"/>
          <p:cNvSpPr txBox="1">
            <a:spLocks noGrp="1"/>
          </p:cNvSpPr>
          <p:nvPr>
            <p:ph type="title" idx="4294967295"/>
          </p:nvPr>
        </p:nvSpPr>
        <p:spPr>
          <a:xfrm>
            <a:off x="188814" y="41224"/>
            <a:ext cx="9577505" cy="111051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F3BE60"/>
              </a:buClr>
              <a:buSzPts val="3000"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Свойства на червено-черни дървета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" name="Slide Number Placeholder">
            <a:extLst>
              <a:ext uri="{FF2B5EF4-FFF2-40B4-BE49-F238E27FC236}">
                <a16:creationId xmlns:a16="http://schemas.microsoft.com/office/drawing/2014/main" id="{A6C86745-3355-4141-A67D-8F58F7635DF4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6643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" name="Google Shape;2334;p106"/>
          <p:cNvSpPr/>
          <p:nvPr/>
        </p:nvSpPr>
        <p:spPr>
          <a:xfrm>
            <a:off x="687054" y="1475209"/>
            <a:ext cx="10738403" cy="4859534"/>
          </a:xfrm>
          <a:prstGeom prst="rect">
            <a:avLst/>
          </a:prstGeom>
          <a:solidFill>
            <a:srgbClr val="7F7F7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endParaRPr sz="3199"/>
          </a:p>
        </p:txBody>
      </p:sp>
      <p:pic>
        <p:nvPicPr>
          <p:cNvPr id="2335" name="Google Shape;2335;p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1152" y="1571015"/>
            <a:ext cx="9469399" cy="4557145"/>
          </a:xfrm>
          <a:prstGeom prst="rect">
            <a:avLst/>
          </a:prstGeom>
          <a:noFill/>
          <a:ln>
            <a:noFill/>
          </a:ln>
        </p:spPr>
      </p:pic>
      <p:sp>
        <p:nvSpPr>
          <p:cNvPr id="2336" name="Google Shape;2336;p106"/>
          <p:cNvSpPr txBox="1">
            <a:spLocks noGrp="1"/>
          </p:cNvSpPr>
          <p:nvPr>
            <p:ph type="title" idx="4294967295"/>
          </p:nvPr>
        </p:nvSpPr>
        <p:spPr>
          <a:xfrm>
            <a:off x="188814" y="41224"/>
            <a:ext cx="9577505" cy="111051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F3BE60"/>
              </a:buClr>
              <a:buSzPts val="3000"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Червено-черно дърво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89FE9B78-6367-4679-BD13-C34C9320F01B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310384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2" name="Google Shape;2342;p107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indent="-474015" algn="just">
              <a:buSzPts val="2000"/>
            </a:pPr>
            <a:r>
              <a:rPr lang="en" sz="3200"/>
              <a:t>Дървета и дървовидни структури</a:t>
            </a:r>
            <a:endParaRPr sz="3200" dirty="0"/>
          </a:p>
          <a:p>
            <a:pPr indent="-474015" algn="just">
              <a:spcBef>
                <a:spcPts val="0"/>
              </a:spcBef>
              <a:buSzPts val="2000"/>
            </a:pPr>
            <a:r>
              <a:rPr lang="en" sz="3200" dirty="0"/>
              <a:t>Подредени двоични дървета, балансирани дървета, В-дървета</a:t>
            </a:r>
            <a:endParaRPr sz="3200" dirty="0"/>
          </a:p>
          <a:p>
            <a:pPr indent="-474015" algn="just">
              <a:spcBef>
                <a:spcPts val="0"/>
              </a:spcBef>
              <a:buSzPts val="2000"/>
            </a:pPr>
            <a:r>
              <a:rPr lang="en" sz="3200" dirty="0"/>
              <a:t>Упражнения: структура от данни “дърво”, използване на класове и библиотеки за дървовидни структури</a:t>
            </a:r>
            <a:endParaRPr sz="3200" dirty="0"/>
          </a:p>
          <a:p>
            <a:pPr indent="-474015" algn="just">
              <a:spcBef>
                <a:spcPts val="0"/>
              </a:spcBef>
              <a:buSzPts val="2000"/>
            </a:pPr>
            <a:r>
              <a:rPr lang="en" sz="3200" dirty="0"/>
              <a:t>Обхождания в дълбочина и ширина (DFS и BFS)</a:t>
            </a:r>
            <a:endParaRPr sz="3200" dirty="0"/>
          </a:p>
          <a:p>
            <a:pPr indent="-474015" algn="just">
              <a:spcBef>
                <a:spcPts val="0"/>
              </a:spcBef>
              <a:buSzPts val="2000"/>
            </a:pPr>
            <a:r>
              <a:rPr lang="en" sz="3200" dirty="0"/>
              <a:t>Упражнения: обхождане в дълбочина (DFS)</a:t>
            </a:r>
            <a:endParaRPr sz="3200" dirty="0"/>
          </a:p>
          <a:p>
            <a:pPr indent="-474015" algn="just">
              <a:spcBef>
                <a:spcPts val="0"/>
              </a:spcBef>
              <a:buSzPts val="2000"/>
            </a:pPr>
            <a:r>
              <a:rPr lang="en" sz="3200" dirty="0"/>
              <a:t>Упражнения: обхождане в ширина (BFS)</a:t>
            </a:r>
            <a:endParaRPr sz="3600" dirty="0"/>
          </a:p>
          <a:p>
            <a:pPr indent="0">
              <a:buNone/>
            </a:pPr>
            <a:endParaRPr sz="4000" dirty="0"/>
          </a:p>
        </p:txBody>
      </p:sp>
      <p:sp>
        <p:nvSpPr>
          <p:cNvPr id="2341" name="Google Shape;2341;p10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r>
              <a:rPr lang="en">
                <a:latin typeface="Cambria"/>
                <a:ea typeface="Cambria"/>
                <a:cs typeface="Cambria"/>
                <a:sym typeface="Cambria"/>
              </a:rPr>
              <a:t>Обобщение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2343" name="Google Shape;2343;p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95527" y="4267200"/>
            <a:ext cx="2970884" cy="225780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31EF29BC-2290-418B-85B4-FBBDADD7DE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271592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Content"/>
          <p:cNvSpPr>
            <a:spLocks noGrp="1"/>
          </p:cNvSpPr>
          <p:nvPr>
            <p:ph idx="1"/>
          </p:nvPr>
        </p:nvSpPr>
        <p:spPr>
          <a:xfrm>
            <a:off x="146037" y="1066799"/>
            <a:ext cx="11891975" cy="5654677"/>
          </a:xfrm>
        </p:spPr>
        <p:txBody>
          <a:bodyPr>
            <a:normAutofit/>
          </a:bodyPr>
          <a:lstStyle/>
          <a:p>
            <a:r>
              <a:rPr lang="bg-BG" sz="2900" dirty="0"/>
              <a:t>Настоящият курс </a:t>
            </a:r>
            <a:r>
              <a:rPr lang="en-US" sz="2900" dirty="0"/>
              <a:t>(</a:t>
            </a:r>
            <a:r>
              <a:rPr lang="bg-BG" sz="2900" dirty="0"/>
              <a:t>презентации</a:t>
            </a:r>
            <a:r>
              <a:rPr lang="en-US" sz="2900" dirty="0"/>
              <a:t>, </a:t>
            </a:r>
            <a:r>
              <a:rPr lang="bg-BG" sz="2900" dirty="0"/>
              <a:t>примери</a:t>
            </a:r>
            <a:r>
              <a:rPr lang="en-US" sz="2900" dirty="0"/>
              <a:t>, </a:t>
            </a:r>
            <a:r>
              <a:rPr lang="bg-BG" sz="2900" dirty="0"/>
              <a:t>задачи, упражнения и др.</a:t>
            </a:r>
            <a:r>
              <a:rPr lang="en-US" sz="2900" dirty="0"/>
              <a:t>)</a:t>
            </a:r>
            <a:r>
              <a:rPr lang="bg-BG" sz="2900" dirty="0"/>
              <a:t> е разработен за нуждите на Национална програма "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Обучение за ИТ кариера</a:t>
            </a:r>
            <a:r>
              <a:rPr lang="bg-BG" sz="2900" dirty="0"/>
              <a:t>" на МОН за подготовка по професия "Приложен програмист"</a:t>
            </a:r>
          </a:p>
          <a:p>
            <a:endParaRPr lang="bg-BG" sz="2900" dirty="0"/>
          </a:p>
          <a:p>
            <a:endParaRPr lang="bg-BG" sz="2900" dirty="0"/>
          </a:p>
          <a:p>
            <a:r>
              <a:rPr lang="bg-BG" sz="2900" dirty="0"/>
              <a:t>Курсът е базиран на учебно съдържание и методика, предоставени от 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фондация "Софтуерен университет" </a:t>
            </a:r>
            <a:r>
              <a:rPr lang="bg-BG" sz="2900" dirty="0"/>
              <a:t>и се разпространява под свободен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900" dirty="0"/>
              <a:t>лиценз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</a:rPr>
              <a:t> CC-BY-NC-SA</a:t>
            </a:r>
            <a:endParaRPr lang="bg-BG" sz="2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6" name="Group Logos">
            <a:extLst>
              <a:ext uri="{FF2B5EF4-FFF2-40B4-BE49-F238E27FC236}">
                <a16:creationId xmlns:a16="http://schemas.microsoft.com/office/drawing/2014/main" id="{40A26E2B-FAAA-4165-9B90-2760644E8132}"/>
              </a:ext>
            </a:extLst>
          </p:cNvPr>
          <p:cNvGrpSpPr/>
          <p:nvPr/>
        </p:nvGrpSpPr>
        <p:grpSpPr>
          <a:xfrm>
            <a:off x="2970212" y="5553269"/>
            <a:ext cx="6016452" cy="873381"/>
            <a:chOff x="2970212" y="5562600"/>
            <a:chExt cx="6016452" cy="873381"/>
          </a:xfrm>
        </p:grpSpPr>
        <p:pic>
          <p:nvPicPr>
            <p:cNvPr id="22" name="Logo CC-BY-NC-SA">
              <a:hlinkClick r:id="rId3"/>
              <a:extLst>
                <a:ext uri="{FF2B5EF4-FFF2-40B4-BE49-F238E27FC236}">
                  <a16:creationId xmlns:a16="http://schemas.microsoft.com/office/drawing/2014/main" id="{F7FF078B-D7E3-4FDC-B697-3E0B738E7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1612" y="5562600"/>
              <a:ext cx="2435052" cy="873380"/>
            </a:xfrm>
            <a:prstGeom prst="rect">
              <a:avLst/>
            </a:prstGeom>
          </p:spPr>
        </p:pic>
        <p:pic>
          <p:nvPicPr>
            <p:cNvPr id="20" name="Logo SoftUni Foundation" descr="A picture containing plate, drawing&#10;&#10;Description automatically generated">
              <a:hlinkClick r:id="rId5"/>
              <a:extLst>
                <a:ext uri="{FF2B5EF4-FFF2-40B4-BE49-F238E27FC236}">
                  <a16:creationId xmlns:a16="http://schemas.microsoft.com/office/drawing/2014/main" id="{99622D04-ADD1-4DB1-A02F-2D61BE27A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212" y="5562600"/>
              <a:ext cx="3121158" cy="873381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</p:grpSp>
      <p:grpSp>
        <p:nvGrpSpPr>
          <p:cNvPr id="5" name="Group Logos">
            <a:extLst>
              <a:ext uri="{FF2B5EF4-FFF2-40B4-BE49-F238E27FC236}">
                <a16:creationId xmlns:a16="http://schemas.microsoft.com/office/drawing/2014/main" id="{0602D838-02AF-4A2B-9E34-F6768ABCBB84}"/>
              </a:ext>
            </a:extLst>
          </p:cNvPr>
          <p:cNvGrpSpPr/>
          <p:nvPr/>
        </p:nvGrpSpPr>
        <p:grpSpPr>
          <a:xfrm>
            <a:off x="3112083" y="2715207"/>
            <a:ext cx="5709475" cy="970203"/>
            <a:chOff x="3112083" y="2705876"/>
            <a:chExt cx="5709475" cy="970203"/>
          </a:xfrm>
        </p:grpSpPr>
        <p:pic>
          <p:nvPicPr>
            <p:cNvPr id="10" name="Logo IT Career" descr="A close up of a logo&#10;&#10;Description automatically generated">
              <a:hlinkClick r:id="rId7"/>
              <a:extLst>
                <a:ext uri="{FF2B5EF4-FFF2-40B4-BE49-F238E27FC236}">
                  <a16:creationId xmlns:a16="http://schemas.microsoft.com/office/drawing/2014/main" id="{C6B4761B-EE8B-460E-A5AF-6A003F255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083" y="2705879"/>
              <a:ext cx="2837416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12" name="Logo Ministry of Education">
              <a:hlinkClick r:id="rId9"/>
              <a:extLst>
                <a:ext uri="{FF2B5EF4-FFF2-40B4-BE49-F238E27FC236}">
                  <a16:creationId xmlns:a16="http://schemas.microsoft.com/office/drawing/2014/main" id="{E65F853D-4D5F-404D-B9AA-6840D1102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718" y="2705876"/>
              <a:ext cx="2104840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49197" cy="1110780"/>
          </a:xfrm>
        </p:spPr>
        <p:txBody>
          <a:bodyPr>
            <a:normAutofit/>
          </a:bodyPr>
          <a:lstStyle/>
          <a:p>
            <a:r>
              <a:rPr lang="bg-BG" dirty="0"/>
              <a:t>Министерство на образованието и науката (МОН)</a:t>
            </a:r>
            <a:endParaRPr lang="en-US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BBDCB28C-4058-4915-A0BF-A52130F04C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7349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1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indent="-474015" algn="just">
              <a:buSzPts val="2000"/>
            </a:pPr>
            <a:r>
              <a:rPr lang="en" sz="3200" dirty="0"/>
              <a:t>Възел, ребро</a:t>
            </a:r>
            <a:endParaRPr sz="3200" dirty="0"/>
          </a:p>
          <a:p>
            <a:pPr indent="-474015" algn="just">
              <a:spcBef>
                <a:spcPts val="0"/>
              </a:spcBef>
              <a:buSzPts val="2000"/>
            </a:pPr>
            <a:r>
              <a:rPr lang="en" sz="3200" dirty="0"/>
              <a:t>Корен, родител, дете, брат</a:t>
            </a:r>
            <a:endParaRPr sz="3200" dirty="0"/>
          </a:p>
          <a:p>
            <a:pPr indent="-474015" algn="just">
              <a:spcBef>
                <a:spcPts val="0"/>
              </a:spcBef>
              <a:buSzPts val="2000"/>
            </a:pPr>
            <a:r>
              <a:rPr lang="en" sz="3200" dirty="0"/>
              <a:t>Дълбочина, височина</a:t>
            </a:r>
            <a:endParaRPr sz="3200" dirty="0"/>
          </a:p>
          <a:p>
            <a:pPr indent="-474015" algn="just">
              <a:spcBef>
                <a:spcPts val="0"/>
              </a:spcBef>
              <a:buSzPts val="2000"/>
            </a:pPr>
            <a:r>
              <a:rPr lang="en" sz="3200" dirty="0"/>
              <a:t>Под-дърво</a:t>
            </a:r>
            <a:endParaRPr sz="3200" dirty="0"/>
          </a:p>
          <a:p>
            <a:pPr indent="-474015" algn="just">
              <a:spcBef>
                <a:spcPts val="0"/>
              </a:spcBef>
              <a:buSzPts val="2000"/>
            </a:pPr>
            <a:r>
              <a:rPr lang="en" sz="3200" dirty="0"/>
              <a:t>Вътрешен възел, листо</a:t>
            </a:r>
            <a:endParaRPr sz="3200" dirty="0"/>
          </a:p>
          <a:p>
            <a:pPr indent="-474015" algn="just">
              <a:spcBef>
                <a:spcPts val="0"/>
              </a:spcBef>
              <a:buSzPts val="2000"/>
            </a:pPr>
            <a:r>
              <a:rPr lang="en" sz="3200" dirty="0"/>
              <a:t>Предшественик, наследник</a:t>
            </a:r>
            <a:endParaRPr sz="3200" dirty="0"/>
          </a:p>
        </p:txBody>
      </p:sp>
      <p:sp>
        <p:nvSpPr>
          <p:cNvPr id="310" name="Google Shape;310;p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r>
              <a:rPr lang="ru-RU"/>
              <a:t>Дървовидни структури от данни – терминология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12" name="Google Shape;312;p31"/>
          <p:cNvSpPr txBox="1"/>
          <p:nvPr/>
        </p:nvSpPr>
        <p:spPr>
          <a:xfrm>
            <a:off x="9717641" y="2098665"/>
            <a:ext cx="2123447" cy="597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68" tIns="60917" rIns="121868" bIns="60917" anchor="t" anchorCtr="0">
            <a:noAutofit/>
          </a:bodyPr>
          <a:lstStyle/>
          <a:p>
            <a:r>
              <a:rPr lang="en" sz="2399" b="1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Дълбочина 0</a:t>
            </a:r>
            <a:endParaRPr sz="2399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3" name="Google Shape;313;p31"/>
          <p:cNvSpPr txBox="1"/>
          <p:nvPr/>
        </p:nvSpPr>
        <p:spPr>
          <a:xfrm>
            <a:off x="9718340" y="3342907"/>
            <a:ext cx="2123447" cy="597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68" tIns="60917" rIns="121868" bIns="60917" anchor="t" anchorCtr="0">
            <a:noAutofit/>
          </a:bodyPr>
          <a:lstStyle/>
          <a:p>
            <a:r>
              <a:rPr lang="en" sz="2399" b="1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Дълбочина 1</a:t>
            </a:r>
            <a:endParaRPr sz="2399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4" name="Google Shape;314;p31"/>
          <p:cNvSpPr txBox="1"/>
          <p:nvPr/>
        </p:nvSpPr>
        <p:spPr>
          <a:xfrm>
            <a:off x="9718340" y="4626406"/>
            <a:ext cx="2123447" cy="597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68" tIns="60917" rIns="121868" bIns="60917" anchor="t" anchorCtr="0">
            <a:noAutofit/>
          </a:bodyPr>
          <a:lstStyle/>
          <a:p>
            <a:r>
              <a:rPr lang="en" sz="2399" b="1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Дълбочина 2</a:t>
            </a:r>
            <a:endParaRPr sz="2399"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315" name="Google Shape;315;p31"/>
          <p:cNvGrpSpPr/>
          <p:nvPr/>
        </p:nvGrpSpPr>
        <p:grpSpPr>
          <a:xfrm>
            <a:off x="6100862" y="2226163"/>
            <a:ext cx="3616793" cy="2877646"/>
            <a:chOff x="2845389" y="3634852"/>
            <a:chExt cx="3185374" cy="2530829"/>
          </a:xfrm>
        </p:grpSpPr>
        <p:cxnSp>
          <p:nvCxnSpPr>
            <p:cNvPr id="316" name="Google Shape;316;p31"/>
            <p:cNvCxnSpPr/>
            <p:nvPr/>
          </p:nvCxnSpPr>
          <p:spPr>
            <a:xfrm flipH="1">
              <a:off x="3945074" y="4124325"/>
              <a:ext cx="503100" cy="477900"/>
            </a:xfrm>
            <a:prstGeom prst="straightConnector1">
              <a:avLst/>
            </a:prstGeom>
            <a:solidFill>
              <a:srgbClr val="EBC6A3">
                <a:alpha val="29800"/>
              </a:srgbClr>
            </a:solidFill>
            <a:ln w="38100" cap="flat" cmpd="sng">
              <a:solidFill>
                <a:srgbClr val="F0A22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7" name="Google Shape;317;p31"/>
            <p:cNvCxnSpPr/>
            <p:nvPr/>
          </p:nvCxnSpPr>
          <p:spPr>
            <a:xfrm flipH="1">
              <a:off x="3300313" y="5122567"/>
              <a:ext cx="261900" cy="376200"/>
            </a:xfrm>
            <a:prstGeom prst="straightConnector1">
              <a:avLst/>
            </a:prstGeom>
            <a:solidFill>
              <a:srgbClr val="EBC6A3">
                <a:alpha val="29800"/>
              </a:srgbClr>
            </a:solidFill>
            <a:ln w="38100" cap="flat" cmpd="sng">
              <a:solidFill>
                <a:srgbClr val="F0A22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8" name="Google Shape;318;p31"/>
            <p:cNvCxnSpPr/>
            <p:nvPr/>
          </p:nvCxnSpPr>
          <p:spPr>
            <a:xfrm>
              <a:off x="3952908" y="5142992"/>
              <a:ext cx="221400" cy="410100"/>
            </a:xfrm>
            <a:prstGeom prst="straightConnector1">
              <a:avLst/>
            </a:prstGeom>
            <a:solidFill>
              <a:srgbClr val="EBC6A3">
                <a:alpha val="29800"/>
              </a:srgbClr>
            </a:solidFill>
            <a:ln w="38100" cap="flat" cmpd="sng">
              <a:solidFill>
                <a:srgbClr val="F0A22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9" name="Google Shape;319;p31"/>
            <p:cNvCxnSpPr/>
            <p:nvPr/>
          </p:nvCxnSpPr>
          <p:spPr>
            <a:xfrm>
              <a:off x="4724401" y="4286251"/>
              <a:ext cx="18900" cy="260400"/>
            </a:xfrm>
            <a:prstGeom prst="straightConnector1">
              <a:avLst/>
            </a:prstGeom>
            <a:solidFill>
              <a:srgbClr val="EBC6A3">
                <a:alpha val="29800"/>
              </a:srgbClr>
            </a:solidFill>
            <a:ln w="38100" cap="flat" cmpd="sng">
              <a:solidFill>
                <a:srgbClr val="F0A22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0" name="Google Shape;320;p31"/>
            <p:cNvCxnSpPr/>
            <p:nvPr/>
          </p:nvCxnSpPr>
          <p:spPr>
            <a:xfrm>
              <a:off x="5029200" y="4114800"/>
              <a:ext cx="471600" cy="506400"/>
            </a:xfrm>
            <a:prstGeom prst="straightConnector1">
              <a:avLst/>
            </a:prstGeom>
            <a:solidFill>
              <a:srgbClr val="EBC6A3">
                <a:alpha val="29800"/>
              </a:srgbClr>
            </a:solidFill>
            <a:ln w="38100" cap="flat" cmpd="sng">
              <a:solidFill>
                <a:srgbClr val="F0A22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1" name="Google Shape;321;p31"/>
            <p:cNvCxnSpPr/>
            <p:nvPr/>
          </p:nvCxnSpPr>
          <p:spPr>
            <a:xfrm flipH="1">
              <a:off x="5400663" y="5168900"/>
              <a:ext cx="141300" cy="384300"/>
            </a:xfrm>
            <a:prstGeom prst="straightConnector1">
              <a:avLst/>
            </a:prstGeom>
            <a:solidFill>
              <a:srgbClr val="EBC6A3">
                <a:alpha val="29800"/>
              </a:srgbClr>
            </a:solidFill>
            <a:ln w="38100" cap="flat" cmpd="sng">
              <a:solidFill>
                <a:srgbClr val="F0A22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22" name="Google Shape;322;p31"/>
            <p:cNvSpPr/>
            <p:nvPr/>
          </p:nvSpPr>
          <p:spPr>
            <a:xfrm>
              <a:off x="4399486" y="3634852"/>
              <a:ext cx="666600" cy="651000"/>
            </a:xfrm>
            <a:prstGeom prst="ellipse">
              <a:avLst/>
            </a:prstGeom>
            <a:solidFill>
              <a:srgbClr val="EBC6A3">
                <a:alpha val="29800"/>
              </a:srgbClr>
            </a:solidFill>
            <a:ln w="38100" cap="flat" cmpd="sng">
              <a:solidFill>
                <a:srgbClr val="F0A22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868" tIns="60917" rIns="121868" bIns="60917" anchor="ctr" anchorCtr="0">
              <a:noAutofit/>
            </a:bodyPr>
            <a:lstStyle/>
            <a:p>
              <a:pPr algn="ctr"/>
              <a:r>
                <a:rPr lang="en" sz="2000" b="1">
                  <a:solidFill>
                    <a:srgbClr val="FBEEC9"/>
                  </a:solidFill>
                  <a:latin typeface="Consolas"/>
                  <a:ea typeface="Consolas"/>
                  <a:cs typeface="Consolas"/>
                  <a:sym typeface="Consolas"/>
                </a:rPr>
                <a:t>17</a:t>
              </a:r>
              <a:endParaRPr sz="20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23" name="Google Shape;323;p31"/>
            <p:cNvSpPr/>
            <p:nvPr/>
          </p:nvSpPr>
          <p:spPr>
            <a:xfrm>
              <a:off x="5364163" y="4551363"/>
              <a:ext cx="666600" cy="651000"/>
            </a:xfrm>
            <a:prstGeom prst="ellipse">
              <a:avLst/>
            </a:prstGeom>
            <a:solidFill>
              <a:srgbClr val="EBC6A3">
                <a:alpha val="29800"/>
              </a:srgbClr>
            </a:solidFill>
            <a:ln w="38100" cap="flat" cmpd="sng">
              <a:solidFill>
                <a:srgbClr val="F0A22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868" tIns="60917" rIns="121868" bIns="60917" anchor="ctr" anchorCtr="0">
              <a:noAutofit/>
            </a:bodyPr>
            <a:lstStyle/>
            <a:p>
              <a:pPr algn="ctr"/>
              <a:r>
                <a:rPr lang="en" sz="2000" b="1">
                  <a:solidFill>
                    <a:srgbClr val="FBEEC9"/>
                  </a:solidFill>
                  <a:latin typeface="Consolas"/>
                  <a:ea typeface="Consolas"/>
                  <a:cs typeface="Consolas"/>
                  <a:sym typeface="Consolas"/>
                </a:rPr>
                <a:t>15</a:t>
              </a:r>
              <a:endParaRPr sz="20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24" name="Google Shape;324;p31"/>
            <p:cNvSpPr/>
            <p:nvPr/>
          </p:nvSpPr>
          <p:spPr>
            <a:xfrm>
              <a:off x="4389438" y="4546688"/>
              <a:ext cx="666600" cy="651000"/>
            </a:xfrm>
            <a:prstGeom prst="ellipse">
              <a:avLst/>
            </a:prstGeom>
            <a:solidFill>
              <a:srgbClr val="EBC6A3">
                <a:alpha val="29800"/>
              </a:srgbClr>
            </a:solidFill>
            <a:ln w="38100" cap="flat" cmpd="sng">
              <a:solidFill>
                <a:srgbClr val="F0A22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868" tIns="60917" rIns="121868" bIns="60917" anchor="ctr" anchorCtr="0">
              <a:noAutofit/>
            </a:bodyPr>
            <a:lstStyle/>
            <a:p>
              <a:pPr algn="ctr"/>
              <a:r>
                <a:rPr lang="en" sz="2000" b="1">
                  <a:solidFill>
                    <a:srgbClr val="FBEEC9"/>
                  </a:solidFill>
                  <a:latin typeface="Consolas"/>
                  <a:ea typeface="Consolas"/>
                  <a:cs typeface="Consolas"/>
                  <a:sym typeface="Consolas"/>
                </a:rPr>
                <a:t>14</a:t>
              </a:r>
              <a:endParaRPr sz="20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25" name="Google Shape;325;p31"/>
            <p:cNvSpPr/>
            <p:nvPr/>
          </p:nvSpPr>
          <p:spPr>
            <a:xfrm>
              <a:off x="3451089" y="4551069"/>
              <a:ext cx="666600" cy="651000"/>
            </a:xfrm>
            <a:prstGeom prst="ellipse">
              <a:avLst/>
            </a:prstGeom>
            <a:solidFill>
              <a:srgbClr val="EBC6A3">
                <a:alpha val="29800"/>
              </a:srgbClr>
            </a:solidFill>
            <a:ln w="38100" cap="flat" cmpd="sng">
              <a:solidFill>
                <a:srgbClr val="F0A22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868" tIns="60917" rIns="121868" bIns="60917" anchor="ctr" anchorCtr="0">
              <a:noAutofit/>
            </a:bodyPr>
            <a:lstStyle/>
            <a:p>
              <a:pPr algn="ctr"/>
              <a:r>
                <a:rPr lang="en" sz="3199" b="1">
                  <a:solidFill>
                    <a:srgbClr val="FBEEC9"/>
                  </a:solidFill>
                  <a:latin typeface="Consolas"/>
                  <a:ea typeface="Consolas"/>
                  <a:cs typeface="Consolas"/>
                  <a:sym typeface="Consolas"/>
                </a:rPr>
                <a:t>9</a:t>
              </a:r>
              <a:endParaRPr sz="3199"/>
            </a:p>
          </p:txBody>
        </p:sp>
        <p:sp>
          <p:nvSpPr>
            <p:cNvPr id="326" name="Google Shape;326;p31"/>
            <p:cNvSpPr/>
            <p:nvPr/>
          </p:nvSpPr>
          <p:spPr>
            <a:xfrm>
              <a:off x="2845389" y="5484224"/>
              <a:ext cx="666600" cy="651000"/>
            </a:xfrm>
            <a:prstGeom prst="ellipse">
              <a:avLst/>
            </a:prstGeom>
            <a:solidFill>
              <a:srgbClr val="EBC6A3">
                <a:alpha val="29800"/>
              </a:srgbClr>
            </a:solidFill>
            <a:ln w="38100" cap="flat" cmpd="sng">
              <a:solidFill>
                <a:srgbClr val="F0A22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868" tIns="60917" rIns="121868" bIns="60917" anchor="ctr" anchorCtr="0">
              <a:noAutofit/>
            </a:bodyPr>
            <a:lstStyle/>
            <a:p>
              <a:pPr algn="ctr"/>
              <a:r>
                <a:rPr lang="en" sz="3199" b="1">
                  <a:solidFill>
                    <a:srgbClr val="FBEEC9"/>
                  </a:solidFill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 sz="3199"/>
            </a:p>
          </p:txBody>
        </p:sp>
        <p:sp>
          <p:nvSpPr>
            <p:cNvPr id="327" name="Google Shape;327;p31"/>
            <p:cNvSpPr/>
            <p:nvPr/>
          </p:nvSpPr>
          <p:spPr>
            <a:xfrm>
              <a:off x="4006044" y="5514681"/>
              <a:ext cx="665100" cy="651000"/>
            </a:xfrm>
            <a:prstGeom prst="ellipse">
              <a:avLst/>
            </a:prstGeom>
            <a:solidFill>
              <a:srgbClr val="EBC6A3">
                <a:alpha val="29800"/>
              </a:srgbClr>
            </a:solidFill>
            <a:ln w="38100" cap="flat" cmpd="sng">
              <a:solidFill>
                <a:srgbClr val="F0A22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868" tIns="60917" rIns="121868" bIns="60917" anchor="ctr" anchorCtr="0">
              <a:noAutofit/>
            </a:bodyPr>
            <a:lstStyle/>
            <a:p>
              <a:pPr algn="ctr"/>
              <a:r>
                <a:rPr lang="en" sz="3199" b="1">
                  <a:solidFill>
                    <a:srgbClr val="FBEEC9"/>
                  </a:solidFill>
                  <a:latin typeface="Consolas"/>
                  <a:ea typeface="Consolas"/>
                  <a:cs typeface="Consolas"/>
                  <a:sym typeface="Consolas"/>
                </a:rPr>
                <a:t>5</a:t>
              </a:r>
              <a:endParaRPr sz="3199"/>
            </a:p>
          </p:txBody>
        </p:sp>
        <p:sp>
          <p:nvSpPr>
            <p:cNvPr id="328" name="Google Shape;328;p31"/>
            <p:cNvSpPr/>
            <p:nvPr/>
          </p:nvSpPr>
          <p:spPr>
            <a:xfrm>
              <a:off x="4932499" y="5503159"/>
              <a:ext cx="666600" cy="651000"/>
            </a:xfrm>
            <a:prstGeom prst="ellipse">
              <a:avLst/>
            </a:prstGeom>
            <a:solidFill>
              <a:srgbClr val="EBC6A3">
                <a:alpha val="29800"/>
              </a:srgbClr>
            </a:solidFill>
            <a:ln w="38100" cap="flat" cmpd="sng">
              <a:solidFill>
                <a:srgbClr val="F0A22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868" tIns="60917" rIns="121868" bIns="60917" anchor="ctr" anchorCtr="0">
              <a:noAutofit/>
            </a:bodyPr>
            <a:lstStyle/>
            <a:p>
              <a:pPr algn="ctr"/>
              <a:r>
                <a:rPr lang="en" sz="2000" b="1">
                  <a:solidFill>
                    <a:srgbClr val="FBEEC9"/>
                  </a:solidFill>
                  <a:latin typeface="Consolas"/>
                  <a:ea typeface="Consolas"/>
                  <a:cs typeface="Consolas"/>
                  <a:sym typeface="Consolas"/>
                </a:rPr>
                <a:t>8</a:t>
              </a:r>
              <a:endParaRPr sz="2000"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329" name="Google Shape;329;p31"/>
          <p:cNvSpPr/>
          <p:nvPr/>
        </p:nvSpPr>
        <p:spPr>
          <a:xfrm>
            <a:off x="9479603" y="5871315"/>
            <a:ext cx="2362185" cy="539459"/>
          </a:xfrm>
          <a:prstGeom prst="wedgeRoundRectCallout">
            <a:avLst>
              <a:gd name="adj1" fmla="val -60865"/>
              <a:gd name="adj2" fmla="val -173212"/>
              <a:gd name="adj3" fmla="val 16667"/>
            </a:avLst>
          </a:prstGeom>
          <a:solidFill>
            <a:srgbClr val="663606">
              <a:alpha val="94900"/>
            </a:srgbClr>
          </a:solidFill>
          <a:ln w="19050" cap="flat" cmpd="sng">
            <a:solidFill>
              <a:srgbClr val="F8D49E">
                <a:alpha val="8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868" tIns="60917" rIns="121868" bIns="60917" anchor="ctr" anchorCtr="0">
            <a:noAutofit/>
          </a:bodyPr>
          <a:lstStyle/>
          <a:p>
            <a:pPr algn="ctr"/>
            <a:r>
              <a:rPr lang="en" sz="2399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Височина = 3</a:t>
            </a:r>
            <a:endParaRPr sz="2399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0" name="Google Shape;330;p31"/>
          <p:cNvSpPr/>
          <p:nvPr/>
        </p:nvSpPr>
        <p:spPr>
          <a:xfrm>
            <a:off x="6401978" y="1828800"/>
            <a:ext cx="1166096" cy="539459"/>
          </a:xfrm>
          <a:prstGeom prst="wedgeRoundRectCallout">
            <a:avLst>
              <a:gd name="adj1" fmla="val 84355"/>
              <a:gd name="adj2" fmla="val 50380"/>
              <a:gd name="adj3" fmla="val 16667"/>
            </a:avLst>
          </a:prstGeom>
          <a:solidFill>
            <a:srgbClr val="663606">
              <a:alpha val="94900"/>
            </a:srgbClr>
          </a:solidFill>
          <a:ln w="19050" cap="flat" cmpd="sng">
            <a:solidFill>
              <a:srgbClr val="F8D49E">
                <a:alpha val="8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868" tIns="60917" rIns="121868" bIns="60917" anchor="ctr" anchorCtr="0">
            <a:noAutofit/>
          </a:bodyPr>
          <a:lstStyle/>
          <a:p>
            <a:pPr algn="ctr"/>
            <a:r>
              <a:rPr lang="en" sz="2133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Корен</a:t>
            </a:r>
            <a:endParaRPr sz="2133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1" name="Google Shape;331;p31"/>
          <p:cNvSpPr/>
          <p:nvPr/>
        </p:nvSpPr>
        <p:spPr>
          <a:xfrm>
            <a:off x="7506146" y="5299996"/>
            <a:ext cx="1166096" cy="539459"/>
          </a:xfrm>
          <a:prstGeom prst="wedgeRoundRectCallout">
            <a:avLst>
              <a:gd name="adj1" fmla="val 65821"/>
              <a:gd name="adj2" fmla="val -65529"/>
              <a:gd name="adj3" fmla="val 16667"/>
            </a:avLst>
          </a:prstGeom>
          <a:solidFill>
            <a:srgbClr val="663606">
              <a:alpha val="94900"/>
            </a:srgbClr>
          </a:solidFill>
          <a:ln w="19050" cap="flat" cmpd="sng">
            <a:solidFill>
              <a:srgbClr val="F8D49E">
                <a:alpha val="8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868" tIns="60917" rIns="121868" bIns="60917" anchor="ctr" anchorCtr="0">
            <a:noAutofit/>
          </a:bodyPr>
          <a:lstStyle/>
          <a:p>
            <a:pPr algn="ctr"/>
            <a:r>
              <a:rPr lang="en" sz="2399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Листо</a:t>
            </a:r>
            <a:endParaRPr sz="2399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2" name="Google Shape;332;p31"/>
          <p:cNvSpPr/>
          <p:nvPr/>
        </p:nvSpPr>
        <p:spPr>
          <a:xfrm>
            <a:off x="5865812" y="2999207"/>
            <a:ext cx="2511746" cy="2193429"/>
          </a:xfrm>
          <a:prstGeom prst="triangle">
            <a:avLst>
              <a:gd name="adj" fmla="val 50272"/>
            </a:avLst>
          </a:prstGeom>
          <a:noFill/>
          <a:ln w="22225" cap="flat" cmpd="sng">
            <a:solidFill>
              <a:srgbClr val="ECE9E2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121868" tIns="60917" rIns="121868" bIns="60917" anchor="ctr" anchorCtr="0">
            <a:noAutofit/>
          </a:bodyPr>
          <a:lstStyle/>
          <a:p>
            <a:endParaRPr sz="2133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" name="Slide Number Placeholder">
            <a:extLst>
              <a:ext uri="{FF2B5EF4-FFF2-40B4-BE49-F238E27FC236}">
                <a16:creationId xmlns:a16="http://schemas.microsoft.com/office/drawing/2014/main" id="{BCD586BF-6A60-4E00-A7FC-B7DF90F7EE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4775777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7313</TotalTime>
  <Words>6160</Words>
  <Application>Microsoft Office PowerPoint</Application>
  <PresentationFormat>Custom</PresentationFormat>
  <Paragraphs>1326</Paragraphs>
  <Slides>86</Slides>
  <Notes>86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86</vt:i4>
      </vt:variant>
    </vt:vector>
  </HeadingPairs>
  <TitlesOfParts>
    <vt:vector size="94" baseType="lpstr">
      <vt:lpstr>Arial</vt:lpstr>
      <vt:lpstr>Calibri</vt:lpstr>
      <vt:lpstr>Cambria</vt:lpstr>
      <vt:lpstr>Consolas</vt:lpstr>
      <vt:lpstr>Noto Sans Symbols</vt:lpstr>
      <vt:lpstr>Wingdings</vt:lpstr>
      <vt:lpstr>Wingdings 2</vt:lpstr>
      <vt:lpstr>SoftUni 16x9</vt:lpstr>
      <vt:lpstr>Дървовидни структури от данни и алгоритми върху тях</vt:lpstr>
      <vt:lpstr>Съдържание</vt:lpstr>
      <vt:lpstr>Дървовидни структури от данни</vt:lpstr>
      <vt:lpstr>Дървовидни структури от данни</vt:lpstr>
      <vt:lpstr>Дървовидни структури от данни</vt:lpstr>
      <vt:lpstr>Дървовидни структури от данни</vt:lpstr>
      <vt:lpstr>Дървета – дефиниция</vt:lpstr>
      <vt:lpstr>Дърво – обща дефиниция</vt:lpstr>
      <vt:lpstr>Дървовидни структури от данни – терминология</vt:lpstr>
      <vt:lpstr>Двоични дървета</vt:lpstr>
      <vt:lpstr>Двоични дървета</vt:lpstr>
      <vt:lpstr>Рекурсивна дефиниция на дървета</vt:lpstr>
      <vt:lpstr>Структурата Tree&lt;T&gt; – Пример</vt:lpstr>
      <vt:lpstr>Задача: Реализирайте възел на дърво</vt:lpstr>
      <vt:lpstr>Задача: Отпечатайте елементите на дърво</vt:lpstr>
      <vt:lpstr>Решение: Отпечатайте елементите на дърво</vt:lpstr>
      <vt:lpstr>Обхождане на дървовидни структури</vt:lpstr>
      <vt:lpstr>Обхождане на дървовидни структури</vt:lpstr>
      <vt:lpstr>Обхождане в дълбочина (DFS)</vt:lpstr>
      <vt:lpstr>DFS в действие (стъпка 1)</vt:lpstr>
      <vt:lpstr>DFS в действие (стъпка 2)</vt:lpstr>
      <vt:lpstr>DFS в действие (стъпка 3)</vt:lpstr>
      <vt:lpstr>DFS в действие (стъпка 4)</vt:lpstr>
      <vt:lpstr>DFS в действие (стъпка 5)</vt:lpstr>
      <vt:lpstr>DFS в действие (стъпка 6)</vt:lpstr>
      <vt:lpstr>DFS в действие (стъпка 7)</vt:lpstr>
      <vt:lpstr>DFS в действие (стъпка 8)</vt:lpstr>
      <vt:lpstr>DFS в действие (стъпка 9)</vt:lpstr>
      <vt:lpstr>DFS в действие (стъпка 10)</vt:lpstr>
      <vt:lpstr>DFS в действие (стъпка 11)</vt:lpstr>
      <vt:lpstr>DFS в действие (стъпка 12)</vt:lpstr>
      <vt:lpstr>DFS в действие (стъпка 13)</vt:lpstr>
      <vt:lpstr>DFS в действие (стъпка 14)</vt:lpstr>
      <vt:lpstr>DFS в действие (стъпка 15)</vt:lpstr>
      <vt:lpstr>DFS в действие (стъпка 16)</vt:lpstr>
      <vt:lpstr>DFS в действие (стъпка 17)</vt:lpstr>
      <vt:lpstr>DFS в действие (стъпка 18)</vt:lpstr>
      <vt:lpstr>Задача: Извличане на елементи от дърво (DFS)</vt:lpstr>
      <vt:lpstr>Задача: Извличане на елементи от дърво (DFS)</vt:lpstr>
      <vt:lpstr>Обхождане в ширина (BFS)</vt:lpstr>
      <vt:lpstr>BFS в действие (стъпка 1)</vt:lpstr>
      <vt:lpstr>BFS в действие (стъпка 2)</vt:lpstr>
      <vt:lpstr>BFS в действие (стъпка 3)</vt:lpstr>
      <vt:lpstr>BFS в действие (стъпка 4)</vt:lpstr>
      <vt:lpstr>BFS в действие (стъпка 5)</vt:lpstr>
      <vt:lpstr>BFS в действие (стъпка 6)</vt:lpstr>
      <vt:lpstr>BFS в действие (стъпка 7)</vt:lpstr>
      <vt:lpstr>BFS в действие (стъпка 8)</vt:lpstr>
      <vt:lpstr>BFS в действие (стъпка 9)</vt:lpstr>
      <vt:lpstr>BFS в действие (стъпка 10)</vt:lpstr>
      <vt:lpstr>BFS в действие (стъпка 11)</vt:lpstr>
      <vt:lpstr>BFS в действие (стъпка 12)</vt:lpstr>
      <vt:lpstr>BFS в действие (стъпка 13)</vt:lpstr>
      <vt:lpstr>BFS в действие (стъпка 14)</vt:lpstr>
      <vt:lpstr>BFS в действие (стъпка 15)</vt:lpstr>
      <vt:lpstr>BFS в действие (стъпка 16)</vt:lpstr>
      <vt:lpstr>BFS в действие (стъпка 17)</vt:lpstr>
      <vt:lpstr>BFS в действие (стъпка 18)</vt:lpstr>
      <vt:lpstr>BFS в действие (стъпка 19)</vt:lpstr>
      <vt:lpstr>Двоични дървета за търсене</vt:lpstr>
      <vt:lpstr>Двоични дървета за търсене</vt:lpstr>
      <vt:lpstr>Двоично дърво за търсене - възел</vt:lpstr>
      <vt:lpstr>Двоично дърво за търсене - търсене</vt:lpstr>
      <vt:lpstr>Своично дърво за търсене - търсене</vt:lpstr>
      <vt:lpstr>Двоично дърво за търсене - добавяне</vt:lpstr>
      <vt:lpstr>Двоично дърво за търсене - добавяне</vt:lpstr>
      <vt:lpstr>Двоично дърво за търсене - премахване</vt:lpstr>
      <vt:lpstr>Двоично дърво за търсене - премахване</vt:lpstr>
      <vt:lpstr>Двоично дърво за търсене - премахване</vt:lpstr>
      <vt:lpstr>Двоично дърво за търсене - премахване</vt:lpstr>
      <vt:lpstr>Балансирани дървета</vt:lpstr>
      <vt:lpstr>Двоични дървета за търсене – сложност</vt:lpstr>
      <vt:lpstr>Двоично дърво за търсене - най-добър случай</vt:lpstr>
      <vt:lpstr>Двоично дърво за търсене - стандартен случай</vt:lpstr>
      <vt:lpstr>Двоично дърво за търсене - най-лош случай</vt:lpstr>
      <vt:lpstr>Балансирани двоични дървета за търсене</vt:lpstr>
      <vt:lpstr>Балансирани двоични дървета за търсене</vt:lpstr>
      <vt:lpstr>Б-Дървета (B-Trees)</vt:lpstr>
      <vt:lpstr>Какво са B-Trees?</vt:lpstr>
      <vt:lpstr>B-Tree – пример</vt:lpstr>
      <vt:lpstr>B-Trees и други балансирани дървета за търсене</vt:lpstr>
      <vt:lpstr>Червено-черни дървета</vt:lpstr>
      <vt:lpstr>Свойства на червено-черни дървета</vt:lpstr>
      <vt:lpstr>Червено-черно дърво</vt:lpstr>
      <vt:lpstr>Обобщение</vt:lpstr>
      <vt:lpstr>Министерство на образованието и науката (МОН)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Дървовидни структури от данни и алгоритми върху тях</dc:title>
  <dc:subject>Курс по разработка на софтуер</dc:subject>
  <dc:creator>Software University Foundation</dc:creator>
  <cp:keywords>програмиране; софтуерна разработка</cp:keywords>
  <dc:description>Фондация "Софтуерен университет" - http://softuni.foundation</dc:description>
  <cp:lastModifiedBy>Svetlin Nakov</cp:lastModifiedBy>
  <cp:revision>304</cp:revision>
  <dcterms:created xsi:type="dcterms:W3CDTF">2014-01-02T17:00:34Z</dcterms:created>
  <dcterms:modified xsi:type="dcterms:W3CDTF">2019-12-17T17:58:16Z</dcterms:modified>
  <cp:category>програмиране; софтуерна разработка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