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61"/>
  </p:notesMasterIdLst>
  <p:handoutMasterIdLst>
    <p:handoutMasterId r:id="rId6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481" r:id="rId6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5f6f1e3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5f6f1e3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FE94B71-127D-4365-B966-9E3DB0DC42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6844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7f54dd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e7f54ddc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5A71C2E-45C3-432E-9E16-28FB1C3934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1154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869fb6b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869fb6b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F1FBADA-FDBB-48A4-B3CC-3DED016E75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84940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e87dbf7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e87dbf7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2360E68-897E-4B12-B365-733DDD3ECF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57981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87dbf7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e87dbf7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0D854A-B2E5-4991-A079-D0D3214381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7358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e87dbf7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e87dbf7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DA8D517-3AA2-4005-B90D-46EB8E4A15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8753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87dbf74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87dbf74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C1539AD-399E-4141-997F-A029DD933F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029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87dbf74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e87dbf74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8794782-2527-4126-BA2E-011A3AED45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45302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e869fb6b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e869fb6b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AC606F9-CDF2-4DED-9261-155DFC24F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62487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e869fb6b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e869fb6b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5FFD898-012C-41FE-99B7-D38245D228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833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e869fb6b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e869fb6b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B7A3671-13BD-4332-A002-35B739BA4B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9471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7f54ddc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7f54ddc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06178BE-993B-4AC8-B141-1FD82EFB3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41464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e87dbf74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e87dbf74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50BDEB2-4A24-4A90-A5BA-6F705CA1A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75976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e87dbf74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e87dbf74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C194858-F2D5-44A5-A4A6-8DCB444AC4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10086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e87dbf74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e87dbf74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11052F7-1D6D-4779-8FDC-38D38A663B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5735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e87dbf74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e87dbf74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83D7CB-A809-4CB3-8B83-879CAF2C3D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28570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e87dbf74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e87dbf74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DB21ABE-E085-404F-9F0B-90323DB639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22881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e87dbf74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e87dbf74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A28E051-18B1-48C5-8537-BD45B60CD7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71482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e87dbf74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e87dbf741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B0F5E92-44E8-4874-A7EC-E5BD160C4A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6867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e87dbf74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e87dbf741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83C29D5-D37C-4FBE-B80C-0678232AC3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61448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e87dbf74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e87dbf74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8EE306E-F8AF-4CA2-8568-AF08EDD9E6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89581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e87dbf741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e87dbf741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225B547-8538-46AF-890C-B1161612F0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26731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7f54dd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7f54dd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F522501-8AE2-4CE8-B270-BED2EF5AED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17213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e87dbf74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e87dbf74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C77ECED-158F-406B-BE15-85E6EB9617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469989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e87dbf741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e87dbf741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2E5CAE7-6007-4CC1-B5E2-8A6A5B8750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40850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e87dbf74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e87dbf74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EA680DB-F52F-4B41-B221-B239963BF9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57653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e87dbf74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e87dbf74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AA4B237-035E-4B0E-8B29-26D205C488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99174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e87dbf741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e87dbf741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68C5BB2-3830-4347-8367-BB254F9EBF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68445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e87dbf741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e87dbf741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BDC7BEB-5DE5-4A62-803D-8F7FE6C092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509523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e87dbf741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e87dbf741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E88860F-41C0-4055-8C68-7ADA95645D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474427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e87dbf74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e87dbf74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E169077-267F-4A2E-96CD-A0E2302217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710242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e87dbf74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e87dbf74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E7DFB42-7583-4635-BC06-4D4CFCF08A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959855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e87dbf741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e87dbf741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363F23A-E70A-435E-ACB2-6944A41F6E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7148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7f54ddc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7f54ddc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DE935CB-6FA8-40EE-B9CF-C9D6408557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244897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e87dbf741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e87dbf741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A346CDE-B914-446F-86E7-45DC6AC2AA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4312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e87dbf741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e87dbf741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8B6177B-7EBF-45AA-8D28-9E43561CA8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86267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e87dbf741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e87dbf741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475C250-21C8-4854-8710-75AB7805D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55383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e87dbf741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e87dbf741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AC5BE48-326D-4946-9308-5C87B73C41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66218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e87dbf741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5e87dbf741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F7E0C9C-D765-472C-AAA5-620A4E7DA3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904450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e87dbf741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e87dbf741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6943633-40DD-4401-9709-F822004BAF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473074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5e87dbf741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5e87dbf741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C6C5382-3575-40F9-AB54-71DB2AE303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750539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5e87dbf74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5e87dbf74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A7A7256-F43D-42B1-B8D3-D7283E3C0A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374312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e87dbf74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5e87dbf74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0B30C4E-B69B-41C0-9192-0452CD29C9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495703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e87dbf741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e87dbf741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680A105-F41B-4BE9-8D52-31587137D4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342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869fb6b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869fb6b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2A78BF4-D96A-4CD8-9449-CABE994F81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955520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5e87dbf74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5e87dbf74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9602524-E823-45AF-9FDA-4DC7F08005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698726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5e87dbf741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5e87dbf741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F48C6FE-290E-4FBF-9D70-82C44D4C6F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938748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e87dbf741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e87dbf741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B36F6F5-EC93-4053-9321-B9CAC7776A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511468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e87dbf741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5e87dbf741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A68BF8C-E720-4CD0-98F9-4CB578B3A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763126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e87dbf741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e87dbf741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7BAEAF5-40DE-4B22-BBD9-5E97DE78FC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930282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5e87dbf741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5e87dbf741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3315E14-4339-48A2-A505-2A3494EADA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712179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e8ad9199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e8ad9199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F5DA456-3D21-4ACC-AC26-0D5405294E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531649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5e87dbf741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5e87dbf741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A2977EA-1C07-4278-BCF2-21A12BD008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819966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0C09BB0-9704-4814-A8EF-85BABF38FD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2521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869fb6b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e869fb6b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B08E3E7-2F18-42FC-9476-071F4B84F3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3569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5f6f1d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5f6f1d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9C901A7-CFF1-4A62-9161-D1F57F7288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7403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869fb6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869fb6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3EED1FC-A3DC-49C0-9167-4D3DA6327F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61369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869fb6b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869fb6b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3E3775D-BF2F-4DCB-955F-AF84E202C3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8300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366413" y="314303"/>
            <a:ext cx="7382477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5465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366413" y="2346299"/>
            <a:ext cx="7382477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760412" y="4164084"/>
            <a:ext cx="318757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4366413" y="4191000"/>
            <a:ext cx="7382477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34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760412" y="4633983"/>
            <a:ext cx="3187570" cy="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6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760412" y="5011672"/>
            <a:ext cx="318757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57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57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088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760409" y="315111"/>
            <a:ext cx="10988338" cy="199987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Хеширане и хеш таблици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4366413" y="2346580"/>
            <a:ext cx="7382477" cy="175234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4366413" y="4190802"/>
            <a:ext cx="7382477" cy="1904304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r"/>
            <a:r>
              <a:rPr lang="en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2399" dirty="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r"/>
            <a: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https://it-kariera.mon.bg/e-learning</a:t>
            </a:r>
            <a:endParaRPr sz="2399" dirty="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812" y="3276600"/>
            <a:ext cx="2676669" cy="29374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E8479F0-32B8-4DC5-9E2F-1383E7BE09B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lvl1pPr marL="609448" lvl="0" indent="-304724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Wingdings" charset="2"/>
              <a:buNone/>
              <a:defRPr sz="1000" b="1" kern="1200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charset="2"/>
              <a:buChar char="▪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lvl="2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100"/>
              <a:buFont typeface="Wingdings" charset="2"/>
              <a:buChar char="▪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90" lvl="3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Wingdings" charset="2"/>
              <a:buChar char="▪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238" lvl="4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Wingdings" charset="2"/>
              <a:buChar char="▪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6686" lvl="5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6133" lvl="6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581" lvl="7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5028" lvl="8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2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Имаме масив с размер 16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Въвеждаме “Pesho”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Модулна аритметика и хеш таблици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4294967295"/>
          </p:nvPr>
        </p:nvSpPr>
        <p:spPr>
          <a:xfrm>
            <a:off x="0" y="4076700"/>
            <a:ext cx="8510588" cy="2614613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Използваме остатъка от делението за да извлечем валидна позиция: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GetHashCode() / Array.Length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5870035" y="3085408"/>
            <a:ext cx="781796" cy="42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511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88" name="Google Shape;188;p26"/>
          <p:cNvGraphicFramePr/>
          <p:nvPr>
            <p:extLst>
              <p:ext uri="{D42A27DB-BD31-4B8C-83A1-F6EECF244321}">
                <p14:modId xmlns:p14="http://schemas.microsoft.com/office/powerpoint/2010/main" val="3266480209"/>
              </p:ext>
            </p:extLst>
          </p:nvPr>
        </p:nvGraphicFramePr>
        <p:xfrm>
          <a:off x="9522540" y="290258"/>
          <a:ext cx="2609954" cy="64077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7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u="none" strike="noStrike" cap="none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u="none" strike="noStrike" cap="none"/>
                        <a:t>0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1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2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3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4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5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6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7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…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…</a:t>
                      </a: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215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D9D4C6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2400" dirty="0">
                        <a:solidFill>
                          <a:srgbClr val="D9D4C6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9" name="Google Shape;189;p26"/>
          <p:cNvSpPr/>
          <p:nvPr/>
        </p:nvSpPr>
        <p:spPr>
          <a:xfrm>
            <a:off x="3154483" y="3014794"/>
            <a:ext cx="2609953" cy="996688"/>
          </a:xfrm>
          <a:prstGeom prst="flowChartProcess">
            <a:avLst/>
          </a:prstGeom>
          <a:solidFill>
            <a:srgbClr val="F0A22E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sz="2399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90" name="Google Shape;190;p26"/>
          <p:cNvCxnSpPr>
            <a:stCxn id="189" idx="1"/>
          </p:cNvCxnSpPr>
          <p:nvPr/>
        </p:nvCxnSpPr>
        <p:spPr>
          <a:xfrm rot="10800000">
            <a:off x="1774042" y="3513138"/>
            <a:ext cx="1380440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26"/>
          <p:cNvCxnSpPr>
            <a:endCxn id="189" idx="3"/>
          </p:cNvCxnSpPr>
          <p:nvPr/>
        </p:nvCxnSpPr>
        <p:spPr>
          <a:xfrm rot="10800000">
            <a:off x="5764434" y="3513138"/>
            <a:ext cx="784196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p26"/>
          <p:cNvSpPr txBox="1"/>
          <p:nvPr/>
        </p:nvSpPr>
        <p:spPr>
          <a:xfrm>
            <a:off x="1774341" y="3085408"/>
            <a:ext cx="1179293" cy="42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6256303" y="1628835"/>
            <a:ext cx="2864854" cy="1206486"/>
          </a:xfrm>
          <a:prstGeom prst="wedgeRoundRectCallout">
            <a:avLst>
              <a:gd name="adj1" fmla="val -32782"/>
              <a:gd name="adj2" fmla="val 7389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511 е извън размера на хеш таблицата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6579440" y="5943600"/>
            <a:ext cx="2410572" cy="499870"/>
          </a:xfrm>
          <a:prstGeom prst="wedgeRoundRectCallout">
            <a:avLst>
              <a:gd name="adj1" fmla="val -68041"/>
              <a:gd name="adj2" fmla="val -6579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511 % 16 = 15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2904E52-B458-4AB1-98A5-13C3EC9CF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01" name="Google Shape;201;p27"/>
          <p:cNvGraphicFramePr/>
          <p:nvPr/>
        </p:nvGraphicFramePr>
        <p:xfrm>
          <a:off x="9288429" y="594105"/>
          <a:ext cx="2708827" cy="6095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8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9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2" name="Google Shape;202;p27"/>
          <p:cNvSpPr/>
          <p:nvPr/>
        </p:nvSpPr>
        <p:spPr>
          <a:xfrm>
            <a:off x="955950" y="3333591"/>
            <a:ext cx="2708828" cy="917228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431412" y="3333592"/>
            <a:ext cx="4044546" cy="1779536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marL="0" lvl="1" algn="ctr"/>
            <a:r>
              <a:rPr lang="en" sz="2399" b="1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399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9F76255-BAB1-4BC1-A3E9-DFC1657F0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0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09" name="Google Shape;209;p28"/>
          <p:cNvGraphicFramePr/>
          <p:nvPr/>
        </p:nvGraphicFramePr>
        <p:xfrm>
          <a:off x="9288429" y="594105"/>
          <a:ext cx="2708827" cy="6095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stamat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76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8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9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0" name="Google Shape;210;p28"/>
          <p:cNvSpPr/>
          <p:nvPr/>
        </p:nvSpPr>
        <p:spPr>
          <a:xfrm>
            <a:off x="955950" y="3333591"/>
            <a:ext cx="2708828" cy="917228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4431412" y="3333592"/>
            <a:ext cx="4044546" cy="1779536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marL="0" lvl="1" algn="ctr"/>
            <a:r>
              <a:rPr lang="en" sz="2399" b="1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399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0D649A1-A923-44A8-9F71-FFB6AA1B3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6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17" name="Google Shape;217;p29"/>
          <p:cNvGraphicFramePr/>
          <p:nvPr/>
        </p:nvGraphicFramePr>
        <p:xfrm>
          <a:off x="9288429" y="594105"/>
          <a:ext cx="2708827" cy="6095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stamat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76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mitko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8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9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8" name="Google Shape;218;p29"/>
          <p:cNvSpPr/>
          <p:nvPr/>
        </p:nvSpPr>
        <p:spPr>
          <a:xfrm>
            <a:off x="955950" y="3333591"/>
            <a:ext cx="2708828" cy="917228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4431412" y="3333592"/>
            <a:ext cx="4044546" cy="1779536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marL="0" lvl="1" algn="ctr"/>
            <a:r>
              <a:rPr lang="en" sz="2399" b="1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399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C58204C-CC39-4032-AA15-E088CC1FB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1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25" name="Google Shape;225;p30"/>
          <p:cNvGraphicFramePr/>
          <p:nvPr/>
        </p:nvGraphicFramePr>
        <p:xfrm>
          <a:off x="9288430" y="594105"/>
          <a:ext cx="2708827" cy="6095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stamat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76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ivan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mitko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8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9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6" name="Google Shape;226;p30"/>
          <p:cNvSpPr/>
          <p:nvPr/>
        </p:nvSpPr>
        <p:spPr>
          <a:xfrm>
            <a:off x="955950" y="3333591"/>
            <a:ext cx="2708828" cy="917228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gosho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4431412" y="3333592"/>
            <a:ext cx="4044546" cy="1779536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marL="0" lvl="1" algn="ctr"/>
            <a:r>
              <a:rPr lang="en" sz="2399" b="1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399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FB6AB88-A98D-443A-9BAB-ED2432021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0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33" name="Google Shape;233;p31"/>
          <p:cNvGraphicFramePr/>
          <p:nvPr/>
        </p:nvGraphicFramePr>
        <p:xfrm>
          <a:off x="9288429" y="594105"/>
          <a:ext cx="2708827" cy="6095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stamat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76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ivan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mitko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8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gosho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9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4" name="Google Shape;234;p31"/>
          <p:cNvSpPr/>
          <p:nvPr/>
        </p:nvSpPr>
        <p:spPr>
          <a:xfrm>
            <a:off x="955950" y="3333591"/>
            <a:ext cx="2708828" cy="917228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4431412" y="3333592"/>
            <a:ext cx="4044546" cy="1779536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marL="0" lvl="1" algn="ctr"/>
            <a:r>
              <a:rPr lang="en" sz="2399" b="1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399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A1A276D-CD1C-4DF4-B21A-47F50AD1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1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41" name="Google Shape;241;p32"/>
          <p:cNvGraphicFramePr/>
          <p:nvPr/>
        </p:nvGraphicFramePr>
        <p:xfrm>
          <a:off x="9288429" y="594105"/>
          <a:ext cx="2708827" cy="6095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stamat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76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ivan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mitko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8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lt1"/>
                          </a:solidFill>
                        </a:rPr>
                        <a:t>gosho</a:t>
                      </a:r>
                      <a:endParaRPr sz="2700"/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</a:rPr>
                        <a:t>9</a:t>
                      </a:r>
                      <a:endParaRPr sz="3200">
                        <a:solidFill>
                          <a:schemeClr val="lt1"/>
                        </a:solidFill>
                      </a:endParaRPr>
                    </a:p>
                  </a:txBody>
                  <a:tcPr marL="121902" marR="121902" marT="60951" marB="60951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2" name="Google Shape;242;p32"/>
          <p:cNvSpPr txBox="1"/>
          <p:nvPr/>
        </p:nvSpPr>
        <p:spPr>
          <a:xfrm>
            <a:off x="4431412" y="3333592"/>
            <a:ext cx="4044546" cy="1779536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marL="0" lvl="1" algn="ctr"/>
            <a:r>
              <a:rPr lang="en" sz="2399" b="1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2399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5543671" y="1634267"/>
            <a:ext cx="3148780" cy="1268470"/>
          </a:xfrm>
          <a:prstGeom prst="wedgeRoundRectCallout">
            <a:avLst>
              <a:gd name="adj1" fmla="val 78543"/>
              <a:gd name="adj2" fmla="val 10625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47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Колизия</a:t>
            </a:r>
            <a:endParaRPr sz="4799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44" name="Google Shape;244;p32" descr="Clo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2430" y="2192622"/>
            <a:ext cx="3460965" cy="34609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BA3DC49-CD15-42B0-A52D-C202CD4E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46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Колизия настъпва, когато хеш функцията генерира един и същ хеш за различни ключове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>
              <a:lnSpc>
                <a:spcPct val="95000"/>
              </a:lnSpc>
              <a:spcBef>
                <a:spcPts val="1600"/>
              </a:spcBef>
              <a:buNone/>
            </a:pPr>
            <a:r>
              <a:rPr lang="en" sz="3199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h(k</a:t>
            </a:r>
            <a:r>
              <a:rPr lang="en" sz="3199" b="1" baseline="-25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3199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) = h(k</a:t>
            </a:r>
            <a:r>
              <a:rPr lang="en" sz="3199" b="1" baseline="-25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3199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) </a:t>
            </a:r>
            <a:r>
              <a:rPr lang="en" sz="31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for</a:t>
            </a:r>
            <a:r>
              <a:rPr lang="en" sz="3199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k</a:t>
            </a:r>
            <a:r>
              <a:rPr lang="en" sz="3199" b="1" baseline="-25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3199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≠ k</a:t>
            </a:r>
            <a:r>
              <a:rPr lang="en" sz="3199" b="1" baseline="-25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При нисък брой колизии, бързодействието на хеш таблиците не се афектира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в хеш таблици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546B5129-ADF9-4C37-B487-DCCAF3507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1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Стратегии за разрешаване на колизии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Свързване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на елементите в колизия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Използване на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други клетки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от таблицата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Cuckoo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хеширане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други...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в хеш таблици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351055C1-4F1F-4427-BEFD-B8B75369B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6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свързване на елементи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62" name="Google Shape;262;p35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263" name="Google Shape;263;p35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4" name="Google Shape;264;p35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>
                <a:buClr>
                  <a:schemeClr val="dk1"/>
                </a:buClr>
              </a:pPr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265" name="Google Shape;265;p35"/>
          <p:cNvGraphicFramePr/>
          <p:nvPr/>
        </p:nvGraphicFramePr>
        <p:xfrm>
          <a:off x="404177" y="3759114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" name="Google Shape;266;p35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22D260A-A6BB-4D12-BA03-1AE0F2136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3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Хеширащи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 таблици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Управление на колизии в хеш таблици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хеш таблици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5874" y="2895600"/>
            <a:ext cx="2745585" cy="35381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31C84AA-818D-46F5-8E7F-AEC8B2A66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8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свързване на елементи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72" name="Google Shape;272;p36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273" name="Google Shape;273;p36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4" name="Google Shape;274;p36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>
                <a:buClr>
                  <a:schemeClr val="dk1"/>
                </a:buClr>
              </a:pPr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275" name="Google Shape;275;p36"/>
          <p:cNvGraphicFramePr/>
          <p:nvPr/>
        </p:nvGraphicFramePr>
        <p:xfrm>
          <a:off x="404177" y="3759114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" name="Google Shape;276;p36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4663360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E3CC0249-7A4D-466E-BA48-E6216EDA3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39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свързване на елементи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83" name="Google Shape;283;p37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284" name="Google Shape;284;p37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5" name="Google Shape;285;p37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>
                <a:buClr>
                  <a:schemeClr val="dk1"/>
                </a:buClr>
              </a:pPr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286" name="Google Shape;286;p37"/>
          <p:cNvGraphicFramePr/>
          <p:nvPr/>
        </p:nvGraphicFramePr>
        <p:xfrm>
          <a:off x="404177" y="3759114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7" name="Google Shape;287;p37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8" name="Google Shape;288;p37"/>
          <p:cNvSpPr/>
          <p:nvPr/>
        </p:nvSpPr>
        <p:spPr>
          <a:xfrm>
            <a:off x="4663360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7502821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4DC720F-BFE3-47D7-8FD8-04F6F56FE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804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свързване на елементи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95" name="Google Shape;295;p38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296" name="Google Shape;296;p38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7" name="Google Shape;297;p38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>
                <a:buClr>
                  <a:schemeClr val="dk1"/>
                </a:buClr>
              </a:pPr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298" name="Google Shape;298;p38"/>
          <p:cNvGraphicFramePr/>
          <p:nvPr/>
        </p:nvGraphicFramePr>
        <p:xfrm>
          <a:off x="404177" y="3759114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9" name="Google Shape;299;p38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4663360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7502821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3243630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9B7C1A3-48F6-4484-8012-C85C1AC82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48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свързване на елементи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08" name="Google Shape;308;p39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309" name="Google Shape;309;p39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0" name="Google Shape;310;p39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>
                <a:buClr>
                  <a:schemeClr val="dk1"/>
                </a:buClr>
              </a:pPr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311" name="Google Shape;311;p39"/>
          <p:cNvGraphicFramePr/>
          <p:nvPr/>
        </p:nvGraphicFramePr>
        <p:xfrm>
          <a:off x="404177" y="3759114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" name="Google Shape;312;p39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3" name="Google Shape;313;p39"/>
          <p:cNvSpPr/>
          <p:nvPr/>
        </p:nvSpPr>
        <p:spPr>
          <a:xfrm>
            <a:off x="4663360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4" name="Google Shape;314;p39"/>
          <p:cNvSpPr/>
          <p:nvPr/>
        </p:nvSpPr>
        <p:spPr>
          <a:xfrm>
            <a:off x="7502821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3243630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39"/>
          <p:cNvSpPr/>
          <p:nvPr/>
        </p:nvSpPr>
        <p:spPr>
          <a:xfrm>
            <a:off x="4663360" y="5348617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17" name="Google Shape;317;p39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200228" y="4795460"/>
            <a:ext cx="345943" cy="71101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9"/>
          <p:cNvSpPr/>
          <p:nvPr/>
        </p:nvSpPr>
        <p:spPr>
          <a:xfrm>
            <a:off x="404178" y="5348617"/>
            <a:ext cx="3758172" cy="1102029"/>
          </a:xfrm>
          <a:prstGeom prst="wedgeRoundRectCallout">
            <a:avLst>
              <a:gd name="adj1" fmla="val 65999"/>
              <a:gd name="adj2" fmla="val -10149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Елементите се свързват в свързан списък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9F736AE9-5231-4634-A67F-632401CA9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33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свързване на елементи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24" name="Google Shape;324;p40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325" name="Google Shape;325;p40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6" name="Google Shape;326;p40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>
                <a:buClr>
                  <a:schemeClr val="dk1"/>
                </a:buClr>
              </a:pPr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327" name="Google Shape;327;p40"/>
          <p:cNvGraphicFramePr/>
          <p:nvPr/>
        </p:nvGraphicFramePr>
        <p:xfrm>
          <a:off x="404177" y="3759114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8" name="Google Shape;328;p40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4663360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0" name="Google Shape;330;p40"/>
          <p:cNvSpPr/>
          <p:nvPr/>
        </p:nvSpPr>
        <p:spPr>
          <a:xfrm>
            <a:off x="7502821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1" name="Google Shape;331;p40"/>
          <p:cNvSpPr/>
          <p:nvPr/>
        </p:nvSpPr>
        <p:spPr>
          <a:xfrm>
            <a:off x="3243630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4663360" y="5348617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33" name="Google Shape;333;p40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200228" y="4795460"/>
            <a:ext cx="345943" cy="71101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0"/>
          <p:cNvSpPr/>
          <p:nvPr/>
        </p:nvSpPr>
        <p:spPr>
          <a:xfrm>
            <a:off x="10342281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641190CB-6615-4358-ADB1-053C9365E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15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свързване на елементи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40" name="Google Shape;340;p41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341" name="Google Shape;341;p41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2" name="Google Shape;342;p41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>
                <a:buClr>
                  <a:schemeClr val="dk1"/>
                </a:buClr>
              </a:pPr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343" name="Google Shape;343;p41"/>
          <p:cNvGraphicFramePr/>
          <p:nvPr/>
        </p:nvGraphicFramePr>
        <p:xfrm>
          <a:off x="404177" y="3759114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4" name="Google Shape;344;p41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4663360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6" name="Google Shape;346;p41"/>
          <p:cNvSpPr/>
          <p:nvPr/>
        </p:nvSpPr>
        <p:spPr>
          <a:xfrm>
            <a:off x="7502821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41"/>
          <p:cNvSpPr/>
          <p:nvPr/>
        </p:nvSpPr>
        <p:spPr>
          <a:xfrm>
            <a:off x="3243630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8" name="Google Shape;348;p41"/>
          <p:cNvSpPr/>
          <p:nvPr/>
        </p:nvSpPr>
        <p:spPr>
          <a:xfrm>
            <a:off x="4663360" y="5348617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49" name="Google Shape;349;p41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200228" y="4795460"/>
            <a:ext cx="345943" cy="71101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1"/>
          <p:cNvSpPr/>
          <p:nvPr/>
        </p:nvSpPr>
        <p:spPr>
          <a:xfrm>
            <a:off x="10342281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7502821" y="5348617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52" name="Google Shape;352;p41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044288" y="4795460"/>
            <a:ext cx="345943" cy="71101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E0C6EBD6-550A-4C2B-A3DD-1A83AF785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59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свързване на елементи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58" name="Google Shape;358;p42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359" name="Google Shape;359;p42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0" name="Google Shape;360;p42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361" name="Google Shape;361;p42"/>
          <p:cNvGraphicFramePr/>
          <p:nvPr/>
        </p:nvGraphicFramePr>
        <p:xfrm>
          <a:off x="404177" y="3759114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2" name="Google Shape;362;p42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3" name="Google Shape;363;p42"/>
          <p:cNvSpPr/>
          <p:nvPr/>
        </p:nvSpPr>
        <p:spPr>
          <a:xfrm>
            <a:off x="4663360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4" name="Google Shape;364;p42"/>
          <p:cNvSpPr/>
          <p:nvPr/>
        </p:nvSpPr>
        <p:spPr>
          <a:xfrm>
            <a:off x="7502821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5" name="Google Shape;365;p42"/>
          <p:cNvSpPr/>
          <p:nvPr/>
        </p:nvSpPr>
        <p:spPr>
          <a:xfrm>
            <a:off x="3243630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6" name="Google Shape;366;p42"/>
          <p:cNvSpPr/>
          <p:nvPr/>
        </p:nvSpPr>
        <p:spPr>
          <a:xfrm>
            <a:off x="4663360" y="5348617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67" name="Google Shape;367;p42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200228" y="4795460"/>
            <a:ext cx="345943" cy="71101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/>
          <p:nvPr/>
        </p:nvSpPr>
        <p:spPr>
          <a:xfrm>
            <a:off x="10342281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9" name="Google Shape;369;p42"/>
          <p:cNvSpPr/>
          <p:nvPr/>
        </p:nvSpPr>
        <p:spPr>
          <a:xfrm>
            <a:off x="7502821" y="5348617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70" name="Google Shape;370;p42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044288" y="4795460"/>
            <a:ext cx="345943" cy="71101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2"/>
          <p:cNvSpPr/>
          <p:nvPr/>
        </p:nvSpPr>
        <p:spPr>
          <a:xfrm>
            <a:off x="415500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2C48BE5F-F3F5-4979-94DB-F8BD4DFCE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06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свързване на елементи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77" name="Google Shape;377;p43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378" name="Google Shape;378;p43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9" name="Google Shape;379;p43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380" name="Google Shape;380;p43"/>
          <p:cNvGraphicFramePr/>
          <p:nvPr/>
        </p:nvGraphicFramePr>
        <p:xfrm>
          <a:off x="404177" y="3759114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1" name="Google Shape;381;p43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2" name="Google Shape;382;p43"/>
          <p:cNvSpPr/>
          <p:nvPr/>
        </p:nvSpPr>
        <p:spPr>
          <a:xfrm>
            <a:off x="4663360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3" name="Google Shape;383;p43"/>
          <p:cNvSpPr/>
          <p:nvPr/>
        </p:nvSpPr>
        <p:spPr>
          <a:xfrm>
            <a:off x="7502821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4" name="Google Shape;384;p43"/>
          <p:cNvSpPr/>
          <p:nvPr/>
        </p:nvSpPr>
        <p:spPr>
          <a:xfrm>
            <a:off x="3243630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43"/>
          <p:cNvSpPr/>
          <p:nvPr/>
        </p:nvSpPr>
        <p:spPr>
          <a:xfrm>
            <a:off x="4663360" y="5348617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6" name="Google Shape;386;p43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5200228" y="4795460"/>
            <a:ext cx="345943" cy="71101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3"/>
          <p:cNvSpPr/>
          <p:nvPr/>
        </p:nvSpPr>
        <p:spPr>
          <a:xfrm>
            <a:off x="10342281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8" name="Google Shape;388;p43"/>
          <p:cNvSpPr/>
          <p:nvPr/>
        </p:nvSpPr>
        <p:spPr>
          <a:xfrm>
            <a:off x="7502821" y="5348617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9" name="Google Shape;389;p43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044288" y="4795460"/>
            <a:ext cx="345943" cy="71101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3"/>
          <p:cNvSpPr/>
          <p:nvPr/>
        </p:nvSpPr>
        <p:spPr>
          <a:xfrm>
            <a:off x="415500" y="4368539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1" name="Google Shape;391;p43"/>
          <p:cNvSpPr/>
          <p:nvPr/>
        </p:nvSpPr>
        <p:spPr>
          <a:xfrm>
            <a:off x="7502821" y="6247650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92" name="Google Shape;392;p43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086543" y="5751871"/>
            <a:ext cx="261432" cy="71101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E1B945F0-1929-4776-A089-D33BC3993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80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Отворена адресация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е стратегия за разрешаване на колизии, при която конфликтните елементи се съхраняват в друга клетка на хеш таблицата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Линейно пробване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- взима се следващия празен слот след позицията на колизията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r>
              <a:rPr lang="en" sz="31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h(key, i) = h(key) + i</a:t>
            </a:r>
            <a:endParaRPr sz="3199" dirty="0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където </a:t>
            </a:r>
            <a:r>
              <a:rPr lang="en" sz="31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 е поредния брой на опита: 0, 1, 2, …</a:t>
            </a:r>
            <a:endParaRPr sz="3199" dirty="0">
              <a:latin typeface="Cambria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r>
              <a:rPr lang="en" sz="3199" dirty="0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r>
              <a:rPr lang="en" sz="31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(key) + 1</a:t>
            </a: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en" sz="31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h(key) + 2</a:t>
            </a: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en" sz="31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h(key) + 3</a:t>
            </a: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, и т.н.</a:t>
            </a:r>
            <a:endParaRPr sz="31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7" name="Google Shape;397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отворена адресация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FD4717A-DF77-43CE-B346-F737C1FB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15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 sz="31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Квадратично пробване</a:t>
            </a: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 - </a:t>
            </a: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3199" b="1" baseline="300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тата</a:t>
            </a: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 следваща позиция се определя от квадратна функция (</a:t>
            </a: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" sz="3199" b="1" baseline="-250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 и </a:t>
            </a: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" sz="3199" b="1" baseline="-250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 са константи и от тях зависи кои позиции ще бъдат пробвани)</a:t>
            </a:r>
            <a:endParaRPr sz="3199" dirty="0">
              <a:latin typeface="Cambria"/>
              <a:ea typeface="Cambria"/>
              <a:cs typeface="Cambria"/>
              <a:sym typeface="Cambria"/>
            </a:endParaRPr>
          </a:p>
          <a:p>
            <a:pPr indent="0">
              <a:lnSpc>
                <a:spcPct val="108000"/>
              </a:lnSpc>
              <a:spcBef>
                <a:spcPts val="1600"/>
              </a:spcBef>
              <a:buNone/>
            </a:pP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h(key, i) = h(key) + c</a:t>
            </a:r>
            <a:r>
              <a:rPr lang="en" sz="3199" b="1" baseline="-250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*i + c</a:t>
            </a:r>
            <a:r>
              <a:rPr lang="en" sz="3199" b="1" baseline="-250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*i</a:t>
            </a:r>
            <a:r>
              <a:rPr lang="en" sz="3199" b="1" baseline="300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31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3199" dirty="0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>
              <a:lnSpc>
                <a:spcPct val="108000"/>
              </a:lnSpc>
              <a:spcBef>
                <a:spcPts val="1600"/>
              </a:spcBef>
              <a:buNone/>
            </a:pP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h(key)</a:t>
            </a:r>
            <a:r>
              <a:rPr lang="en" sz="31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r>
              <a:rPr lang="en" sz="31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3199" b="1" baseline="300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en" sz="31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h(key)</a:t>
            </a:r>
            <a:r>
              <a:rPr lang="en" sz="31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r>
              <a:rPr lang="en" sz="31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3199" b="1" baseline="300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en" sz="31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h(key)</a:t>
            </a:r>
            <a:r>
              <a:rPr lang="en" sz="31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r>
              <a:rPr lang="en" sz="31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3199" b="1" baseline="300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, etc.</a:t>
            </a:r>
            <a:endParaRPr sz="3199" dirty="0">
              <a:latin typeface="Cambria"/>
              <a:ea typeface="Cambria"/>
              <a:cs typeface="Cambria"/>
              <a:sym typeface="Cambria"/>
            </a:endParaRPr>
          </a:p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 sz="31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Двойно хеширане</a:t>
            </a: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 - използване на втора хеш функция за колизиите</a:t>
            </a:r>
            <a:endParaRPr sz="31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h(key, i) = h</a:t>
            </a:r>
            <a:r>
              <a:rPr lang="en" sz="3199" b="1" baseline="-250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(key) + i*h</a:t>
            </a:r>
            <a:r>
              <a:rPr lang="en" sz="3199" b="1" baseline="-250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3199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(key)</a:t>
            </a:r>
            <a:endParaRPr sz="3199" dirty="0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3" name="Google Shape;403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отворена адресация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60A2841-552E-4414-8AAE-216659199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8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Хеширащите функции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конвертират ключ от произволен тип до стойност от целочислен тип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Хеширащи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7565616" y="2963951"/>
            <a:ext cx="2552788" cy="1086734"/>
          </a:xfrm>
          <a:prstGeom prst="flowChartProcess">
            <a:avLst/>
          </a:prstGeom>
          <a:solidFill>
            <a:srgbClr val="F0A22E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sz="2399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9" name="Google Shape;119;p19"/>
          <p:cNvCxnSpPr>
            <a:stCxn id="118" idx="1"/>
          </p:cNvCxnSpPr>
          <p:nvPr/>
        </p:nvCxnSpPr>
        <p:spPr>
          <a:xfrm rot="10800000">
            <a:off x="6215567" y="3507318"/>
            <a:ext cx="1350048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9"/>
          <p:cNvCxnSpPr>
            <a:endCxn id="118" idx="3"/>
          </p:cNvCxnSpPr>
          <p:nvPr/>
        </p:nvCxnSpPr>
        <p:spPr>
          <a:xfrm rot="10800000">
            <a:off x="10118404" y="3507318"/>
            <a:ext cx="767000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9"/>
          <p:cNvSpPr txBox="1"/>
          <p:nvPr/>
        </p:nvSpPr>
        <p:spPr>
          <a:xfrm>
            <a:off x="6215704" y="3040945"/>
            <a:ext cx="1153300" cy="46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Пешо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0221690" y="3040945"/>
            <a:ext cx="764601" cy="46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511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2409221" y="2963951"/>
            <a:ext cx="2552788" cy="1086734"/>
          </a:xfrm>
          <a:prstGeom prst="flowChartProcess">
            <a:avLst/>
          </a:prstGeom>
          <a:solidFill>
            <a:srgbClr val="F0A22E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sz="2399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4" name="Google Shape;124;p19"/>
          <p:cNvCxnSpPr>
            <a:stCxn id="123" idx="1"/>
          </p:cNvCxnSpPr>
          <p:nvPr/>
        </p:nvCxnSpPr>
        <p:spPr>
          <a:xfrm rot="10800000">
            <a:off x="1059173" y="3507318"/>
            <a:ext cx="1350048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19"/>
          <p:cNvCxnSpPr>
            <a:endCxn id="123" idx="3"/>
          </p:cNvCxnSpPr>
          <p:nvPr/>
        </p:nvCxnSpPr>
        <p:spPr>
          <a:xfrm rot="10800000">
            <a:off x="4962010" y="3507318"/>
            <a:ext cx="767000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p19"/>
          <p:cNvSpPr txBox="1"/>
          <p:nvPr/>
        </p:nvSpPr>
        <p:spPr>
          <a:xfrm>
            <a:off x="987641" y="3040934"/>
            <a:ext cx="1030532" cy="46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Иван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065297" y="3040945"/>
            <a:ext cx="764601" cy="46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398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7141033" y="5280297"/>
            <a:ext cx="2552788" cy="1086734"/>
          </a:xfrm>
          <a:prstGeom prst="flowChartProcess">
            <a:avLst/>
          </a:prstGeom>
          <a:solidFill>
            <a:srgbClr val="F0A22E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399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sz="2399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9" name="Google Shape;129;p19"/>
          <p:cNvCxnSpPr>
            <a:stCxn id="128" idx="1"/>
          </p:cNvCxnSpPr>
          <p:nvPr/>
        </p:nvCxnSpPr>
        <p:spPr>
          <a:xfrm rot="10800000">
            <a:off x="5790985" y="5823663"/>
            <a:ext cx="1350048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9"/>
          <p:cNvCxnSpPr>
            <a:endCxn id="128" idx="3"/>
          </p:cNvCxnSpPr>
          <p:nvPr/>
        </p:nvCxnSpPr>
        <p:spPr>
          <a:xfrm rot="10800000">
            <a:off x="9693821" y="5823663"/>
            <a:ext cx="767000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19"/>
          <p:cNvSpPr txBox="1"/>
          <p:nvPr/>
        </p:nvSpPr>
        <p:spPr>
          <a:xfrm>
            <a:off x="5690129" y="4526048"/>
            <a:ext cx="1347649" cy="123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Иван</a:t>
            </a:r>
            <a:endParaRPr sz="2399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Петров</a:t>
            </a:r>
            <a:endParaRPr sz="2399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9797107" y="5357291"/>
            <a:ext cx="1153300" cy="46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25950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1449746" y="4526048"/>
            <a:ext cx="3615551" cy="1990484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000" dirty="0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class Person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000" dirty="0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000" dirty="0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  string firstName;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000" dirty="0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  string lastName;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000" dirty="0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  int age;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000" dirty="0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0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A0B8B9A9-C731-44CB-B655-123BD6930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25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10" name="Google Shape;410;p46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411" name="Google Shape;411;p46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2" name="Google Shape;412;p46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413" name="Google Shape;413;p46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4" name="Google Shape;414;p46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CC05167-897A-4424-9D72-AF73C6207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61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20" name="Google Shape;420;p47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421" name="Google Shape;421;p47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2" name="Google Shape;422;p47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423" name="Google Shape;423;p47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4" name="Google Shape;424;p47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5" name="Google Shape;425;p47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51C58D03-E372-4A59-904E-5F44C23F6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62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31" name="Google Shape;431;p48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432" name="Google Shape;432;p48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3" name="Google Shape;433;p48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434" name="Google Shape;434;p48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5" name="Google Shape;435;p48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6" name="Google Shape;436;p48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7" name="Google Shape;437;p48"/>
          <p:cNvSpPr/>
          <p:nvPr/>
        </p:nvSpPr>
        <p:spPr>
          <a:xfrm>
            <a:off x="750282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C53DB81-70CC-46E6-AB94-67CB31679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758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43" name="Google Shape;443;p49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444" name="Google Shape;444;p49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5" name="Google Shape;445;p49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446" name="Google Shape;446;p49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7" name="Google Shape;447;p49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8" name="Google Shape;448;p49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9" name="Google Shape;449;p49"/>
          <p:cNvSpPr/>
          <p:nvPr/>
        </p:nvSpPr>
        <p:spPr>
          <a:xfrm>
            <a:off x="750282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0" name="Google Shape;450;p49"/>
          <p:cNvSpPr/>
          <p:nvPr/>
        </p:nvSpPr>
        <p:spPr>
          <a:xfrm>
            <a:off x="324363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8BDDEFD-68BB-43D8-AA65-76724B466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063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56" name="Google Shape;456;p50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457" name="Google Shape;457;p50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8" name="Google Shape;458;p50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459" name="Google Shape;459;p50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0" name="Google Shape;460;p50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1" name="Google Shape;461;p50"/>
          <p:cNvSpPr/>
          <p:nvPr/>
        </p:nvSpPr>
        <p:spPr>
          <a:xfrm>
            <a:off x="750282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2" name="Google Shape;462;p50"/>
          <p:cNvSpPr/>
          <p:nvPr/>
        </p:nvSpPr>
        <p:spPr>
          <a:xfrm>
            <a:off x="324363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3" name="Google Shape;463;p50"/>
          <p:cNvSpPr/>
          <p:nvPr/>
        </p:nvSpPr>
        <p:spPr>
          <a:xfrm>
            <a:off x="4663360" y="4673260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3609405C-D145-4A54-B06F-BCF3C08D0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72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69" name="Google Shape;469;p51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470" name="Google Shape;470;p51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1" name="Google Shape;471;p51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472" name="Google Shape;472;p51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3" name="Google Shape;473;p51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51"/>
          <p:cNvSpPr/>
          <p:nvPr/>
        </p:nvSpPr>
        <p:spPr>
          <a:xfrm>
            <a:off x="750282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51"/>
          <p:cNvSpPr/>
          <p:nvPr/>
        </p:nvSpPr>
        <p:spPr>
          <a:xfrm>
            <a:off x="324363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51"/>
          <p:cNvSpPr/>
          <p:nvPr/>
        </p:nvSpPr>
        <p:spPr>
          <a:xfrm>
            <a:off x="6094421" y="4673260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D2F28075-ED0E-45CB-AFB2-A42AF7293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07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2" name="Google Shape;482;p52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483" name="Google Shape;483;p52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4" name="Google Shape;484;p52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485" name="Google Shape;485;p52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6" name="Google Shape;486;p52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52"/>
          <p:cNvSpPr/>
          <p:nvPr/>
        </p:nvSpPr>
        <p:spPr>
          <a:xfrm>
            <a:off x="750282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52"/>
          <p:cNvSpPr/>
          <p:nvPr/>
        </p:nvSpPr>
        <p:spPr>
          <a:xfrm>
            <a:off x="324363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9" name="Google Shape;489;p52"/>
          <p:cNvSpPr/>
          <p:nvPr/>
        </p:nvSpPr>
        <p:spPr>
          <a:xfrm>
            <a:off x="608309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0" name="Google Shape;490;p52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30F11EF-7545-4C4E-B7C7-258FA7A94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02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96" name="Google Shape;496;p53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497" name="Google Shape;497;p53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8" name="Google Shape;498;p53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499" name="Google Shape;499;p53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0" name="Google Shape;500;p53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1" name="Google Shape;501;p53"/>
          <p:cNvSpPr/>
          <p:nvPr/>
        </p:nvSpPr>
        <p:spPr>
          <a:xfrm>
            <a:off x="750282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2" name="Google Shape;502;p53"/>
          <p:cNvSpPr/>
          <p:nvPr/>
        </p:nvSpPr>
        <p:spPr>
          <a:xfrm>
            <a:off x="324363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3" name="Google Shape;503;p53"/>
          <p:cNvSpPr/>
          <p:nvPr/>
        </p:nvSpPr>
        <p:spPr>
          <a:xfrm>
            <a:off x="608309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4" name="Google Shape;504;p53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5" name="Google Shape;505;p53"/>
          <p:cNvSpPr/>
          <p:nvPr/>
        </p:nvSpPr>
        <p:spPr>
          <a:xfrm>
            <a:off x="1034228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60EEAFC-8F47-483A-9236-7A7E2EEC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90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11" name="Google Shape;511;p54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512" name="Google Shape;512;p54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3" name="Google Shape;513;p54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514" name="Google Shape;514;p54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5" name="Google Shape;515;p54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6" name="Google Shape;516;p54"/>
          <p:cNvSpPr/>
          <p:nvPr/>
        </p:nvSpPr>
        <p:spPr>
          <a:xfrm>
            <a:off x="750282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7" name="Google Shape;517;p54"/>
          <p:cNvSpPr/>
          <p:nvPr/>
        </p:nvSpPr>
        <p:spPr>
          <a:xfrm>
            <a:off x="324363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8" name="Google Shape;518;p54"/>
          <p:cNvSpPr/>
          <p:nvPr/>
        </p:nvSpPr>
        <p:spPr>
          <a:xfrm>
            <a:off x="608309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9" name="Google Shape;519;p54"/>
          <p:cNvSpPr/>
          <p:nvPr/>
        </p:nvSpPr>
        <p:spPr>
          <a:xfrm>
            <a:off x="7502821" y="4673260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1034228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4FB04AC-114E-4FAE-9DB5-48F18F56F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15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26" name="Google Shape;526;p55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527" name="Google Shape;527;p55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8" name="Google Shape;528;p55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529" name="Google Shape;529;p55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0" name="Google Shape;530;p55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1" name="Google Shape;531;p55"/>
          <p:cNvSpPr/>
          <p:nvPr/>
        </p:nvSpPr>
        <p:spPr>
          <a:xfrm>
            <a:off x="750282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2" name="Google Shape;532;p55"/>
          <p:cNvSpPr/>
          <p:nvPr/>
        </p:nvSpPr>
        <p:spPr>
          <a:xfrm>
            <a:off x="324363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3" name="Google Shape;533;p55"/>
          <p:cNvSpPr/>
          <p:nvPr/>
        </p:nvSpPr>
        <p:spPr>
          <a:xfrm>
            <a:off x="608309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4" name="Google Shape;534;p55"/>
          <p:cNvSpPr/>
          <p:nvPr/>
        </p:nvSpPr>
        <p:spPr>
          <a:xfrm>
            <a:off x="8922551" y="4673260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5" name="Google Shape;535;p55"/>
          <p:cNvSpPr/>
          <p:nvPr/>
        </p:nvSpPr>
        <p:spPr>
          <a:xfrm>
            <a:off x="1034228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87E5A96D-CFEC-4824-B0D7-7581D94B6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2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Хеширащи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311958" y="1219200"/>
            <a:ext cx="9418347" cy="5248633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class Person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string firstName;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string lastName;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int age;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endParaRPr sz="2399"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public override int </a:t>
            </a:r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GetHashCode</a:t>
            </a:r>
            <a:r>
              <a:rPr lang="en" sz="2399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int firstNameHash = firstName.GetHashCode() * age;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int lastNameHash = lastName.GetHashCode() * age;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endParaRPr sz="2399"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return firstNameHash + lastNameHash;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2130079" y="4273105"/>
            <a:ext cx="8328197" cy="1499809"/>
          </a:xfrm>
          <a:prstGeom prst="flowChartProcess">
            <a:avLst/>
          </a:prstGeom>
          <a:solidFill>
            <a:srgbClr val="F0A22E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4799"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sz="4799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3D17202-FEB2-453B-B8C2-B4FC2D005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59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41" name="Google Shape;541;p56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542" name="Google Shape;542;p56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3" name="Google Shape;543;p56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544" name="Google Shape;544;p56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5" name="Google Shape;545;p56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6" name="Google Shape;546;p56"/>
          <p:cNvSpPr/>
          <p:nvPr/>
        </p:nvSpPr>
        <p:spPr>
          <a:xfrm>
            <a:off x="750282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7" name="Google Shape;547;p56"/>
          <p:cNvSpPr/>
          <p:nvPr/>
        </p:nvSpPr>
        <p:spPr>
          <a:xfrm>
            <a:off x="324363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8" name="Google Shape;548;p56"/>
          <p:cNvSpPr/>
          <p:nvPr/>
        </p:nvSpPr>
        <p:spPr>
          <a:xfrm>
            <a:off x="608309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9" name="Google Shape;549;p56"/>
          <p:cNvSpPr/>
          <p:nvPr/>
        </p:nvSpPr>
        <p:spPr>
          <a:xfrm>
            <a:off x="892255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1034228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1" name="Google Shape;551;p56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C2B07A34-ABDE-4EF5-A9FA-8B0F4582B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74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57" name="Google Shape;557;p57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558" name="Google Shape;558;p57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9" name="Google Shape;559;p57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560" name="Google Shape;560;p57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1" name="Google Shape;561;p57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2" name="Google Shape;562;p57"/>
          <p:cNvSpPr/>
          <p:nvPr/>
        </p:nvSpPr>
        <p:spPr>
          <a:xfrm>
            <a:off x="750282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3" name="Google Shape;563;p57"/>
          <p:cNvSpPr/>
          <p:nvPr/>
        </p:nvSpPr>
        <p:spPr>
          <a:xfrm>
            <a:off x="324363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4" name="Google Shape;564;p57"/>
          <p:cNvSpPr/>
          <p:nvPr/>
        </p:nvSpPr>
        <p:spPr>
          <a:xfrm>
            <a:off x="608309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5" name="Google Shape;565;p57"/>
          <p:cNvSpPr/>
          <p:nvPr/>
        </p:nvSpPr>
        <p:spPr>
          <a:xfrm>
            <a:off x="892255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6" name="Google Shape;566;p57"/>
          <p:cNvSpPr/>
          <p:nvPr/>
        </p:nvSpPr>
        <p:spPr>
          <a:xfrm>
            <a:off x="1034228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5330120" y="2512056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8" name="Google Shape;568;p57"/>
          <p:cNvSpPr/>
          <p:nvPr/>
        </p:nvSpPr>
        <p:spPr>
          <a:xfrm>
            <a:off x="40417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03176D2E-3297-45C4-BF37-9BA0D0BF0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430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74" name="Google Shape;574;p58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575" name="Google Shape;575;p58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6" name="Google Shape;576;p58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577" name="Google Shape;577;p58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8" name="Google Shape;578;p58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9" name="Google Shape;579;p58"/>
          <p:cNvSpPr/>
          <p:nvPr/>
        </p:nvSpPr>
        <p:spPr>
          <a:xfrm>
            <a:off x="750282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0" name="Google Shape;580;p58"/>
          <p:cNvSpPr/>
          <p:nvPr/>
        </p:nvSpPr>
        <p:spPr>
          <a:xfrm>
            <a:off x="324363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1" name="Google Shape;581;p58"/>
          <p:cNvSpPr/>
          <p:nvPr/>
        </p:nvSpPr>
        <p:spPr>
          <a:xfrm>
            <a:off x="608309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2" name="Google Shape;582;p58"/>
          <p:cNvSpPr/>
          <p:nvPr/>
        </p:nvSpPr>
        <p:spPr>
          <a:xfrm>
            <a:off x="892255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3" name="Google Shape;583;p58"/>
          <p:cNvSpPr/>
          <p:nvPr/>
        </p:nvSpPr>
        <p:spPr>
          <a:xfrm>
            <a:off x="1034228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4" name="Google Shape;584;p58"/>
          <p:cNvSpPr/>
          <p:nvPr/>
        </p:nvSpPr>
        <p:spPr>
          <a:xfrm>
            <a:off x="7502821" y="4673260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5" name="Google Shape;585;p58"/>
          <p:cNvSpPr/>
          <p:nvPr/>
        </p:nvSpPr>
        <p:spPr>
          <a:xfrm>
            <a:off x="40417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A0503A83-34EF-458E-B5F9-9372F25A6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6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91" name="Google Shape;591;p59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592" name="Google Shape;592;p59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3" name="Google Shape;593;p59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594" name="Google Shape;594;p59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5" name="Google Shape;595;p59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6" name="Google Shape;596;p59"/>
          <p:cNvSpPr/>
          <p:nvPr/>
        </p:nvSpPr>
        <p:spPr>
          <a:xfrm>
            <a:off x="750282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7" name="Google Shape;597;p59"/>
          <p:cNvSpPr/>
          <p:nvPr/>
        </p:nvSpPr>
        <p:spPr>
          <a:xfrm>
            <a:off x="324363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8" name="Google Shape;598;p59"/>
          <p:cNvSpPr/>
          <p:nvPr/>
        </p:nvSpPr>
        <p:spPr>
          <a:xfrm>
            <a:off x="608309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9" name="Google Shape;599;p59"/>
          <p:cNvSpPr/>
          <p:nvPr/>
        </p:nvSpPr>
        <p:spPr>
          <a:xfrm>
            <a:off x="892255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0" name="Google Shape;600;p59"/>
          <p:cNvSpPr/>
          <p:nvPr/>
        </p:nvSpPr>
        <p:spPr>
          <a:xfrm>
            <a:off x="1034228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1" name="Google Shape;601;p59"/>
          <p:cNvSpPr/>
          <p:nvPr/>
        </p:nvSpPr>
        <p:spPr>
          <a:xfrm>
            <a:off x="8922551" y="4673260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2" name="Google Shape;602;p59"/>
          <p:cNvSpPr/>
          <p:nvPr/>
        </p:nvSpPr>
        <p:spPr>
          <a:xfrm>
            <a:off x="40417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4D1A2A83-7F41-4EB5-B380-91E3945FA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19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608" name="Google Shape;608;p60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609" name="Google Shape;609;p60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0" name="Google Shape;610;p60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611" name="Google Shape;611;p60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2" name="Google Shape;612;p60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3" name="Google Shape;613;p60"/>
          <p:cNvSpPr/>
          <p:nvPr/>
        </p:nvSpPr>
        <p:spPr>
          <a:xfrm>
            <a:off x="750282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4" name="Google Shape;614;p60"/>
          <p:cNvSpPr/>
          <p:nvPr/>
        </p:nvSpPr>
        <p:spPr>
          <a:xfrm>
            <a:off x="324363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5" name="Google Shape;615;p60"/>
          <p:cNvSpPr/>
          <p:nvPr/>
        </p:nvSpPr>
        <p:spPr>
          <a:xfrm>
            <a:off x="608309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6" name="Google Shape;616;p60"/>
          <p:cNvSpPr/>
          <p:nvPr/>
        </p:nvSpPr>
        <p:spPr>
          <a:xfrm>
            <a:off x="892255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7" name="Google Shape;617;p60"/>
          <p:cNvSpPr/>
          <p:nvPr/>
        </p:nvSpPr>
        <p:spPr>
          <a:xfrm>
            <a:off x="1034228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8" name="Google Shape;618;p60"/>
          <p:cNvSpPr/>
          <p:nvPr/>
        </p:nvSpPr>
        <p:spPr>
          <a:xfrm>
            <a:off x="10342281" y="4673260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9" name="Google Shape;619;p60"/>
          <p:cNvSpPr/>
          <p:nvPr/>
        </p:nvSpPr>
        <p:spPr>
          <a:xfrm>
            <a:off x="40417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1ABDF240-88E0-4155-9494-BB6D8826E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31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625" name="Google Shape;625;p61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626" name="Google Shape;626;p61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7" name="Google Shape;627;p61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628" name="Google Shape;628;p61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9" name="Google Shape;629;p61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0" name="Google Shape;630;p61"/>
          <p:cNvSpPr/>
          <p:nvPr/>
        </p:nvSpPr>
        <p:spPr>
          <a:xfrm>
            <a:off x="750282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1" name="Google Shape;631;p61"/>
          <p:cNvSpPr/>
          <p:nvPr/>
        </p:nvSpPr>
        <p:spPr>
          <a:xfrm>
            <a:off x="324363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2" name="Google Shape;632;p61"/>
          <p:cNvSpPr/>
          <p:nvPr/>
        </p:nvSpPr>
        <p:spPr>
          <a:xfrm>
            <a:off x="608309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3" name="Google Shape;633;p61"/>
          <p:cNvSpPr/>
          <p:nvPr/>
        </p:nvSpPr>
        <p:spPr>
          <a:xfrm>
            <a:off x="892255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4" name="Google Shape;634;p61"/>
          <p:cNvSpPr/>
          <p:nvPr/>
        </p:nvSpPr>
        <p:spPr>
          <a:xfrm>
            <a:off x="1034228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5" name="Google Shape;635;p61"/>
          <p:cNvSpPr/>
          <p:nvPr/>
        </p:nvSpPr>
        <p:spPr>
          <a:xfrm>
            <a:off x="404170" y="4673260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6" name="Google Shape;636;p61"/>
          <p:cNvSpPr/>
          <p:nvPr/>
        </p:nvSpPr>
        <p:spPr>
          <a:xfrm>
            <a:off x="40417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2FB12392-CBED-49D1-B68B-AEAB47584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8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642" name="Google Shape;642;p62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643" name="Google Shape;643;p62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44" name="Google Shape;644;p62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645" name="Google Shape;645;p62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6" name="Google Shape;646;p62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7" name="Google Shape;647;p62"/>
          <p:cNvSpPr/>
          <p:nvPr/>
        </p:nvSpPr>
        <p:spPr>
          <a:xfrm>
            <a:off x="750282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8" name="Google Shape;648;p62"/>
          <p:cNvSpPr/>
          <p:nvPr/>
        </p:nvSpPr>
        <p:spPr>
          <a:xfrm>
            <a:off x="324363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9" name="Google Shape;649;p62"/>
          <p:cNvSpPr/>
          <p:nvPr/>
        </p:nvSpPr>
        <p:spPr>
          <a:xfrm>
            <a:off x="608309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0" name="Google Shape;650;p62"/>
          <p:cNvSpPr/>
          <p:nvPr/>
        </p:nvSpPr>
        <p:spPr>
          <a:xfrm>
            <a:off x="892255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1" name="Google Shape;651;p62"/>
          <p:cNvSpPr/>
          <p:nvPr/>
        </p:nvSpPr>
        <p:spPr>
          <a:xfrm>
            <a:off x="1034228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2" name="Google Shape;652;p62"/>
          <p:cNvSpPr/>
          <p:nvPr/>
        </p:nvSpPr>
        <p:spPr>
          <a:xfrm>
            <a:off x="1823900" y="4673260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3" name="Google Shape;653;p62"/>
          <p:cNvSpPr/>
          <p:nvPr/>
        </p:nvSpPr>
        <p:spPr>
          <a:xfrm>
            <a:off x="40417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67CE0041-5E22-4B03-A203-31266B474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14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>
                <a:latin typeface="Cambria"/>
                <a:ea typeface="Cambria"/>
                <a:cs typeface="Cambria"/>
                <a:sym typeface="Cambria"/>
              </a:rPr>
              <a:t>Колизии –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659" name="Google Shape;659;p63"/>
          <p:cNvGrpSpPr/>
          <p:nvPr/>
        </p:nvGrpSpPr>
        <p:grpSpPr>
          <a:xfrm>
            <a:off x="4203982" y="1561569"/>
            <a:ext cx="3758181" cy="1993481"/>
            <a:chOff x="4265612" y="2728913"/>
            <a:chExt cx="3352800" cy="1495500"/>
          </a:xfrm>
        </p:grpSpPr>
        <p:sp>
          <p:nvSpPr>
            <p:cNvPr id="660" name="Google Shape;660;p63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39938" tIns="121868" rIns="239938" bIns="121868" anchor="t" anchorCtr="0">
              <a:noAutofit/>
            </a:bodyPr>
            <a:lstStyle/>
            <a:p>
              <a:pPr algn="ctr"/>
              <a:endParaRPr sz="31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61" name="Google Shape;661;p63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pPr marL="0" lvl="1" algn="ctr"/>
              <a:r>
                <a:rPr lang="en" sz="3199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3199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662" name="Google Shape;662;p63"/>
          <p:cNvGraphicFramePr/>
          <p:nvPr/>
        </p:nvGraphicFramePr>
        <p:xfrm>
          <a:off x="404177" y="5282717"/>
          <a:ext cx="11357840" cy="1219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9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32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2" marR="121902" marT="60951" marB="60951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3" name="Google Shape;663;p63"/>
          <p:cNvSpPr/>
          <p:nvPr/>
        </p:nvSpPr>
        <p:spPr>
          <a:xfrm>
            <a:off x="466336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4" name="Google Shape;664;p63"/>
          <p:cNvSpPr/>
          <p:nvPr/>
        </p:nvSpPr>
        <p:spPr>
          <a:xfrm>
            <a:off x="750282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5" name="Google Shape;665;p63"/>
          <p:cNvSpPr/>
          <p:nvPr/>
        </p:nvSpPr>
        <p:spPr>
          <a:xfrm>
            <a:off x="324363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6" name="Google Shape;666;p63"/>
          <p:cNvSpPr/>
          <p:nvPr/>
        </p:nvSpPr>
        <p:spPr>
          <a:xfrm>
            <a:off x="608309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7" name="Google Shape;667;p63"/>
          <p:cNvSpPr/>
          <p:nvPr/>
        </p:nvSpPr>
        <p:spPr>
          <a:xfrm>
            <a:off x="892255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8" name="Google Shape;668;p63"/>
          <p:cNvSpPr/>
          <p:nvPr/>
        </p:nvSpPr>
        <p:spPr>
          <a:xfrm>
            <a:off x="10342281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9" name="Google Shape;669;p63"/>
          <p:cNvSpPr/>
          <p:nvPr/>
        </p:nvSpPr>
        <p:spPr>
          <a:xfrm>
            <a:off x="182390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0" name="Google Shape;670;p63"/>
          <p:cNvSpPr/>
          <p:nvPr/>
        </p:nvSpPr>
        <p:spPr>
          <a:xfrm>
            <a:off x="404170" y="5892143"/>
            <a:ext cx="1419730" cy="609441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66DE9BDF-D1A1-46FD-AE07-F2DF46068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16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Упражнение: сравняване на ключове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6" name="Google Shape;676;p64"/>
          <p:cNvSpPr txBox="1"/>
          <p:nvPr/>
        </p:nvSpPr>
        <p:spPr>
          <a:xfrm>
            <a:off x="1326649" y="5006745"/>
            <a:ext cx="9535516" cy="61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88" tIns="47988" rIns="47988" bIns="47988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999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Сравняване на ключове</a:t>
            </a:r>
            <a:endParaRPr sz="3999" b="1">
              <a:solidFill>
                <a:srgbClr val="F3BE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7" name="Google Shape;677;p64"/>
          <p:cNvSpPr txBox="1"/>
          <p:nvPr/>
        </p:nvSpPr>
        <p:spPr>
          <a:xfrm>
            <a:off x="1326649" y="5679585"/>
            <a:ext cx="9535516" cy="72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88" tIns="47988" rIns="47988" bIns="47988" anchor="t" anchorCtr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" sz="3999" dirty="0">
                <a:solidFill>
                  <a:srgbClr val="F0A22E"/>
                </a:solidFill>
                <a:latin typeface="Cambria"/>
                <a:ea typeface="Cambria"/>
                <a:cs typeface="Cambria"/>
                <a:sym typeface="Cambria"/>
              </a:rPr>
              <a:t>при работа със собствени класове</a:t>
            </a:r>
            <a:endParaRPr sz="3999" dirty="0">
              <a:solidFill>
                <a:srgbClr val="F0A22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78" name="Google Shape;678;p64"/>
          <p:cNvPicPr preferRelativeResize="0"/>
          <p:nvPr/>
        </p:nvPicPr>
        <p:blipFill rotWithShape="1">
          <a:blip r:embed="rId3">
            <a:alphaModFix/>
          </a:blip>
          <a:srcRect t="-21743" r="-26071"/>
          <a:stretch/>
        </p:blipFill>
        <p:spPr>
          <a:xfrm>
            <a:off x="4494212" y="1270258"/>
            <a:ext cx="3413911" cy="3434305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33D1419-0205-495A-8C6A-74BFA2847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3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000000"/>
              </a:buClr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Dictionary&lt;TKey,TValue&gt;</a:t>
            </a:r>
            <a:r>
              <a:rPr lang="en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използва: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Object.Equals()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– за сравнение на ключове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Object.GetHashCode()</a:t>
            </a:r>
            <a:r>
              <a:rPr lang="en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– за изчисляване на ключове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SortedDictionary&lt;TKey,TValue&gt;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използва</a:t>
            </a:r>
            <a:endParaRPr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IComparable&lt;T&gt;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за подредба на ключове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3" name="Google Shape;683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Сравняване на ключове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D0FC567-8F0E-426C-9EEC-AB32935E5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Хеширащи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1311958" y="1228367"/>
            <a:ext cx="9418347" cy="5248633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class Person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string firstName;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string lastName;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int age;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endParaRPr sz="2399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public override int </a:t>
            </a:r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GetHashCode</a:t>
            </a:r>
            <a:r>
              <a:rPr lang="en" sz="2399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int firstNameHash = firstName.GetHashCode() * age;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int lastNameHash = lastName.GetHashCode() * age;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endParaRPr sz="2399" b="1" dirty="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return firstNameHash + lastNameHash;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5746FD0-6719-4B90-A2BC-17B6319EC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11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Реализация на Equals() и GetHashCode()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0" name="Google Shape;690;p66"/>
          <p:cNvSpPr/>
          <p:nvPr/>
        </p:nvSpPr>
        <p:spPr>
          <a:xfrm>
            <a:off x="530362" y="1295400"/>
            <a:ext cx="10724806" cy="51054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public class Point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public int X { get; set;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public int Y { get; set;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600"/>
              </a:spcBef>
            </a:pPr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public override bool </a:t>
            </a:r>
            <a:r>
              <a:rPr lang="en" sz="20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(Object obj)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if (!(obj is Point) || (obj == null)) return false;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Point p = (Point)obj;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return (X == p.X) &amp;&amp; (Y == p.Y);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600"/>
              </a:spcBef>
            </a:pPr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public override int </a:t>
            </a:r>
            <a:r>
              <a:rPr lang="en" sz="20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GetHashCode</a:t>
            </a:r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  return (X &lt;&lt; 16 | X &gt;&gt; 16) ^ Y;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000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500B58B-FC79-443B-9226-C5B08299F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96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Реализация на IComparable&lt;T&gt;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6" name="Google Shape;696;p67"/>
          <p:cNvSpPr/>
          <p:nvPr/>
        </p:nvSpPr>
        <p:spPr>
          <a:xfrm>
            <a:off x="530362" y="1186458"/>
            <a:ext cx="10724806" cy="5338543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public class Point : IComparable&lt;Point&gt;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public int X { get; set; }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public int Y { get; set; }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endParaRPr sz="2000" b="1" dirty="0">
              <a:solidFill>
                <a:srgbClr val="FCEC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public int </a:t>
            </a:r>
            <a:r>
              <a:rPr lang="en" sz="2000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(Point otherPoint)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if (X != otherPoint.X)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  return this.X.CompareTo(otherPoint.X);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  return this.Y.CompareTo(otherPoint.Y);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000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000" b="1" dirty="0">
              <a:solidFill>
                <a:srgbClr val="FCEC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F330D75-4FFA-4629-A058-AEC48EDB2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10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8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11804822" cy="1110780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Речници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2" name="Google Shape;702;p68"/>
          <p:cNvSpPr txBox="1"/>
          <p:nvPr/>
        </p:nvSpPr>
        <p:spPr>
          <a:xfrm>
            <a:off x="379412" y="4572000"/>
            <a:ext cx="11416532" cy="109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88" tIns="47988" rIns="47988" bIns="47988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6600" b="1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Речници</a:t>
            </a:r>
            <a:endParaRPr sz="6600" b="1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68"/>
          <p:cNvSpPr txBox="1"/>
          <p:nvPr/>
        </p:nvSpPr>
        <p:spPr>
          <a:xfrm>
            <a:off x="379412" y="5539439"/>
            <a:ext cx="11416532" cy="95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88" tIns="47988" rIns="47988" bIns="47988" anchor="t" anchorCtr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" sz="4800">
                <a:solidFill>
                  <a:srgbClr val="F0A22E"/>
                </a:solidFill>
                <a:latin typeface="Calibri"/>
                <a:ea typeface="Calibri"/>
                <a:cs typeface="Calibri"/>
                <a:sym typeface="Calibri"/>
              </a:rPr>
              <a:t>Дефиниция и функционалност</a:t>
            </a:r>
            <a:endParaRPr sz="4800">
              <a:solidFill>
                <a:srgbClr val="F0A2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68"/>
          <p:cNvSpPr/>
          <p:nvPr/>
        </p:nvSpPr>
        <p:spPr>
          <a:xfrm>
            <a:off x="4181910" y="1408188"/>
            <a:ext cx="4731902" cy="3050288"/>
          </a:xfrm>
          <a:prstGeom prst="roundRect">
            <a:avLst>
              <a:gd name="adj" fmla="val 6659"/>
            </a:avLst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>
                <a:alpha val="49800"/>
              </a:srgb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2400"/>
            </a:pPr>
            <a:endParaRPr sz="31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05" name="Google Shape;705;p68"/>
          <p:cNvGraphicFramePr/>
          <p:nvPr>
            <p:extLst>
              <p:ext uri="{D42A27DB-BD31-4B8C-83A1-F6EECF244321}">
                <p14:modId xmlns:p14="http://schemas.microsoft.com/office/powerpoint/2010/main" val="2448439075"/>
              </p:ext>
            </p:extLst>
          </p:nvPr>
        </p:nvGraphicFramePr>
        <p:xfrm>
          <a:off x="4449134" y="2164424"/>
          <a:ext cx="4176712" cy="19506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4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1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BEEC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 Smith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2" marR="121902" marT="60951" marB="60951" anchor="ctr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BEEC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+1-555-8976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2" marR="121902" marT="60951" marB="60951" anchor="ctr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BEEC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Sam Doe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2" marR="121902" marT="60951" marB="60951" anchor="ctr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BEEC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+1-555-5030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2" marR="121902" marT="60951" marB="60951" anchor="ctr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BEEC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Sam Smith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2" marR="121902" marT="60951" marB="60951" anchor="ctr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BEEC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+1-555-4542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2" marR="121902" marT="60951" marB="60951" anchor="ctr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BEEC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 Doe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2" marR="121902" marT="60951" marB="60951" anchor="ctr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rgbClr val="FBEEC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+1-555-3527</a:t>
                      </a:r>
                      <a:endParaRPr sz="24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2" marR="121902" marT="60951" marB="60951" anchor="ctr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6" name="Google Shape;706;p68"/>
          <p:cNvSpPr txBox="1"/>
          <p:nvPr/>
        </p:nvSpPr>
        <p:spPr>
          <a:xfrm>
            <a:off x="4449518" y="1499008"/>
            <a:ext cx="1995080" cy="50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algn="ctr"/>
            <a:r>
              <a:rPr lang="en" sz="31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endParaRPr sz="31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68"/>
          <p:cNvSpPr txBox="1"/>
          <p:nvPr/>
        </p:nvSpPr>
        <p:spPr>
          <a:xfrm>
            <a:off x="6457130" y="1503367"/>
            <a:ext cx="2169035" cy="50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algn="ctr"/>
            <a:r>
              <a:rPr lang="en" sz="3199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 sz="31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CF838B5-1967-4EEB-9DEF-69C36086B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782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000000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Абстрактния тип данни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“речник”</a:t>
            </a:r>
            <a:r>
              <a:rPr lang="en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асоциира стойности с уникални ключове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Тази структура е позната като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карта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или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асоциативен масив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 набор от наредени двойки от тип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{key, value}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Имплементации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 таблици, балансирани дървета, списъци, масиви и др.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2" name="Google Shape;712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Речник: Dictionary (MAP)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EFF4115-B301-4317-92F1-93744B6E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13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99408">
              <a:buClr>
                <a:srgbClr val="000000"/>
              </a:buClr>
              <a:buSzPts val="2300"/>
              <a:buFont typeface="Cambria"/>
              <a:buChar char="▪"/>
            </a:pPr>
            <a:r>
              <a:rPr lang="en" sz="3066">
                <a:latin typeface="Cambria"/>
                <a:ea typeface="Cambria"/>
                <a:cs typeface="Cambria"/>
                <a:sym typeface="Cambria"/>
              </a:rPr>
              <a:t>Основна функционалност:</a:t>
            </a:r>
            <a:endParaRPr sz="3066">
              <a:latin typeface="Cambria"/>
              <a:ea typeface="Cambria"/>
              <a:cs typeface="Cambria"/>
              <a:sym typeface="Cambria"/>
            </a:endParaRPr>
          </a:p>
          <a:p>
            <a:pPr lvl="1" indent="-499408">
              <a:spcBef>
                <a:spcPts val="1600"/>
              </a:spcBef>
              <a:buClr>
                <a:srgbClr val="ED9411"/>
              </a:buClr>
              <a:buSzPts val="2300"/>
            </a:pPr>
            <a:r>
              <a:rPr lang="en" sz="3066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Add(key, value)</a:t>
            </a:r>
            <a:r>
              <a:rPr lang="en" sz="3066">
                <a:latin typeface="Cambria"/>
                <a:ea typeface="Cambria"/>
                <a:cs typeface="Cambria"/>
                <a:sym typeface="Cambria"/>
              </a:rPr>
              <a:t> – добавя елемент</a:t>
            </a:r>
            <a:endParaRPr sz="3066">
              <a:latin typeface="Cambria"/>
              <a:ea typeface="Cambria"/>
              <a:cs typeface="Cambria"/>
              <a:sym typeface="Cambria"/>
            </a:endParaRPr>
          </a:p>
          <a:p>
            <a:pPr lvl="1" indent="-499408">
              <a:spcBef>
                <a:spcPts val="1600"/>
              </a:spcBef>
              <a:buClr>
                <a:srgbClr val="ED9411"/>
              </a:buClr>
              <a:buSzPts val="2300"/>
            </a:pPr>
            <a:r>
              <a:rPr lang="en" sz="3066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Remove(key) </a:t>
            </a:r>
            <a:r>
              <a:rPr lang="en" sz="3066">
                <a:latin typeface="Cambria"/>
                <a:ea typeface="Cambria"/>
                <a:cs typeface="Cambria"/>
                <a:sym typeface="Cambria"/>
              </a:rPr>
              <a:t>– премахва елемент</a:t>
            </a:r>
            <a:endParaRPr sz="3066">
              <a:latin typeface="Cambria"/>
              <a:ea typeface="Cambria"/>
              <a:cs typeface="Cambria"/>
              <a:sym typeface="Cambria"/>
            </a:endParaRPr>
          </a:p>
          <a:p>
            <a:pPr lvl="1" indent="-499408">
              <a:spcBef>
                <a:spcPts val="1600"/>
              </a:spcBef>
              <a:buClr>
                <a:srgbClr val="ED9411"/>
              </a:buClr>
              <a:buSzPts val="2300"/>
            </a:pPr>
            <a:r>
              <a:rPr lang="en" sz="3066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this[key]</a:t>
            </a:r>
            <a:r>
              <a:rPr lang="en" sz="3066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066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  <a:r>
              <a:rPr lang="en" sz="3066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066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value </a:t>
            </a:r>
            <a:r>
              <a:rPr lang="en" sz="3066">
                <a:latin typeface="Cambria"/>
                <a:ea typeface="Cambria"/>
                <a:cs typeface="Cambria"/>
                <a:sym typeface="Cambria"/>
              </a:rPr>
              <a:t>– добавя или подменя елемент</a:t>
            </a:r>
            <a:endParaRPr sz="3066">
              <a:latin typeface="Cambria"/>
              <a:ea typeface="Cambria"/>
              <a:cs typeface="Cambria"/>
              <a:sym typeface="Cambria"/>
            </a:endParaRPr>
          </a:p>
          <a:p>
            <a:pPr lvl="1" indent="-499408">
              <a:spcBef>
                <a:spcPts val="1600"/>
              </a:spcBef>
              <a:buClr>
                <a:srgbClr val="ED9411"/>
              </a:buClr>
              <a:buSzPts val="2300"/>
            </a:pPr>
            <a:r>
              <a:rPr lang="en" sz="3066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this[key]</a:t>
            </a:r>
            <a:r>
              <a:rPr lang="en" sz="3066">
                <a:latin typeface="Cambria"/>
                <a:ea typeface="Cambria"/>
                <a:cs typeface="Cambria"/>
                <a:sym typeface="Cambria"/>
              </a:rPr>
              <a:t> – извлича елемент</a:t>
            </a:r>
            <a:endParaRPr sz="3066">
              <a:latin typeface="Cambria"/>
              <a:ea typeface="Cambria"/>
              <a:cs typeface="Cambria"/>
              <a:sym typeface="Cambria"/>
            </a:endParaRPr>
          </a:p>
          <a:p>
            <a:pPr lvl="1" indent="-499408">
              <a:spcBef>
                <a:spcPts val="1600"/>
              </a:spcBef>
              <a:buClr>
                <a:srgbClr val="ED9411"/>
              </a:buClr>
              <a:buSzPts val="2300"/>
            </a:pPr>
            <a:r>
              <a:rPr lang="en" sz="3066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Keys</a:t>
            </a:r>
            <a:r>
              <a:rPr lang="en" sz="3066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066">
                <a:latin typeface="Cambria"/>
                <a:ea typeface="Cambria"/>
                <a:cs typeface="Cambria"/>
                <a:sym typeface="Cambria"/>
              </a:rPr>
              <a:t>– връща всички ключове (по ред на добавяне)</a:t>
            </a:r>
            <a:endParaRPr sz="3066">
              <a:latin typeface="Cambria"/>
              <a:ea typeface="Cambria"/>
              <a:cs typeface="Cambria"/>
              <a:sym typeface="Cambria"/>
            </a:endParaRPr>
          </a:p>
          <a:p>
            <a:pPr lvl="1" indent="-499408">
              <a:spcBef>
                <a:spcPts val="1600"/>
              </a:spcBef>
              <a:buClr>
                <a:srgbClr val="ED9411"/>
              </a:buClr>
              <a:buSzPts val="2300"/>
            </a:pPr>
            <a:r>
              <a:rPr lang="en" sz="3066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Values</a:t>
            </a:r>
            <a:r>
              <a:rPr lang="en" sz="3066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066">
                <a:latin typeface="Cambria"/>
                <a:ea typeface="Cambria"/>
                <a:cs typeface="Cambria"/>
                <a:sym typeface="Cambria"/>
              </a:rPr>
              <a:t>– връща всички стойности (по ред на добавяне)</a:t>
            </a:r>
            <a:endParaRPr sz="30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8" name="Google Shape;718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Dictionary&lt;TKey, TValue&gt;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C0CAB04-4530-47B4-B1C8-CB66D9935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344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99408">
              <a:buClr>
                <a:srgbClr val="000000"/>
              </a:buClr>
              <a:buSzPts val="2300"/>
              <a:buFont typeface="Cambria"/>
              <a:buChar char="▪"/>
            </a:pPr>
            <a:r>
              <a:rPr lang="en" sz="3066">
                <a:latin typeface="Cambria"/>
                <a:ea typeface="Cambria"/>
                <a:cs typeface="Cambria"/>
                <a:sym typeface="Cambria"/>
              </a:rPr>
              <a:t>Основна функционалност:</a:t>
            </a:r>
            <a:endParaRPr sz="3066">
              <a:latin typeface="Cambria"/>
              <a:ea typeface="Cambria"/>
              <a:cs typeface="Cambria"/>
              <a:sym typeface="Cambria"/>
            </a:endParaRPr>
          </a:p>
          <a:p>
            <a:pPr lvl="1" indent="-499408">
              <a:lnSpc>
                <a:spcPct val="100000"/>
              </a:lnSpc>
              <a:spcBef>
                <a:spcPts val="1600"/>
              </a:spcBef>
              <a:buClr>
                <a:srgbClr val="ED9411"/>
              </a:buClr>
              <a:buSzPts val="2300"/>
            </a:pPr>
            <a:r>
              <a:rPr lang="en" sz="3066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ContainsKey(key)</a:t>
            </a:r>
            <a:r>
              <a:rPr lang="en" sz="3066">
                <a:latin typeface="Cambria"/>
                <a:ea typeface="Cambria"/>
                <a:cs typeface="Cambria"/>
                <a:sym typeface="Cambria"/>
              </a:rPr>
              <a:t> – проверява дали ключа е в речника</a:t>
            </a:r>
            <a:endParaRPr sz="3066">
              <a:latin typeface="Cambria"/>
              <a:ea typeface="Cambria"/>
              <a:cs typeface="Cambria"/>
              <a:sym typeface="Cambria"/>
            </a:endParaRPr>
          </a:p>
          <a:p>
            <a:pPr lvl="1" indent="-499408">
              <a:lnSpc>
                <a:spcPct val="100000"/>
              </a:lnSpc>
              <a:spcBef>
                <a:spcPts val="1600"/>
              </a:spcBef>
              <a:buClr>
                <a:srgbClr val="ED9411"/>
              </a:buClr>
              <a:buSzPts val="2300"/>
            </a:pPr>
            <a:r>
              <a:rPr lang="en" sz="3066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ContainsValue(value) </a:t>
            </a:r>
            <a:r>
              <a:rPr lang="en" sz="3066">
                <a:latin typeface="Cambria"/>
                <a:ea typeface="Cambria"/>
                <a:cs typeface="Cambria"/>
                <a:sym typeface="Cambria"/>
              </a:rPr>
              <a:t>– проверява дали стойността е в речника</a:t>
            </a:r>
            <a:endParaRPr sz="3066">
              <a:latin typeface="Cambria"/>
              <a:ea typeface="Cambria"/>
              <a:cs typeface="Cambria"/>
              <a:sym typeface="Cambria"/>
            </a:endParaRPr>
          </a:p>
          <a:p>
            <a:pPr lvl="1" indent="-499408">
              <a:lnSpc>
                <a:spcPct val="100000"/>
              </a:lnSpc>
              <a:spcBef>
                <a:spcPts val="1600"/>
              </a:spcBef>
              <a:buClr>
                <a:srgbClr val="ED9411"/>
              </a:buClr>
              <a:buSzPts val="2300"/>
              <a:buFont typeface="Cambria"/>
              <a:buChar char="▪"/>
            </a:pPr>
            <a:r>
              <a:rPr lang="en" sz="3066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TryGetValue(key, out value)</a:t>
            </a:r>
            <a:endParaRPr sz="3066">
              <a:latin typeface="Cambria"/>
              <a:ea typeface="Cambria"/>
              <a:cs typeface="Cambria"/>
              <a:sym typeface="Cambria"/>
            </a:endParaRPr>
          </a:p>
          <a:p>
            <a:pPr lvl="2" indent="-499408"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SzPts val="23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Ако намери стойността я записва във параметъра </a:t>
            </a:r>
            <a:r>
              <a:rPr lang="en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value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и връща </a:t>
            </a:r>
            <a:r>
              <a:rPr lang="en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true</a:t>
            </a:r>
            <a:endParaRPr b="1"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2" indent="-499408">
              <a:lnSpc>
                <a:spcPct val="100000"/>
              </a:lnSpc>
              <a:spcBef>
                <a:spcPts val="1600"/>
              </a:spcBef>
              <a:buClr>
                <a:schemeClr val="lt1"/>
              </a:buClr>
              <a:buSzPts val="23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Иначе връща </a:t>
            </a:r>
            <a:r>
              <a:rPr lang="en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false</a:t>
            </a:r>
            <a:endParaRPr b="1"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4" name="Google Shape;724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Dictionary&lt;TKey, TValue&gt;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99847BD-7AFD-4033-B847-6DFABDA7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26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Упражнение: реализация на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1" name="Google Shape;731;p72"/>
          <p:cNvSpPr txBox="1"/>
          <p:nvPr/>
        </p:nvSpPr>
        <p:spPr>
          <a:xfrm>
            <a:off x="1326649" y="5029200"/>
            <a:ext cx="9535516" cy="61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88" tIns="47988" rIns="47988" bIns="47988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999" b="1" dirty="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Реализация на хеш таблица</a:t>
            </a:r>
            <a:endParaRPr sz="3999" b="1" dirty="0">
              <a:solidFill>
                <a:srgbClr val="F3BE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2" name="Google Shape;732;p72"/>
          <p:cNvSpPr txBox="1"/>
          <p:nvPr/>
        </p:nvSpPr>
        <p:spPr>
          <a:xfrm>
            <a:off x="257099" y="5687300"/>
            <a:ext cx="11712549" cy="54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88" tIns="47988" rIns="47988" bIns="47988" anchor="t" anchorCtr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" sz="3999">
                <a:solidFill>
                  <a:srgbClr val="F0A22E"/>
                </a:solidFill>
                <a:latin typeface="Cambria"/>
                <a:ea typeface="Cambria"/>
                <a:cs typeface="Cambria"/>
                <a:sym typeface="Cambria"/>
              </a:rPr>
              <a:t>стратегия за колизии - свързване на елементи</a:t>
            </a:r>
            <a:endParaRPr sz="3999">
              <a:solidFill>
                <a:srgbClr val="F0A22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33" name="Google Shape;733;p72"/>
          <p:cNvPicPr preferRelativeResize="0"/>
          <p:nvPr/>
        </p:nvPicPr>
        <p:blipFill rotWithShape="1">
          <a:blip r:embed="rId3">
            <a:alphaModFix/>
          </a:blip>
          <a:srcRect t="-21743" r="-26071"/>
          <a:stretch/>
        </p:blipFill>
        <p:spPr>
          <a:xfrm>
            <a:off x="4494212" y="1152676"/>
            <a:ext cx="3413911" cy="3434305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B6FC799-17FB-4AED-98A7-D1115A443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084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</a:pPr>
            <a:r>
              <a:rPr lang="en"/>
              <a:t>Хеширащи функции</a:t>
            </a:r>
            <a:endParaRPr/>
          </a:p>
          <a:p>
            <a:pPr>
              <a:spcBef>
                <a:spcPts val="0"/>
              </a:spcBef>
              <a:buClr>
                <a:srgbClr val="ED9411"/>
              </a:buClr>
            </a:pPr>
            <a:r>
              <a:rPr lang="en"/>
              <a:t>Хеш таблици</a:t>
            </a:r>
            <a:endParaRPr/>
          </a:p>
          <a:p>
            <a:pPr>
              <a:spcBef>
                <a:spcPts val="0"/>
              </a:spcBef>
              <a:buClr>
                <a:srgbClr val="ED9411"/>
              </a:buClr>
            </a:pPr>
            <a:r>
              <a:rPr lang="en"/>
              <a:t>Управление на колизии в хеш таблици</a:t>
            </a:r>
            <a:endParaRPr/>
          </a:p>
          <a:p>
            <a:pPr>
              <a:spcBef>
                <a:spcPts val="0"/>
              </a:spcBef>
              <a:buClr>
                <a:srgbClr val="ED9411"/>
              </a:buClr>
            </a:pPr>
            <a:r>
              <a:rPr lang="en"/>
              <a:t>Упражнения: хеш таблици</a:t>
            </a:r>
            <a:endParaRPr/>
          </a:p>
        </p:txBody>
      </p:sp>
      <p:sp>
        <p:nvSpPr>
          <p:cNvPr id="738" name="Google Shape;738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40" name="Google Shape;74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822" y="3473064"/>
            <a:ext cx="3578001" cy="30612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60F5786-FFFF-4D3C-A5DF-00C8B2725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73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973" y="4572000"/>
            <a:ext cx="2435052" cy="87338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E931F68-E130-469C-82C1-DDF46877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1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Хеш таблица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е стандартен масив, който съдържа набор от наредени двойки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{ключ, стойност}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Техниката, с която се определя кой ключ на коя позиция в масива да се съхрани се нарича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хеширане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53" name="Google Shape;153;p22"/>
          <p:cNvGraphicFramePr/>
          <p:nvPr>
            <p:extLst>
              <p:ext uri="{D42A27DB-BD31-4B8C-83A1-F6EECF244321}">
                <p14:modId xmlns:p14="http://schemas.microsoft.com/office/powerpoint/2010/main" val="2792136646"/>
              </p:ext>
            </p:extLst>
          </p:nvPr>
        </p:nvGraphicFramePr>
        <p:xfrm>
          <a:off x="1272907" y="5219095"/>
          <a:ext cx="7717687" cy="9149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14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oogle Shape;154;p22"/>
          <p:cNvGraphicFramePr/>
          <p:nvPr>
            <p:extLst>
              <p:ext uri="{D42A27DB-BD31-4B8C-83A1-F6EECF244321}">
                <p14:modId xmlns:p14="http://schemas.microsoft.com/office/powerpoint/2010/main" val="4132146502"/>
              </p:ext>
            </p:extLst>
          </p:nvPr>
        </p:nvGraphicFramePr>
        <p:xfrm>
          <a:off x="1272906" y="4508079"/>
          <a:ext cx="7717687" cy="5592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m-1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Google Shape;155;p22"/>
          <p:cNvSpPr txBox="1"/>
          <p:nvPr/>
        </p:nvSpPr>
        <p:spPr>
          <a:xfrm>
            <a:off x="606897" y="5365152"/>
            <a:ext cx="509067" cy="6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algn="ctr"/>
            <a:r>
              <a:rPr lang="en" sz="3732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3199"/>
          </a:p>
        </p:txBody>
      </p:sp>
      <p:sp>
        <p:nvSpPr>
          <p:cNvPr id="156" name="Google Shape;156;p22"/>
          <p:cNvSpPr/>
          <p:nvPr/>
        </p:nvSpPr>
        <p:spPr>
          <a:xfrm>
            <a:off x="9166461" y="4038600"/>
            <a:ext cx="2490551" cy="1022534"/>
          </a:xfrm>
          <a:prstGeom prst="wedgeRoundRectCallout">
            <a:avLst>
              <a:gd name="adj1" fmla="val -50933"/>
              <a:gd name="adj2" fmla="val 9056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Хеш таблица с размер </a:t>
            </a:r>
            <a:r>
              <a:rPr lang="en" sz="2399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970C0D7-DE0A-4DAF-9B1F-39D43E537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4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 таблицата (масива) има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позиции, индексирани от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до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m-1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 функцията конвертира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ключовете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до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индекси в масив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 функции и хеширане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63" name="Google Shape;163;p23"/>
          <p:cNvGraphicFramePr/>
          <p:nvPr>
            <p:extLst>
              <p:ext uri="{D42A27DB-BD31-4B8C-83A1-F6EECF244321}">
                <p14:modId xmlns:p14="http://schemas.microsoft.com/office/powerpoint/2010/main" val="1292827209"/>
              </p:ext>
            </p:extLst>
          </p:nvPr>
        </p:nvGraphicFramePr>
        <p:xfrm>
          <a:off x="1632167" y="4368616"/>
          <a:ext cx="7717687" cy="9149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149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37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62491" marR="162491" marT="60951" marB="60951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Google Shape;164;p23"/>
          <p:cNvGraphicFramePr/>
          <p:nvPr>
            <p:extLst>
              <p:ext uri="{D42A27DB-BD31-4B8C-83A1-F6EECF244321}">
                <p14:modId xmlns:p14="http://schemas.microsoft.com/office/powerpoint/2010/main" val="1184759757"/>
              </p:ext>
            </p:extLst>
          </p:nvPr>
        </p:nvGraphicFramePr>
        <p:xfrm>
          <a:off x="1632166" y="3657600"/>
          <a:ext cx="7717687" cy="5592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32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m-1</a:t>
                      </a:r>
                      <a:endParaRPr sz="32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983" marR="63983" marT="47988" marB="47988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/>
          <p:nvPr/>
        </p:nvSpPr>
        <p:spPr>
          <a:xfrm>
            <a:off x="966157" y="4514673"/>
            <a:ext cx="509067" cy="6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algn="ctr"/>
            <a:r>
              <a:rPr lang="en" sz="3732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3199"/>
          </a:p>
        </p:txBody>
      </p:sp>
      <p:sp>
        <p:nvSpPr>
          <p:cNvPr id="166" name="Google Shape;166;p23"/>
          <p:cNvSpPr txBox="1"/>
          <p:nvPr/>
        </p:nvSpPr>
        <p:spPr>
          <a:xfrm>
            <a:off x="2742535" y="5784614"/>
            <a:ext cx="4570809" cy="6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 algn="ctr"/>
            <a:r>
              <a:rPr lang="en" sz="31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k.GetHashCode()</a:t>
            </a:r>
            <a:endParaRPr sz="3199" b="1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 rot="10800000">
            <a:off x="5005785" y="5415284"/>
            <a:ext cx="0" cy="44868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8" name="Google Shape;168;p23"/>
          <p:cNvSpPr/>
          <p:nvPr/>
        </p:nvSpPr>
        <p:spPr>
          <a:xfrm>
            <a:off x="7618412" y="5587800"/>
            <a:ext cx="3257950" cy="914927"/>
          </a:xfrm>
          <a:prstGeom prst="wedgeRoundRectCallout">
            <a:avLst>
              <a:gd name="adj1" fmla="val -68830"/>
              <a:gd name="adj2" fmla="val 1260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799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Връща 32 битово цяло число</a:t>
            </a:r>
            <a:endParaRPr sz="2799" dirty="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6F436794-E652-4434-82BB-963715A7A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Перфектно хеширане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Перфектно хешираща функция е тази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f(k)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която прави 1:1 съответствие за всяко уникално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към уникално число в интервала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[0, m-1]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Перфектно хеширащата функция свързва всеки ключ към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уникално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цяло число в рамките на конкретен интервал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>
              <a:spcBef>
                <a:spcPts val="0"/>
              </a:spcBef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В повечето случаи перфектното хеширане е невъзможно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Хеширащи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AB5C4E8-C718-4EF2-AD5E-9240CAA23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0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Clr>
                <a:srgbClr val="ED9411"/>
              </a:buCl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Свойства на добрата хешираща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Консистентност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- еднакви ключове трябва да произвеждат един и същ хеш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Ефективност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- ефективни при изчисляването на хеш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lvl="1">
              <a:spcBef>
                <a:spcPts val="0"/>
              </a:spcBef>
              <a:buClr>
                <a:schemeClr val="lt1"/>
              </a:buClr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Равномерност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- хешовете, произведени от хеширащата функция трябва да се равномерно разпределени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Хеширащи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CB97FB3-1AC0-446F-8E73-919BC2C22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8242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7297</TotalTime>
  <Words>3312</Words>
  <Application>Microsoft Office PowerPoint</Application>
  <PresentationFormat>Custom</PresentationFormat>
  <Paragraphs>932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Cambria</vt:lpstr>
      <vt:lpstr>Consolas</vt:lpstr>
      <vt:lpstr>Noto Sans Symbols</vt:lpstr>
      <vt:lpstr>Wingdings</vt:lpstr>
      <vt:lpstr>Wingdings 2</vt:lpstr>
      <vt:lpstr>SoftUni 16x9</vt:lpstr>
      <vt:lpstr>Хеширане и хеш таблици</vt:lpstr>
      <vt:lpstr>Съдържание</vt:lpstr>
      <vt:lpstr>Хеширащи функции</vt:lpstr>
      <vt:lpstr>Хеширащи функции</vt:lpstr>
      <vt:lpstr>Хеширащи функции</vt:lpstr>
      <vt:lpstr>Хеш таблица</vt:lpstr>
      <vt:lpstr>Хеш функции и хеширане</vt:lpstr>
      <vt:lpstr>Хеширащи функции</vt:lpstr>
      <vt:lpstr>Хеширащи функции</vt:lpstr>
      <vt:lpstr>Модулна аритметика и хеш таблици</vt:lpstr>
      <vt:lpstr>Работа с хеш таблица</vt:lpstr>
      <vt:lpstr>Работа с хеш таблица</vt:lpstr>
      <vt:lpstr>Работа с хеш таблица</vt:lpstr>
      <vt:lpstr>Работа с хеш таблица</vt:lpstr>
      <vt:lpstr>Работа с хеш таблица</vt:lpstr>
      <vt:lpstr>Работа с хеш таблица</vt:lpstr>
      <vt:lpstr>Колизии в хеш таблици</vt:lpstr>
      <vt:lpstr>Колизии в хеш таблици</vt:lpstr>
      <vt:lpstr>Колизии – свързване на елементи</vt:lpstr>
      <vt:lpstr>Колизии – свързване на елементи</vt:lpstr>
      <vt:lpstr>Колизии – свързване на елементи</vt:lpstr>
      <vt:lpstr>Колизии – свързване на елементи</vt:lpstr>
      <vt:lpstr>Колизии – свързване на елементи</vt:lpstr>
      <vt:lpstr>Колизии – свързване на елементи</vt:lpstr>
      <vt:lpstr>Колизии – свързване на елементи</vt:lpstr>
      <vt:lpstr>Колизии – свързване на елементи</vt:lpstr>
      <vt:lpstr>Колизии – свързване на елементи</vt:lpstr>
      <vt:lpstr>Колизии – отворена адресация</vt:lpstr>
      <vt:lpstr>Колизии – отворена адресация</vt:lpstr>
      <vt:lpstr>Колизии – линейно пробване</vt:lpstr>
      <vt:lpstr>Колизии – линейно пробване</vt:lpstr>
      <vt:lpstr>Колизии – линейно пробване</vt:lpstr>
      <vt:lpstr>Колизии – линейно пробване</vt:lpstr>
      <vt:lpstr>Колизии – линейно пробване</vt:lpstr>
      <vt:lpstr>Колизии – линейно пробване</vt:lpstr>
      <vt:lpstr>Колизии – линейно пробване</vt:lpstr>
      <vt:lpstr>Колизии – линейно пробване</vt:lpstr>
      <vt:lpstr>Колизии – линейно пробване</vt:lpstr>
      <vt:lpstr>Колизии – линейно пробване</vt:lpstr>
      <vt:lpstr>Колизии – линейно пробване</vt:lpstr>
      <vt:lpstr>Колизии – линейно пробване</vt:lpstr>
      <vt:lpstr>Колизии – линейно пробване</vt:lpstr>
      <vt:lpstr>Колизии – линейно пробване</vt:lpstr>
      <vt:lpstr>Колизии – линейно пробване</vt:lpstr>
      <vt:lpstr>Колизии – линейно пробване</vt:lpstr>
      <vt:lpstr>Колизии – линейно пробване</vt:lpstr>
      <vt:lpstr>Колизии – линейно пробване</vt:lpstr>
      <vt:lpstr>Упражнение: сравняване на ключове</vt:lpstr>
      <vt:lpstr>Сравняване на ключове</vt:lpstr>
      <vt:lpstr>Реализация на Equals() и GetHashCode()</vt:lpstr>
      <vt:lpstr>Реализация на IComparable&lt;T&gt;</vt:lpstr>
      <vt:lpstr>Речници</vt:lpstr>
      <vt:lpstr>Речник: Dictionary (MAP)</vt:lpstr>
      <vt:lpstr>Dictionary&lt;TKey, TValue&gt;</vt:lpstr>
      <vt:lpstr>Dictionary&lt;TKey, TValue&gt;</vt:lpstr>
      <vt:lpstr>Упражнение: реализация на хеш таблица</vt:lpstr>
      <vt:lpstr>Обобщение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Хеширане и хеш таблици</dc:title>
  <dc:subject>Курс по разработка на софтуер</dc:subject>
  <dc:creator>Software University Foundation</dc:creator>
  <cp:keywords>програмиране; софтуерна разработка</cp:keywords>
  <dc:description>Фондация "Софтуерен университет" - http://softuni.foundation</dc:description>
  <cp:lastModifiedBy>Svetlin Nakov</cp:lastModifiedBy>
  <cp:revision>302</cp:revision>
  <dcterms:created xsi:type="dcterms:W3CDTF">2014-01-02T17:00:34Z</dcterms:created>
  <dcterms:modified xsi:type="dcterms:W3CDTF">2019-12-17T17:42:46Z</dcterms:modified>
  <cp:category>програмиране; софтуерна разработка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