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73"/>
  </p:notesMasterIdLst>
  <p:handoutMasterIdLst>
    <p:handoutMasterId r:id="rId7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481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3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7AB30C-348D-449C-BE25-01F9EBA84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631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c2ab9f0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c2ab9f0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3BE57D-5F4F-4F65-910C-E2BCA5AD4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0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c2ab9f0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c2ab9f0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9A31F20-3AF6-4F91-B7A6-B4D14FD8C3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4846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2ab9f0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2ab9f0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D629386-E0F5-41C9-A650-1FD0A72FB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027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2ab9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c2ab9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1A9F8A5-9FB9-4CBA-BACD-B5B6715F73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1978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2ab9f0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2ab9f0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77C66E-0659-4E2B-B44B-EBDECBAD6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405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2ab9f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2ab9f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45A784-6FE2-44F5-A72F-D4B6272C92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5397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c2ab9f0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c2ab9f0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6848BF-DF7D-4C49-B15B-E68D1E93F9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12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c932acd0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c932acd0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8E6E3C-F2F8-43EA-97AA-35133BF4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5373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c932acd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c932acd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38C8025-D797-4701-8A27-17E21E0BB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710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D70AF0E-2DD5-472C-B6A9-C212FB3147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064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6e4dd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6e4dd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62029F-1649-4A87-A3AE-27C49558F8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701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fc932acd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fc932acd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B562CB1-DB33-4AA3-A4C1-86DCE6294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510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c932acd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c932acd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52E1E5-5422-428B-AD20-D2E2D0755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4891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c932acd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fc932acd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C917CE5-06D6-48C5-A968-0CDE96DF89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297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c932acd0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c932acd0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569BFB5-94C0-4755-9B46-6E6A349E0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5793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fc932acd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fc932acd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0E0B247-CE06-4095-8E9F-2E359ACCF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74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fc932acd0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fc932acd0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040E4E-2404-4BEE-B598-09D8E99B1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5475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c932acd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fc932acd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099B2EF-73C1-4FDB-8A11-EFD2E6908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279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fc932acd0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fc932acd0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E03FF55-AE0B-44C6-9E43-CADA44AC3D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809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fc932acd0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fc932acd0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035D63-47A8-4883-871B-959D48AF8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5516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c932acd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fc932acd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45E54E-B485-4836-9A66-CF4B17A3F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92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2ab9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2ab9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2D6DCE4-1738-48E0-B999-EE5784D19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3542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c932acd0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c932acd0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BAA899-8A59-43D4-AAF9-56169C1573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916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fc932acd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fc932acd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765707-A7FC-4FF2-8FC0-CB7F8A5CB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65288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c932acd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c932acd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040BCE-C8C5-414D-9E62-5797741C8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6053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fc932ac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fc932ac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9BD3871-FF79-4E23-AE8C-2163AFEDE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970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ec2ab9f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ec2ab9f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6A9DF70-058A-4F68-89C6-A4C174FD4E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2286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fc932a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fc932a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64AF034-9928-44DE-9825-826A1BAD30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846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fc932a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fc932a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6278DA-FE17-45EF-A101-ACF35E4F79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79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fc932a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fc932a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67597E8-3775-4439-8CA8-CB8AA2233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6005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c932ac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c932ac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23E8AA7-DA3C-45E3-ADFA-86FC3451F3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1825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2B03E5-8035-4FEC-A88E-741FD5019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877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2ab9f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2ab9f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687DD41-D07F-4815-AD65-9D098522B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323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fc932acd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fc932acd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F30EFF-468A-4580-855F-2837DC4DE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64084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fc932acd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fc932acd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2BEAF1-68BF-4823-AD94-6043CA3C1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518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fc932acd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fc932acd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7B46C20-6677-469D-B133-920EC84F3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145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fc932acd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fc932acd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665256B-9883-44E3-B6B7-9EA55479B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1875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fc932acd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fc932acd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666070E-39BA-4BA6-BBF7-BEB6329D2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42929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fc932acd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fc932acd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FE771B-0216-4E2A-B8DE-6C73B4531D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7345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fc932acd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fc932acd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F813B0-B6EF-4F27-9DB3-6854F73EA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4976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fc932acd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fc932acd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5EC873-F2A9-4420-BF5F-4866DF2A26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2054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e6e4ddff3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e6e4ddff3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2F30B8-BC6F-4DD5-87AB-EE2E8CB652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6910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DF73A9-5888-47D6-B783-E794371BCA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96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B429E4-32C2-46AD-B899-B00E4434E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1733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5e6e4ddff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5e6e4ddff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F0FA378-E60C-4149-AD45-DDF74176AB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89390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e6e4ddff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e6e4ddff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9EA5D69-9153-4242-B593-EE4367C476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70598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e6e4ddff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e6e4ddff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181142-2DDD-4B1F-8EC9-BA316032F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403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e6e4ddff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e6e4ddff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8B934A2-5E33-4E2E-B58D-32D0E9924E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026604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e6e4ddff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5e6e4ddff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8FCF420-E18B-42FF-AE3C-28AD2DF645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76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e6e4ddff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e6e4ddff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C196BB-687F-40CF-AF3D-E29855EDE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12961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e6e4ddff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e6e4ddff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A3309A-02BA-49B9-8B84-AAD832467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3406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e6e4ddff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e6e4ddff3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BABFDD-2777-4E54-ABD7-A8C8F81D5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9435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fc932acd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fc932acd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F779A53-076F-4FDB-90F1-FA920515A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12186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e6e4ddff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e6e4ddff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FA861B-DBA8-48FA-98FB-0F16E31E34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620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68A057-E46A-4E1A-8081-CA60392A10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931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15E2EF-EDBE-4A45-8447-C518FB9F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63124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e6e4ddff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e6e4ddff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E49B2B-052D-4F1A-8EA8-BDA96F898D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086730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e6e4ddff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e6e4ddff3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EA0656-9C8C-48FD-812F-80F17591FE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96658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e6e4ddff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e6e4ddff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4C12B0-E72D-4DE0-B06D-CEB5C990C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66354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6e4ddff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e6e4ddff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CD475F-4B38-4265-ABF5-3E9AF30BD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623081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e6e4ddff3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e6e4ddff3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1004C2-A3D4-4395-939C-2A6FD1888B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87233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e6e4ddff3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e6e4ddff3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55BD3F7-4991-4AFB-9AE8-C1D56B025C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597625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e6e4ddff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e6e4ddff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2D336F-BF01-4CC7-90AE-2BE7F85E2C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1740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e6e4ddff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e6e4ddff3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6B4A05-C10D-4ABA-A3DF-4A106B6BBB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38426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5e6e4ddff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5e6e4ddff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98B60-D87C-4866-9B8C-66854EA62F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712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c2ab9f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c2ab9f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9AA74DF-4DE3-4525-8F67-9573FA4B31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69491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55CEC5-1435-4FB3-A4FE-8EC00DD9E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2559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c2ab9f0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c2ab9f0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6063445-E060-485C-901F-8110304360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204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c2ab9f0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c2ab9f0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4248A4-9EC1-4D93-8B54-64E5B9CF9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51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1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Графи и алгоритми върху графи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4202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812" y="3387132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0A4188-9EF9-4088-A13F-399130A818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0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15000"/>
              </a:lnSpc>
              <a:spcBef>
                <a:spcPts val="533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Ако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= 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il 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пътя се нарича цикъл.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Граф, съдържащ поне един цикъл наричаме цикличен, в противен случай казваме, че е ацикличен.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Графа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G={V, E}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ще наричаме </a:t>
            </a:r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свързан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, ако за всяка двойка върхове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,v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∊ V съществува път от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до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цикъл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3019287" y="388041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998348" y="569781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694612" y="547986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027470" y="404982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3" name="Google Shape;233;p26"/>
          <p:cNvCxnSpPr>
            <a:stCxn id="229" idx="5"/>
            <a:endCxn id="230" idx="1"/>
          </p:cNvCxnSpPr>
          <p:nvPr/>
        </p:nvCxnSpPr>
        <p:spPr>
          <a:xfrm>
            <a:off x="3588629" y="4397533"/>
            <a:ext cx="1507403" cy="1389001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>
            <a:stCxn id="230" idx="6"/>
            <a:endCxn id="231" idx="3"/>
          </p:cNvCxnSpPr>
          <p:nvPr/>
        </p:nvCxnSpPr>
        <p:spPr>
          <a:xfrm rot="10800000" flipH="1">
            <a:off x="5665374" y="5997132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>
            <a:stCxn id="231" idx="0"/>
            <a:endCxn id="232" idx="5"/>
          </p:cNvCxnSpPr>
          <p:nvPr/>
        </p:nvCxnSpPr>
        <p:spPr>
          <a:xfrm rot="10800000">
            <a:off x="7596637" y="4566904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>
            <a:stCxn id="230" idx="6"/>
            <a:endCxn id="232" idx="3"/>
          </p:cNvCxnSpPr>
          <p:nvPr/>
        </p:nvCxnSpPr>
        <p:spPr>
          <a:xfrm rot="10800000" flipH="1">
            <a:off x="5665374" y="4567104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4429006" y="4774638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638620" y="6085709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7889195" y="4884421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450969" y="5236730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26"/>
          <p:cNvCxnSpPr>
            <a:stCxn id="229" idx="6"/>
            <a:endCxn id="232" idx="2"/>
          </p:cNvCxnSpPr>
          <p:nvPr/>
        </p:nvCxnSpPr>
        <p:spPr>
          <a:xfrm>
            <a:off x="3686313" y="4183336"/>
            <a:ext cx="3341157" cy="16940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/>
          <p:nvPr/>
        </p:nvSpPr>
        <p:spPr>
          <a:xfrm>
            <a:off x="5192913" y="3905405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7688E86-8015-40A6-B2A3-4B8F1DC9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8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Graphs</a:t>
            </a:r>
            <a:endParaRPr dirty="0"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06" y="1832550"/>
            <a:ext cx="6348346" cy="26028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B8E22A-778C-470D-802B-A1AA48DCCAE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2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съседите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Всеки връх</a:t>
            </a:r>
            <a:r>
              <a:rPr lang="bg-BG" sz="28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съдържа списък на своите съседи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-&gt; {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8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4168289" y="306516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988948" y="531898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8685212" y="510103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8018070" y="367099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0" name="Google Shape;260;p28"/>
          <p:cNvCxnSpPr>
            <a:stCxn id="256" idx="5"/>
            <a:endCxn id="257" idx="1"/>
          </p:cNvCxnSpPr>
          <p:nvPr/>
        </p:nvCxnSpPr>
        <p:spPr>
          <a:xfrm>
            <a:off x="4737631" y="3582286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8"/>
          <p:cNvCxnSpPr>
            <a:stCxn id="257" idx="6"/>
            <a:endCxn id="258" idx="3"/>
          </p:cNvCxnSpPr>
          <p:nvPr/>
        </p:nvCxnSpPr>
        <p:spPr>
          <a:xfrm rot="10800000" flipH="1">
            <a:off x="6655974" y="5618302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8"/>
          <p:cNvCxnSpPr>
            <a:stCxn id="258" idx="0"/>
            <a:endCxn id="259" idx="5"/>
          </p:cNvCxnSpPr>
          <p:nvPr/>
        </p:nvCxnSpPr>
        <p:spPr>
          <a:xfrm rot="10800000">
            <a:off x="8587237" y="4188074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8"/>
          <p:cNvCxnSpPr>
            <a:stCxn id="257" idx="6"/>
            <a:endCxn id="259" idx="3"/>
          </p:cNvCxnSpPr>
          <p:nvPr/>
        </p:nvCxnSpPr>
        <p:spPr>
          <a:xfrm rot="10800000" flipH="1">
            <a:off x="6655974" y="4188274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8"/>
          <p:cNvSpPr/>
          <p:nvPr/>
        </p:nvSpPr>
        <p:spPr>
          <a:xfrm>
            <a:off x="5530634" y="4356097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629220" y="5706879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8879795" y="4505591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441569" y="4857900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8" name="Google Shape;268;p28"/>
          <p:cNvCxnSpPr>
            <a:stCxn id="256" idx="6"/>
            <a:endCxn id="259" idx="2"/>
          </p:cNvCxnSpPr>
          <p:nvPr/>
        </p:nvCxnSpPr>
        <p:spPr>
          <a:xfrm>
            <a:off x="4835315" y="3368088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6655974" y="3368088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39FFE673-465C-4A3A-99D1-A6112C3DF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2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1 - ако има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688169" y="336808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508828" y="5621901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6205092" y="540395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537950" y="397391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29"/>
          <p:cNvCxnSpPr>
            <a:stCxn id="276" idx="5"/>
            <a:endCxn id="277" idx="1"/>
          </p:cNvCxnSpPr>
          <p:nvPr/>
        </p:nvCxnSpPr>
        <p:spPr>
          <a:xfrm>
            <a:off x="2257511" y="3885207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9"/>
          <p:cNvCxnSpPr>
            <a:stCxn id="277" idx="6"/>
            <a:endCxn id="278" idx="3"/>
          </p:cNvCxnSpPr>
          <p:nvPr/>
        </p:nvCxnSpPr>
        <p:spPr>
          <a:xfrm rot="10800000" flipH="1">
            <a:off x="4175854" y="5921223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78" idx="0"/>
            <a:endCxn id="279" idx="5"/>
          </p:cNvCxnSpPr>
          <p:nvPr/>
        </p:nvCxnSpPr>
        <p:spPr>
          <a:xfrm rot="10800000">
            <a:off x="6107117" y="4490995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9"/>
          <p:cNvCxnSpPr>
            <a:stCxn id="277" idx="6"/>
            <a:endCxn id="279" idx="3"/>
          </p:cNvCxnSpPr>
          <p:nvPr/>
        </p:nvCxnSpPr>
        <p:spPr>
          <a:xfrm rot="10800000" flipH="1">
            <a:off x="4175854" y="4491195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9"/>
          <p:cNvCxnSpPr>
            <a:stCxn id="276" idx="6"/>
            <a:endCxn id="279" idx="2"/>
          </p:cNvCxnSpPr>
          <p:nvPr/>
        </p:nvCxnSpPr>
        <p:spPr>
          <a:xfrm>
            <a:off x="2355195" y="3671009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5" name="Google Shape;285;p29"/>
          <p:cNvGraphicFramePr/>
          <p:nvPr>
            <p:extLst>
              <p:ext uri="{D42A27DB-BD31-4B8C-83A1-F6EECF244321}">
                <p14:modId xmlns:p14="http://schemas.microsoft.com/office/powerpoint/2010/main" val="1924321508"/>
              </p:ext>
            </p:extLst>
          </p:nvPr>
        </p:nvGraphicFramePr>
        <p:xfrm>
          <a:off x="7004430" y="372379"/>
          <a:ext cx="4891183" cy="3352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E70E771-2693-489C-B14C-50F8BB4E2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28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Стойността на теглото -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ако има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022946" y="375458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4843605" y="600839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7539869" y="579045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6872727" y="436040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6" name="Google Shape;296;p30"/>
          <p:cNvCxnSpPr>
            <a:stCxn id="292" idx="5"/>
            <a:endCxn id="293" idx="1"/>
          </p:cNvCxnSpPr>
          <p:nvPr/>
        </p:nvCxnSpPr>
        <p:spPr>
          <a:xfrm>
            <a:off x="3592288" y="4271701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0"/>
          <p:cNvCxnSpPr>
            <a:stCxn id="293" idx="6"/>
            <a:endCxn id="294" idx="3"/>
          </p:cNvCxnSpPr>
          <p:nvPr/>
        </p:nvCxnSpPr>
        <p:spPr>
          <a:xfrm rot="10800000" flipH="1">
            <a:off x="5510631" y="6307717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0"/>
          <p:cNvCxnSpPr>
            <a:stCxn id="294" idx="0"/>
            <a:endCxn id="295" idx="5"/>
          </p:cNvCxnSpPr>
          <p:nvPr/>
        </p:nvCxnSpPr>
        <p:spPr>
          <a:xfrm rot="10800000">
            <a:off x="7441894" y="4877489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>
            <a:stCxn id="293" idx="6"/>
            <a:endCxn id="295" idx="3"/>
          </p:cNvCxnSpPr>
          <p:nvPr/>
        </p:nvCxnSpPr>
        <p:spPr>
          <a:xfrm rot="10800000" flipH="1">
            <a:off x="5510631" y="4877689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0"/>
          <p:cNvSpPr/>
          <p:nvPr/>
        </p:nvSpPr>
        <p:spPr>
          <a:xfrm>
            <a:off x="4385291" y="5045512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6483877" y="6396294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734452" y="5195006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6296226" y="5547315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30"/>
          <p:cNvCxnSpPr>
            <a:stCxn id="292" idx="6"/>
            <a:endCxn id="295" idx="2"/>
          </p:cNvCxnSpPr>
          <p:nvPr/>
        </p:nvCxnSpPr>
        <p:spPr>
          <a:xfrm>
            <a:off x="3689972" y="4057503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0"/>
          <p:cNvSpPr/>
          <p:nvPr/>
        </p:nvSpPr>
        <p:spPr>
          <a:xfrm>
            <a:off x="5510631" y="4057503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6" name="Google Shape;306;p30"/>
          <p:cNvGraphicFramePr/>
          <p:nvPr>
            <p:extLst>
              <p:ext uri="{D42A27DB-BD31-4B8C-83A1-F6EECF244321}">
                <p14:modId xmlns:p14="http://schemas.microsoft.com/office/powerpoint/2010/main" val="4257825520"/>
              </p:ext>
            </p:extLst>
          </p:nvPr>
        </p:nvGraphicFramePr>
        <p:xfrm>
          <a:off x="6694052" y="396505"/>
          <a:ext cx="5086771" cy="3435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28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5F99368-C902-49BB-A181-E584B47F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0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ребрата</a:t>
            </a:r>
            <a:endParaRPr sz="3200" dirty="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Изброяват се всички ребра, прекарани в графа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3200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lnSpc>
                <a:spcPct val="120000"/>
              </a:lnSpc>
              <a:spcBef>
                <a:spcPts val="400"/>
              </a:spcBef>
              <a:buNone/>
            </a:pPr>
            <a:endParaRPr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Представяне на граф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3022946" y="375458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843605" y="600839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7539869" y="579045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6872727" y="436040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31"/>
          <p:cNvCxnSpPr>
            <a:stCxn id="313" idx="5"/>
            <a:endCxn id="314" idx="1"/>
          </p:cNvCxnSpPr>
          <p:nvPr/>
        </p:nvCxnSpPr>
        <p:spPr>
          <a:xfrm>
            <a:off x="3592288" y="4271701"/>
            <a:ext cx="1348849" cy="182552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1"/>
          <p:cNvCxnSpPr>
            <a:stCxn id="314" idx="6"/>
            <a:endCxn id="315" idx="3"/>
          </p:cNvCxnSpPr>
          <p:nvPr/>
        </p:nvCxnSpPr>
        <p:spPr>
          <a:xfrm rot="10800000" flipH="1">
            <a:off x="5510631" y="6307717"/>
            <a:ext cx="2127046" cy="359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1"/>
          <p:cNvCxnSpPr>
            <a:stCxn id="315" idx="0"/>
            <a:endCxn id="316" idx="5"/>
          </p:cNvCxnSpPr>
          <p:nvPr/>
        </p:nvCxnSpPr>
        <p:spPr>
          <a:xfrm rot="10800000">
            <a:off x="7441894" y="4877489"/>
            <a:ext cx="431488" cy="91296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4" idx="6"/>
            <a:endCxn id="316" idx="3"/>
          </p:cNvCxnSpPr>
          <p:nvPr/>
        </p:nvCxnSpPr>
        <p:spPr>
          <a:xfrm rot="10800000" flipH="1">
            <a:off x="5510631" y="4877689"/>
            <a:ext cx="1459620" cy="143362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4385291" y="5045512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6483877" y="6396294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7734452" y="5195006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6296226" y="5547315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3" idx="6"/>
            <a:endCxn id="316" idx="2"/>
          </p:cNvCxnSpPr>
          <p:nvPr/>
        </p:nvCxnSpPr>
        <p:spPr>
          <a:xfrm>
            <a:off x="3689972" y="4057503"/>
            <a:ext cx="3182771" cy="60584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1"/>
          <p:cNvSpPr/>
          <p:nvPr/>
        </p:nvSpPr>
        <p:spPr>
          <a:xfrm>
            <a:off x="5510631" y="4057503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1718BE-ECF4-449B-B15B-E9C4473C5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912812" y="54278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Топологично сортиране</a:t>
            </a:r>
            <a:endParaRPr dirty="0"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951" y="668481"/>
            <a:ext cx="2982930" cy="45454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390F5-7F01-4394-A68C-A9C106E793C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6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Топологично сортиране (подреждане) на ориентиран граф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Линейно подреждане на върховете му, така че за всяко насочено ребро от върха u до връх v, u идва преди v в подреждането.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Пример: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→ 5 → 3 → 11 → 8 → 2 → 9 → 10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→ 5 → 7 → 8 → 11 → 2 → 9 → 10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 → 7 → 3 → 8 → 11 → 10 → 9 → 2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800"/>
              </a:spcBef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Топологично сортиране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7292833" y="3281472"/>
            <a:ext cx="577450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6610944" y="3897778"/>
            <a:ext cx="577450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7544568" y="4298873"/>
            <a:ext cx="668626" cy="481475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9045310" y="3027904"/>
            <a:ext cx="577450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8549839" y="3897778"/>
            <a:ext cx="668626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9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9540781" y="4438803"/>
            <a:ext cx="577450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7364514" y="5078603"/>
            <a:ext cx="577450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8703066" y="5151951"/>
            <a:ext cx="668626" cy="401096"/>
          </a:xfrm>
          <a:prstGeom prst="ellipse">
            <a:avLst/>
          </a:prstGeom>
          <a:solidFill>
            <a:srgbClr val="E69138"/>
          </a:solidFill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8" name="Google Shape;348;p33"/>
          <p:cNvCxnSpPr>
            <a:stCxn id="340" idx="6"/>
            <a:endCxn id="343" idx="2"/>
          </p:cNvCxnSpPr>
          <p:nvPr/>
        </p:nvCxnSpPr>
        <p:spPr>
          <a:xfrm rot="10800000" flipH="1">
            <a:off x="7870283" y="3228486"/>
            <a:ext cx="1174894" cy="253534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33"/>
          <p:cNvCxnSpPr>
            <a:stCxn id="340" idx="4"/>
            <a:endCxn id="342" idx="0"/>
          </p:cNvCxnSpPr>
          <p:nvPr/>
        </p:nvCxnSpPr>
        <p:spPr>
          <a:xfrm>
            <a:off x="7581558" y="3682568"/>
            <a:ext cx="297123" cy="616239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3"/>
          <p:cNvCxnSpPr>
            <a:stCxn id="341" idx="5"/>
            <a:endCxn id="342" idx="1"/>
          </p:cNvCxnSpPr>
          <p:nvPr/>
        </p:nvCxnSpPr>
        <p:spPr>
          <a:xfrm>
            <a:off x="7103828" y="4240134"/>
            <a:ext cx="538660" cy="129166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33"/>
          <p:cNvCxnSpPr>
            <a:stCxn id="342" idx="6"/>
            <a:endCxn id="344" idx="3"/>
          </p:cNvCxnSpPr>
          <p:nvPr/>
        </p:nvCxnSpPr>
        <p:spPr>
          <a:xfrm rot="10800000" flipH="1">
            <a:off x="8213193" y="4240089"/>
            <a:ext cx="434687" cy="299522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3"/>
          <p:cNvCxnSpPr>
            <a:stCxn id="343" idx="4"/>
            <a:endCxn id="344" idx="7"/>
          </p:cNvCxnSpPr>
          <p:nvPr/>
        </p:nvCxnSpPr>
        <p:spPr>
          <a:xfrm flipH="1">
            <a:off x="9120491" y="3429000"/>
            <a:ext cx="213544" cy="527463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3"/>
          <p:cNvCxnSpPr>
            <a:stCxn id="345" idx="0"/>
            <a:endCxn id="343" idx="5"/>
          </p:cNvCxnSpPr>
          <p:nvPr/>
        </p:nvCxnSpPr>
        <p:spPr>
          <a:xfrm rot="10800000">
            <a:off x="9538382" y="3370282"/>
            <a:ext cx="291124" cy="1068522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3"/>
          <p:cNvCxnSpPr>
            <a:stCxn id="345" idx="3"/>
            <a:endCxn id="347" idx="7"/>
          </p:cNvCxnSpPr>
          <p:nvPr/>
        </p:nvCxnSpPr>
        <p:spPr>
          <a:xfrm flipH="1">
            <a:off x="9273839" y="4781160"/>
            <a:ext cx="351508" cy="429488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3"/>
          <p:cNvCxnSpPr>
            <a:stCxn id="342" idx="5"/>
            <a:endCxn id="347" idx="1"/>
          </p:cNvCxnSpPr>
          <p:nvPr/>
        </p:nvCxnSpPr>
        <p:spPr>
          <a:xfrm>
            <a:off x="8115275" y="4709837"/>
            <a:ext cx="685821" cy="50067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3"/>
          <p:cNvCxnSpPr>
            <a:stCxn id="342" idx="4"/>
            <a:endCxn id="346" idx="0"/>
          </p:cNvCxnSpPr>
          <p:nvPr/>
        </p:nvCxnSpPr>
        <p:spPr>
          <a:xfrm flipH="1">
            <a:off x="7653339" y="4780348"/>
            <a:ext cx="225541" cy="298322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38A36ABF-D112-4C42-A90C-625E98B91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9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Топологично сортиране не може да бъде направено при: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неориентиран граф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цикличен граф 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Сортирането не е уникално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Съществуват различни сортирания и те дават различни резултати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Топологично сортиране – правила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BC0A676-637C-4769-AA1F-76445191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4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1. Намираме възел без входящи ребра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3516617" y="229023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5581812" y="204492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3421375" y="1201431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A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2065128" y="2361012"/>
            <a:ext cx="1250874" cy="43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376" name="Google Shape;376;p35"/>
          <p:cNvCxnSpPr>
            <a:stCxn id="368" idx="6"/>
            <a:endCxn id="369" idx="2"/>
          </p:cNvCxnSpPr>
          <p:nvPr/>
        </p:nvCxnSpPr>
        <p:spPr>
          <a:xfrm rot="10800000" flipH="1">
            <a:off x="4165648" y="2334219"/>
            <a:ext cx="1416031" cy="245136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5"/>
          <p:cNvCxnSpPr>
            <a:stCxn id="368" idx="4"/>
            <a:endCxn id="371" idx="0"/>
          </p:cNvCxnSpPr>
          <p:nvPr/>
        </p:nvCxnSpPr>
        <p:spPr>
          <a:xfrm>
            <a:off x="3841132" y="2868479"/>
            <a:ext cx="302721" cy="1251674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5769963" y="2623177"/>
            <a:ext cx="136364" cy="102373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6230843" y="2334052"/>
            <a:ext cx="1114110" cy="301921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stCxn id="371" idx="6"/>
            <a:endCxn id="373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E71B3FBA-9412-4668-93A7-2F47383B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 dirty="0"/>
              <a:t>Начини на представяне на графите. Компоненти на свързаност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намиране на компоненти на свързаност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Топологично сортиране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топологично сортиране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Пътища в граф, алгоритъм на Дейкстра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пътища в граф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Други алгоритми върху графи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други алгоритми върху графи</a:t>
            </a:r>
            <a:endParaRPr sz="3200" dirty="0"/>
          </a:p>
          <a:p>
            <a:pPr indent="0" algn="just">
              <a:buNone/>
            </a:pPr>
            <a:endParaRPr sz="32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238" y="28956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193C163-BA85-4CBB-ADD2-28D0DE289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2. Премахваме възел А и съответните му ребра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3516517" y="2290164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5581812" y="204492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97" name="Google Shape;397;p36"/>
          <p:cNvCxnSpPr>
            <a:stCxn id="391" idx="6"/>
            <a:endCxn id="392" idx="2"/>
          </p:cNvCxnSpPr>
          <p:nvPr/>
        </p:nvCxnSpPr>
        <p:spPr>
          <a:xfrm rot="10800000" flipH="1">
            <a:off x="4165548" y="2334152"/>
            <a:ext cx="1416431" cy="245136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6"/>
          <p:cNvCxnSpPr>
            <a:stCxn id="391" idx="4"/>
            <a:endCxn id="394" idx="0"/>
          </p:cNvCxnSpPr>
          <p:nvPr/>
        </p:nvCxnSpPr>
        <p:spPr>
          <a:xfrm>
            <a:off x="3841032" y="2868413"/>
            <a:ext cx="302721" cy="1251674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6"/>
          <p:cNvCxnSpPr>
            <a:stCxn id="392" idx="4"/>
            <a:endCxn id="395" idx="0"/>
          </p:cNvCxnSpPr>
          <p:nvPr/>
        </p:nvCxnSpPr>
        <p:spPr>
          <a:xfrm flipH="1">
            <a:off x="5769963" y="2623177"/>
            <a:ext cx="136364" cy="102373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6"/>
          <p:cNvCxnSpPr>
            <a:stCxn id="392" idx="6"/>
            <a:endCxn id="393" idx="2"/>
          </p:cNvCxnSpPr>
          <p:nvPr/>
        </p:nvCxnSpPr>
        <p:spPr>
          <a:xfrm>
            <a:off x="6230843" y="2334052"/>
            <a:ext cx="1114110" cy="301921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6"/>
          <p:cNvCxnSpPr>
            <a:stCxn id="393" idx="3"/>
            <a:endCxn id="395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6"/>
          <p:cNvCxnSpPr>
            <a:stCxn id="395" idx="6"/>
            <a:endCxn id="396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6"/>
          <p:cNvCxnSpPr>
            <a:stCxn id="394" idx="6"/>
            <a:endCxn id="396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6"/>
          <p:cNvCxnSpPr>
            <a:stCxn id="395" idx="2"/>
            <a:endCxn id="394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36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2334825" y="2715053"/>
            <a:ext cx="1181692" cy="321276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68C3AD40-C485-4485-9B84-5E02E46F5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4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3. Намираме възел без входящи ребра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581812" y="204492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5769963" y="1071631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В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4194507" y="2181059"/>
            <a:ext cx="1250874" cy="43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420" name="Google Shape;420;p37"/>
          <p:cNvCxnSpPr>
            <a:stCxn id="413" idx="4"/>
            <a:endCxn id="416" idx="0"/>
          </p:cNvCxnSpPr>
          <p:nvPr/>
        </p:nvCxnSpPr>
        <p:spPr>
          <a:xfrm flipH="1">
            <a:off x="5769963" y="2623177"/>
            <a:ext cx="136364" cy="102373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7"/>
          <p:cNvCxnSpPr>
            <a:stCxn id="413" idx="6"/>
            <a:endCxn id="414" idx="2"/>
          </p:cNvCxnSpPr>
          <p:nvPr/>
        </p:nvCxnSpPr>
        <p:spPr>
          <a:xfrm>
            <a:off x="6230843" y="2334052"/>
            <a:ext cx="1114110" cy="301921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37"/>
          <p:cNvCxnSpPr>
            <a:stCxn id="414" idx="3"/>
            <a:endCxn id="416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37"/>
          <p:cNvCxnSpPr>
            <a:stCxn id="416" idx="6"/>
            <a:endCxn id="417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7"/>
          <p:cNvCxnSpPr>
            <a:stCxn id="415" idx="6"/>
            <a:endCxn id="417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37"/>
          <p:cNvCxnSpPr>
            <a:stCxn id="416" idx="2"/>
            <a:endCxn id="415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6147850E-F57A-4145-9DB3-6D88F9C6B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4. Премахваме възел В и съответните му ребра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5581812" y="204492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8" name="Google Shape;438;p38"/>
          <p:cNvCxnSpPr>
            <a:stCxn id="433" idx="4"/>
            <a:endCxn id="436" idx="0"/>
          </p:cNvCxnSpPr>
          <p:nvPr/>
        </p:nvCxnSpPr>
        <p:spPr>
          <a:xfrm flipH="1">
            <a:off x="5769963" y="2623177"/>
            <a:ext cx="136364" cy="102373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38"/>
          <p:cNvCxnSpPr>
            <a:stCxn id="433" idx="6"/>
            <a:endCxn id="434" idx="2"/>
          </p:cNvCxnSpPr>
          <p:nvPr/>
        </p:nvCxnSpPr>
        <p:spPr>
          <a:xfrm>
            <a:off x="6230843" y="2334052"/>
            <a:ext cx="1114110" cy="301921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38"/>
          <p:cNvCxnSpPr>
            <a:stCxn id="434" idx="3"/>
            <a:endCxn id="436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8"/>
          <p:cNvCxnSpPr>
            <a:stCxn id="436" idx="6"/>
            <a:endCxn id="437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8"/>
          <p:cNvCxnSpPr>
            <a:stCxn id="435" idx="6"/>
            <a:endCxn id="437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38"/>
          <p:cNvCxnSpPr>
            <a:stCxn id="436" idx="2"/>
            <a:endCxn id="435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8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1994313" y="1983410"/>
            <a:ext cx="1824725" cy="411572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AD6E1276-46C9-4EAE-AD78-746B50B46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3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5. Намираме възел без входящи ребра</a:t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504678" y="1307636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Е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5877635" y="2417630"/>
            <a:ext cx="1250874" cy="43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458" name="Google Shape;458;p39"/>
          <p:cNvCxnSpPr>
            <a:stCxn id="452" idx="3"/>
            <a:endCxn id="454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39"/>
          <p:cNvCxnSpPr>
            <a:stCxn id="454" idx="6"/>
            <a:endCxn id="455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39"/>
          <p:cNvCxnSpPr>
            <a:stCxn id="453" idx="6"/>
            <a:endCxn id="455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39"/>
          <p:cNvCxnSpPr>
            <a:stCxn id="454" idx="2"/>
            <a:endCxn id="453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698440BD-5FC3-4CBF-AF20-78F0C189D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2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6. Премахваме възел Е и съответните му ребра</a:t>
            </a: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7345120" y="234684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73" name="Google Shape;473;p40"/>
          <p:cNvCxnSpPr>
            <a:stCxn id="469" idx="3"/>
            <a:endCxn id="471" idx="7"/>
          </p:cNvCxnSpPr>
          <p:nvPr/>
        </p:nvCxnSpPr>
        <p:spPr>
          <a:xfrm flipH="1">
            <a:off x="5999343" y="2840415"/>
            <a:ext cx="1440825" cy="891368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0"/>
          <p:cNvCxnSpPr>
            <a:stCxn id="471" idx="6"/>
            <a:endCxn id="472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40"/>
          <p:cNvCxnSpPr>
            <a:stCxn id="470" idx="6"/>
            <a:endCxn id="472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0"/>
          <p:cNvCxnSpPr>
            <a:stCxn id="471" idx="2"/>
            <a:endCxn id="470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40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Е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1994313" y="1983410"/>
            <a:ext cx="1824725" cy="411572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8F053A5-2F02-428C-A81E-B56B467B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7. Намираме възел без входящи ребра</a:t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5445381" y="3647077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5279457" y="2511323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D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41"/>
          <p:cNvSpPr/>
          <p:nvPr/>
        </p:nvSpPr>
        <p:spPr>
          <a:xfrm rot="1093237">
            <a:off x="3991830" y="3259503"/>
            <a:ext cx="1250806" cy="4365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490" name="Google Shape;490;p41"/>
          <p:cNvCxnSpPr>
            <a:stCxn id="486" idx="6"/>
            <a:endCxn id="487" idx="1"/>
          </p:cNvCxnSpPr>
          <p:nvPr/>
        </p:nvCxnSpPr>
        <p:spPr>
          <a:xfrm>
            <a:off x="6094412" y="3936201"/>
            <a:ext cx="1129306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41"/>
          <p:cNvCxnSpPr>
            <a:stCxn id="485" idx="6"/>
            <a:endCxn id="487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41"/>
          <p:cNvCxnSpPr>
            <a:stCxn id="486" idx="2"/>
            <a:endCxn id="485" idx="7"/>
          </p:cNvCxnSpPr>
          <p:nvPr/>
        </p:nvCxnSpPr>
        <p:spPr>
          <a:xfrm flipH="1">
            <a:off x="4373260" y="3936201"/>
            <a:ext cx="1072121" cy="26873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41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E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F6FF142-5BD4-4D84-B2D1-7F837CD05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7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8. Премахваме възел Е и съответните му ребра</a:t>
            </a: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5387096" y="3541971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03" name="Google Shape;503;p42"/>
          <p:cNvCxnSpPr>
            <a:stCxn id="501" idx="6"/>
            <a:endCxn id="502" idx="1"/>
          </p:cNvCxnSpPr>
          <p:nvPr/>
        </p:nvCxnSpPr>
        <p:spPr>
          <a:xfrm>
            <a:off x="6036127" y="3831095"/>
            <a:ext cx="1187291" cy="37390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42"/>
          <p:cNvCxnSpPr>
            <a:stCxn id="500" idx="6"/>
            <a:endCxn id="502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42"/>
          <p:cNvCxnSpPr>
            <a:stCxn id="501" idx="2"/>
            <a:endCxn id="500" idx="7"/>
          </p:cNvCxnSpPr>
          <p:nvPr/>
        </p:nvCxnSpPr>
        <p:spPr>
          <a:xfrm flipH="1">
            <a:off x="4373360" y="3831095"/>
            <a:ext cx="1013736" cy="37390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42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Е, D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1994313" y="3541971"/>
            <a:ext cx="1824725" cy="255733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121289-E9BB-4A7F-BF42-028280805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5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9. Намираме възел без входящи ребра</a:t>
            </a: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3568370" y="2955374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C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2434112" y="4191010"/>
            <a:ext cx="1250874" cy="43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518" name="Google Shape;518;p43"/>
          <p:cNvCxnSpPr>
            <a:stCxn id="514" idx="6"/>
            <a:endCxn id="515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43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E, D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FB5CC36-C553-4DD3-93AF-262D15E91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4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10. Премахваме възел C и съответните му ребра</a:t>
            </a: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3819238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28" name="Google Shape;528;p44"/>
          <p:cNvCxnSpPr>
            <a:stCxn id="526" idx="6"/>
            <a:endCxn id="527" idx="2"/>
          </p:cNvCxnSpPr>
          <p:nvPr/>
        </p:nvCxnSpPr>
        <p:spPr>
          <a:xfrm>
            <a:off x="4468269" y="4409345"/>
            <a:ext cx="2660107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9" name="Google Shape;529;p44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Е, D, C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1994313" y="4178338"/>
            <a:ext cx="1545997" cy="1921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B5C6012-29EF-4335-B4CE-2E97458ED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1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11. Намираме възел без входящи ребра</a:t>
            </a: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8" name="Google Shape;538;p45"/>
          <p:cNvSpPr/>
          <p:nvPr/>
        </p:nvSpPr>
        <p:spPr>
          <a:xfrm>
            <a:off x="6978781" y="3026189"/>
            <a:ext cx="2950032" cy="661428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Възелът F е единственият възел без входящи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5727921" y="4191010"/>
            <a:ext cx="1250874" cy="43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540" name="Google Shape;540;p45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E, D, C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C3EFA25-5FF0-4078-BE72-D20ABA269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2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Определения и терминология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Graphs</a:t>
            </a:r>
            <a:endParaRPr dirty="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06" y="1832550"/>
            <a:ext cx="6348346" cy="26028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562F1-D66B-468E-9FCF-980D098B280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18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Стъпка 12. Премахваме възел F и съответните му ребра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7128509" y="4120220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955002" y="5349700"/>
            <a:ext cx="377502" cy="578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2399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4649488" y="5420481"/>
            <a:ext cx="2124247" cy="436686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А, В, Е, D, C, F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46"/>
          <p:cNvSpPr/>
          <p:nvPr/>
        </p:nvSpPr>
        <p:spPr>
          <a:xfrm>
            <a:off x="1994313" y="4178338"/>
            <a:ext cx="1545997" cy="1921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7A35B66-2314-4332-8B59-8EBCBAF0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2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Резултат от топологичното сортиране</a:t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1911735" y="2785868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3552108" y="2785868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5192480" y="2785868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7956893" y="281995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6574687" y="281995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1" name="Google Shape;561;p47"/>
          <p:cNvSpPr/>
          <p:nvPr/>
        </p:nvSpPr>
        <p:spPr>
          <a:xfrm>
            <a:off x="9170044" y="2819959"/>
            <a:ext cx="649031" cy="57824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2" name="Google Shape;562;p47"/>
          <p:cNvCxnSpPr>
            <a:stCxn id="556" idx="6"/>
            <a:endCxn id="557" idx="2"/>
          </p:cNvCxnSpPr>
          <p:nvPr/>
        </p:nvCxnSpPr>
        <p:spPr>
          <a:xfrm>
            <a:off x="2560766" y="3074992"/>
            <a:ext cx="991342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47"/>
          <p:cNvCxnSpPr>
            <a:stCxn id="557" idx="6"/>
            <a:endCxn id="558" idx="2"/>
          </p:cNvCxnSpPr>
          <p:nvPr/>
        </p:nvCxnSpPr>
        <p:spPr>
          <a:xfrm>
            <a:off x="4201138" y="3074992"/>
            <a:ext cx="991342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7"/>
          <p:cNvCxnSpPr>
            <a:endCxn id="560" idx="2"/>
          </p:cNvCxnSpPr>
          <p:nvPr/>
        </p:nvCxnSpPr>
        <p:spPr>
          <a:xfrm>
            <a:off x="5841678" y="3109083"/>
            <a:ext cx="733009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7"/>
          <p:cNvCxnSpPr>
            <a:stCxn id="559" idx="6"/>
            <a:endCxn id="561" idx="2"/>
          </p:cNvCxnSpPr>
          <p:nvPr/>
        </p:nvCxnSpPr>
        <p:spPr>
          <a:xfrm>
            <a:off x="8605924" y="3109083"/>
            <a:ext cx="564253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7"/>
          <p:cNvCxnSpPr>
            <a:stCxn id="560" idx="6"/>
            <a:endCxn id="559" idx="2"/>
          </p:cNvCxnSpPr>
          <p:nvPr/>
        </p:nvCxnSpPr>
        <p:spPr>
          <a:xfrm>
            <a:off x="7223718" y="3109083"/>
            <a:ext cx="733009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47"/>
          <p:cNvSpPr/>
          <p:nvPr/>
        </p:nvSpPr>
        <p:spPr>
          <a:xfrm>
            <a:off x="2277539" y="1325665"/>
            <a:ext cx="6328352" cy="127126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568" name="Google Shape;568;p47"/>
          <p:cNvSpPr/>
          <p:nvPr/>
        </p:nvSpPr>
        <p:spPr>
          <a:xfrm>
            <a:off x="3919512" y="3552901"/>
            <a:ext cx="3044407" cy="73180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569" name="Google Shape;569;p47"/>
          <p:cNvSpPr/>
          <p:nvPr/>
        </p:nvSpPr>
        <p:spPr>
          <a:xfrm>
            <a:off x="7024536" y="3535306"/>
            <a:ext cx="2663706" cy="73180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9CE7EF0B-36A8-4DE7-830B-ABB7B790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Топологично сортиране: DFS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616248" y="1143000"/>
            <a:ext cx="10888364" cy="5038611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800" b="1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 sz="28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който съдържа резултата</a:t>
            </a:r>
            <a:endParaRPr sz="28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 sz="28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посетени възли</a:t>
            </a:r>
            <a:endParaRPr sz="28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← node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възела в sortedNodes</a:t>
            </a:r>
            <a:endParaRPr sz="2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800" b="1" dirty="0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566419" y="6262095"/>
            <a:ext cx="10833178" cy="3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Визуализация: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https://www.cs.usfca.edu/~galles/visualization/TopoSortDFS.html</a:t>
            </a:r>
            <a:endParaRPr sz="1600" u="sng">
              <a:solidFill>
                <a:schemeClr val="hlink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EE99BE-0E7C-4106-9E66-66400C08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90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Топологично сортиране: DFS </a:t>
            </a:r>
            <a:r>
              <a:rPr lang="bg-BG">
                <a:latin typeface="Cambria"/>
                <a:ea typeface="Cambria"/>
                <a:cs typeface="Cambria"/>
                <a:sym typeface="Cambria"/>
              </a:rPr>
              <a:t>+ цикъл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569818" y="914400"/>
            <a:ext cx="10771194" cy="5610602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 sz="20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съдържащ резултата</a:t>
            </a:r>
            <a:endParaRPr sz="20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 sz="20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списък от посетените възли</a:t>
            </a:r>
            <a:endParaRPr sz="20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cycleNodes = { }  </a:t>
            </a:r>
            <a:r>
              <a:rPr lang="en" sz="20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възли в настоящия цикъл от обхождането в дълбочина</a:t>
            </a:r>
            <a:endParaRPr sz="20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ϵ cycleNodes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return "Грешка: намерен е цикъл"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← node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cycleNodes ← node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премахни node от cycleNodes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0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 sortedNodes</a:t>
            </a:r>
            <a:endParaRPr sz="20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000" b="1" dirty="0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28BCF43-3790-4787-A563-21BA768F4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7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Алгоритъм на Дейкстра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139" y="2262155"/>
            <a:ext cx="6594050" cy="233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380B2F6-56ED-4B9E-92FB-9F138B31F1F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07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Намиране на  минимален път в претеглен граф с неотрицателни тегла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595" name="Google Shape;595;p51"/>
          <p:cNvSpPr/>
          <p:nvPr/>
        </p:nvSpPr>
        <p:spPr>
          <a:xfrm>
            <a:off x="2444696" y="473406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4417682" y="334029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6331917" y="27125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5998570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8945203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0" name="Google Shape;600;p51"/>
          <p:cNvCxnSpPr>
            <a:stCxn id="595" idx="7"/>
            <a:endCxn id="596" idx="2"/>
          </p:cNvCxnSpPr>
          <p:nvPr/>
        </p:nvCxnSpPr>
        <p:spPr>
          <a:xfrm rot="10800000" flipH="1">
            <a:off x="3014039" y="3643091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51"/>
          <p:cNvCxnSpPr>
            <a:stCxn id="596" idx="5"/>
            <a:endCxn id="598" idx="1"/>
          </p:cNvCxnSpPr>
          <p:nvPr/>
        </p:nvCxnSpPr>
        <p:spPr>
          <a:xfrm>
            <a:off x="4987024" y="3857409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51"/>
          <p:cNvCxnSpPr>
            <a:stCxn id="595" idx="6"/>
            <a:endCxn id="598" idx="2"/>
          </p:cNvCxnSpPr>
          <p:nvPr/>
        </p:nvCxnSpPr>
        <p:spPr>
          <a:xfrm rot="10800000" flipH="1">
            <a:off x="3111722" y="4976197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51"/>
          <p:cNvCxnSpPr>
            <a:stCxn id="596" idx="7"/>
            <a:endCxn id="597" idx="2"/>
          </p:cNvCxnSpPr>
          <p:nvPr/>
        </p:nvCxnSpPr>
        <p:spPr>
          <a:xfrm rot="10800000" flipH="1">
            <a:off x="4987024" y="3015521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51"/>
          <p:cNvCxnSpPr>
            <a:stCxn id="598" idx="0"/>
            <a:endCxn id="597" idx="4"/>
          </p:cNvCxnSpPr>
          <p:nvPr/>
        </p:nvCxnSpPr>
        <p:spPr>
          <a:xfrm rot="10800000" flipH="1">
            <a:off x="6332083" y="3318529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1"/>
          <p:cNvCxnSpPr>
            <a:stCxn id="597" idx="6"/>
            <a:endCxn id="599" idx="1"/>
          </p:cNvCxnSpPr>
          <p:nvPr/>
        </p:nvCxnSpPr>
        <p:spPr>
          <a:xfrm>
            <a:off x="6998943" y="3015441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1"/>
          <p:cNvCxnSpPr>
            <a:stCxn id="598" idx="6"/>
            <a:endCxn id="599" idx="2"/>
          </p:cNvCxnSpPr>
          <p:nvPr/>
        </p:nvCxnSpPr>
        <p:spPr>
          <a:xfrm>
            <a:off x="6665597" y="4976297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51"/>
          <p:cNvSpPr/>
          <p:nvPr/>
        </p:nvSpPr>
        <p:spPr>
          <a:xfrm>
            <a:off x="3256984" y="396959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4191808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5084708" y="436498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5311549" y="291925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6538663" y="405115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7575260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51"/>
          <p:cNvSpPr/>
          <p:nvPr/>
        </p:nvSpPr>
        <p:spPr>
          <a:xfrm>
            <a:off x="8237121" y="389977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AA223A89-7B73-4F34-A67D-4625FBCDE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87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Представяне на графа като матрица W, на която елементът Wij е равен на дължината на реброто, съединяващо i-тия и j-ия връх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Означаваме с 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∞ ребрата, чиито върхове не са инцидентни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8" name="Google Shape;618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graphicFrame>
        <p:nvGraphicFramePr>
          <p:cNvPr id="620" name="Google Shape;620;p52"/>
          <p:cNvGraphicFramePr/>
          <p:nvPr>
            <p:extLst>
              <p:ext uri="{D42A27DB-BD31-4B8C-83A1-F6EECF244321}">
                <p14:modId xmlns:p14="http://schemas.microsoft.com/office/powerpoint/2010/main" val="174828983"/>
              </p:ext>
            </p:extLst>
          </p:nvPr>
        </p:nvGraphicFramePr>
        <p:xfrm>
          <a:off x="1522412" y="2819400"/>
          <a:ext cx="8271048" cy="36569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4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1D793FA-8107-4643-AE53-7B157E33A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43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даваме стойност на масива L: l(i)=∞, освен този с номер u1, т.е. l(u1)=0.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въpхове се дава стойност на масива H: h(i)=0, а за h(u1)=1;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Започваме от връх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u1,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той е текущ  и полагаме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p=u1;</a:t>
            </a:r>
            <a:endParaRPr sz="2400" i="1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i,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за които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h(i)=0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са инцидентни /съседни/ с върха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преизчисляваме по формулата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l(i)=min{l(i), l(t)+W[t,i]}</a:t>
            </a:r>
            <a:endParaRPr sz="2400" i="1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Измежду тях намираме такъв, за който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минимално, ако не е намерен такъв минимум, т.е. стойността на всички посетени върхове е безкрайност, то не съществува път и КРАЙ;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Полагаме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да е равен на намерения връх с минимална стойност и правим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h[p]=1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Ако p=u2, то е намерен път със стойност 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l(u2)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КРАЙ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indent="-440157"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иначе отиваме на стъпка 4.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5" name="Google Shape;62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96DC312-162F-4574-9E8D-B64B1358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Търсим минимален път от връх a до връх e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u1= a, u2=e;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l[a]=0;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l[b]=...=l[e]=100;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Предполагаме, че няма да надхвърлим път с дължина 100.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1" name="Google Shape;63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633" name="Google Shape;633;p54"/>
          <p:cNvSpPr/>
          <p:nvPr/>
        </p:nvSpPr>
        <p:spPr>
          <a:xfrm>
            <a:off x="2444696" y="473406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54"/>
          <p:cNvSpPr/>
          <p:nvPr/>
        </p:nvSpPr>
        <p:spPr>
          <a:xfrm>
            <a:off x="4417682" y="334029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6331917" y="27125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5998570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7" name="Google Shape;637;p54"/>
          <p:cNvSpPr/>
          <p:nvPr/>
        </p:nvSpPr>
        <p:spPr>
          <a:xfrm>
            <a:off x="8945203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8" name="Google Shape;638;p54"/>
          <p:cNvCxnSpPr>
            <a:stCxn id="633" idx="7"/>
            <a:endCxn id="634" idx="2"/>
          </p:cNvCxnSpPr>
          <p:nvPr/>
        </p:nvCxnSpPr>
        <p:spPr>
          <a:xfrm rot="10800000" flipH="1">
            <a:off x="3014039" y="3643091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54"/>
          <p:cNvCxnSpPr>
            <a:stCxn id="634" idx="5"/>
            <a:endCxn id="636" idx="1"/>
          </p:cNvCxnSpPr>
          <p:nvPr/>
        </p:nvCxnSpPr>
        <p:spPr>
          <a:xfrm>
            <a:off x="4987024" y="3857409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54"/>
          <p:cNvCxnSpPr>
            <a:stCxn id="633" idx="6"/>
            <a:endCxn id="636" idx="2"/>
          </p:cNvCxnSpPr>
          <p:nvPr/>
        </p:nvCxnSpPr>
        <p:spPr>
          <a:xfrm rot="10800000" flipH="1">
            <a:off x="3111722" y="4976197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54"/>
          <p:cNvCxnSpPr>
            <a:stCxn id="634" idx="7"/>
            <a:endCxn id="635" idx="2"/>
          </p:cNvCxnSpPr>
          <p:nvPr/>
        </p:nvCxnSpPr>
        <p:spPr>
          <a:xfrm rot="10800000" flipH="1">
            <a:off x="4987024" y="3015521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4"/>
          <p:cNvCxnSpPr>
            <a:stCxn id="636" idx="0"/>
            <a:endCxn id="635" idx="4"/>
          </p:cNvCxnSpPr>
          <p:nvPr/>
        </p:nvCxnSpPr>
        <p:spPr>
          <a:xfrm rot="10800000" flipH="1">
            <a:off x="6332083" y="3318529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54"/>
          <p:cNvCxnSpPr>
            <a:stCxn id="635" idx="6"/>
            <a:endCxn id="637" idx="1"/>
          </p:cNvCxnSpPr>
          <p:nvPr/>
        </p:nvCxnSpPr>
        <p:spPr>
          <a:xfrm>
            <a:off x="6998943" y="3015441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54"/>
          <p:cNvCxnSpPr>
            <a:stCxn id="636" idx="6"/>
            <a:endCxn id="637" idx="2"/>
          </p:cNvCxnSpPr>
          <p:nvPr/>
        </p:nvCxnSpPr>
        <p:spPr>
          <a:xfrm>
            <a:off x="6665597" y="4976297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54"/>
          <p:cNvSpPr/>
          <p:nvPr/>
        </p:nvSpPr>
        <p:spPr>
          <a:xfrm>
            <a:off x="3256984" y="396959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4191808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54"/>
          <p:cNvSpPr/>
          <p:nvPr/>
        </p:nvSpPr>
        <p:spPr>
          <a:xfrm>
            <a:off x="5084708" y="436498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5311549" y="291925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6538663" y="405115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7575260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8237121" y="389977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96803B3C-0113-4EB2-A3CE-3D6473E1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08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p=a, h(a)=1;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Съседните на върха а са b, и d. 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6" name="Google Shape;65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658" name="Google Shape;658;p55"/>
          <p:cNvSpPr/>
          <p:nvPr/>
        </p:nvSpPr>
        <p:spPr>
          <a:xfrm>
            <a:off x="4089705" y="501368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9" name="Google Shape;659;p55"/>
          <p:cNvSpPr/>
          <p:nvPr/>
        </p:nvSpPr>
        <p:spPr>
          <a:xfrm>
            <a:off x="6062691" y="361991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0" name="Google Shape;660;p55"/>
          <p:cNvSpPr/>
          <p:nvPr/>
        </p:nvSpPr>
        <p:spPr>
          <a:xfrm>
            <a:off x="7976926" y="299214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1" name="Google Shape;661;p55"/>
          <p:cNvSpPr/>
          <p:nvPr/>
        </p:nvSpPr>
        <p:spPr>
          <a:xfrm>
            <a:off x="7643579" y="495300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2" name="Google Shape;662;p55"/>
          <p:cNvSpPr/>
          <p:nvPr/>
        </p:nvSpPr>
        <p:spPr>
          <a:xfrm>
            <a:off x="10590212" y="495300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63" name="Google Shape;663;p55"/>
          <p:cNvCxnSpPr>
            <a:stCxn id="658" idx="7"/>
            <a:endCxn id="659" idx="2"/>
          </p:cNvCxnSpPr>
          <p:nvPr/>
        </p:nvCxnSpPr>
        <p:spPr>
          <a:xfrm rot="10800000" flipH="1">
            <a:off x="4659048" y="3922715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55"/>
          <p:cNvCxnSpPr>
            <a:stCxn id="659" idx="5"/>
            <a:endCxn id="661" idx="1"/>
          </p:cNvCxnSpPr>
          <p:nvPr/>
        </p:nvCxnSpPr>
        <p:spPr>
          <a:xfrm>
            <a:off x="6632033" y="4137033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55"/>
          <p:cNvCxnSpPr>
            <a:stCxn id="658" idx="6"/>
            <a:endCxn id="661" idx="2"/>
          </p:cNvCxnSpPr>
          <p:nvPr/>
        </p:nvCxnSpPr>
        <p:spPr>
          <a:xfrm rot="10800000" flipH="1">
            <a:off x="4756731" y="5255821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55"/>
          <p:cNvCxnSpPr>
            <a:stCxn id="659" idx="7"/>
            <a:endCxn id="660" idx="2"/>
          </p:cNvCxnSpPr>
          <p:nvPr/>
        </p:nvCxnSpPr>
        <p:spPr>
          <a:xfrm rot="10800000" flipH="1">
            <a:off x="6632033" y="3295145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55"/>
          <p:cNvCxnSpPr>
            <a:stCxn id="661" idx="0"/>
            <a:endCxn id="660" idx="4"/>
          </p:cNvCxnSpPr>
          <p:nvPr/>
        </p:nvCxnSpPr>
        <p:spPr>
          <a:xfrm rot="10800000" flipH="1">
            <a:off x="7977092" y="3598153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55"/>
          <p:cNvCxnSpPr>
            <a:stCxn id="660" idx="6"/>
            <a:endCxn id="662" idx="1"/>
          </p:cNvCxnSpPr>
          <p:nvPr/>
        </p:nvCxnSpPr>
        <p:spPr>
          <a:xfrm>
            <a:off x="8643952" y="3295065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55"/>
          <p:cNvCxnSpPr>
            <a:stCxn id="661" idx="6"/>
            <a:endCxn id="662" idx="2"/>
          </p:cNvCxnSpPr>
          <p:nvPr/>
        </p:nvCxnSpPr>
        <p:spPr>
          <a:xfrm>
            <a:off x="8310606" y="5255921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55"/>
          <p:cNvSpPr/>
          <p:nvPr/>
        </p:nvSpPr>
        <p:spPr>
          <a:xfrm>
            <a:off x="4901993" y="4249216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5836817" y="539571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6729717" y="4644613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3" name="Google Shape;673;p55"/>
          <p:cNvSpPr/>
          <p:nvPr/>
        </p:nvSpPr>
        <p:spPr>
          <a:xfrm>
            <a:off x="6956558" y="319887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4" name="Google Shape;674;p55"/>
          <p:cNvSpPr/>
          <p:nvPr/>
        </p:nvSpPr>
        <p:spPr>
          <a:xfrm>
            <a:off x="8183672" y="433077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9220269" y="539571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9882130" y="417940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77" name="Google Shape;677;p55"/>
          <p:cNvGraphicFramePr/>
          <p:nvPr>
            <p:extLst>
              <p:ext uri="{D42A27DB-BD31-4B8C-83A1-F6EECF244321}">
                <p14:modId xmlns:p14="http://schemas.microsoft.com/office/powerpoint/2010/main" val="986776421"/>
              </p:ext>
            </p:extLst>
          </p:nvPr>
        </p:nvGraphicFramePr>
        <p:xfrm>
          <a:off x="415475" y="1357506"/>
          <a:ext cx="5410024" cy="2681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CBD237E-80A3-4B2B-B9E6-2E5D0A93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 algn="just">
              <a:lnSpc>
                <a:spcPct val="120000"/>
              </a:lnSpc>
              <a:spcBef>
                <a:spcPts val="533"/>
              </a:spcBef>
              <a:buSzPts val="16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V=(v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) - множество на върховете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E=(e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,…e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)- множество на ребрата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800" i="1" dirty="0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800" i="1" baseline="-25000" dirty="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2800" i="1" dirty="0">
                <a:latin typeface="Cambria"/>
                <a:ea typeface="Cambria"/>
                <a:cs typeface="Cambria"/>
                <a:sym typeface="Cambria"/>
              </a:rPr>
              <a:t>: Е -&gt; VxV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– свързваща функция, съпоставяща на всеки елемент на Е наредена двойка върхове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806762" y="4480174"/>
            <a:ext cx="2724090" cy="16259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005250" y="5378773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v5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713965" y="5300493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19483" y="4578215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056964" y="5251473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488051" y="4766932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902774" y="4584947"/>
            <a:ext cx="2724090" cy="16259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9695574" y="4766932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e3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9084133" y="5342000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e2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8242752" y="4871472"/>
            <a:ext cx="611441" cy="611841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333">
                <a:latin typeface="Cambria"/>
                <a:ea typeface="Cambria"/>
                <a:cs typeface="Cambria"/>
                <a:sym typeface="Cambria"/>
              </a:rPr>
              <a:t>e1</a:t>
            </a:r>
            <a:endParaRPr sz="1333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" name="Google Shape;136;p20"/>
          <p:cNvCxnSpPr>
            <a:stCxn id="131" idx="7"/>
            <a:endCxn id="129" idx="2"/>
          </p:cNvCxnSpPr>
          <p:nvPr/>
        </p:nvCxnSpPr>
        <p:spPr>
          <a:xfrm>
            <a:off x="3009949" y="4856534"/>
            <a:ext cx="509467" cy="27593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0"/>
          <p:cNvSpPr/>
          <p:nvPr/>
        </p:nvSpPr>
        <p:spPr>
          <a:xfrm rot="5400000">
            <a:off x="5154957" y="1339992"/>
            <a:ext cx="1281266" cy="578169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38" name="Google Shape;138;p20"/>
          <p:cNvSpPr txBox="1"/>
          <p:nvPr/>
        </p:nvSpPr>
        <p:spPr>
          <a:xfrm>
            <a:off x="2607553" y="6022772"/>
            <a:ext cx="1406834" cy="41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върхове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686437" y="6136109"/>
            <a:ext cx="1406834" cy="41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ребра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187315" y="3671185"/>
            <a:ext cx="1406834" cy="41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2399" baseline="-2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3E2F754-45B9-42B9-BF76-27C818A1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50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133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l(b)=min{l(b), l(a)+3}=min{100, 0+3} =3</a:t>
            </a:r>
            <a:endParaRPr sz="2133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l(a)+7}=min{100, 0+7} =7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>
            <a:off x="4398879" y="467369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56"/>
          <p:cNvSpPr/>
          <p:nvPr/>
        </p:nvSpPr>
        <p:spPr>
          <a:xfrm>
            <a:off x="6371865" y="327992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8286100" y="265215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7" name="Google Shape;687;p56"/>
          <p:cNvSpPr/>
          <p:nvPr/>
        </p:nvSpPr>
        <p:spPr>
          <a:xfrm>
            <a:off x="7952753" y="461301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10899386" y="461301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9" name="Google Shape;689;p56"/>
          <p:cNvCxnSpPr>
            <a:stCxn id="684" idx="7"/>
            <a:endCxn id="685" idx="2"/>
          </p:cNvCxnSpPr>
          <p:nvPr/>
        </p:nvCxnSpPr>
        <p:spPr>
          <a:xfrm rot="10800000" flipH="1">
            <a:off x="4968222" y="3582725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56"/>
          <p:cNvCxnSpPr>
            <a:stCxn id="685" idx="5"/>
            <a:endCxn id="687" idx="1"/>
          </p:cNvCxnSpPr>
          <p:nvPr/>
        </p:nvCxnSpPr>
        <p:spPr>
          <a:xfrm>
            <a:off x="6941207" y="3797043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6"/>
          <p:cNvCxnSpPr>
            <a:stCxn id="684" idx="6"/>
            <a:endCxn id="687" idx="2"/>
          </p:cNvCxnSpPr>
          <p:nvPr/>
        </p:nvCxnSpPr>
        <p:spPr>
          <a:xfrm rot="10800000" flipH="1">
            <a:off x="5065905" y="4915831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6"/>
          <p:cNvCxnSpPr>
            <a:stCxn id="685" idx="7"/>
            <a:endCxn id="686" idx="2"/>
          </p:cNvCxnSpPr>
          <p:nvPr/>
        </p:nvCxnSpPr>
        <p:spPr>
          <a:xfrm rot="10800000" flipH="1">
            <a:off x="6941207" y="2955155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56"/>
          <p:cNvCxnSpPr>
            <a:stCxn id="687" idx="0"/>
            <a:endCxn id="686" idx="4"/>
          </p:cNvCxnSpPr>
          <p:nvPr/>
        </p:nvCxnSpPr>
        <p:spPr>
          <a:xfrm rot="10800000" flipH="1">
            <a:off x="8286266" y="3258163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6"/>
          <p:cNvCxnSpPr>
            <a:stCxn id="686" idx="6"/>
            <a:endCxn id="688" idx="1"/>
          </p:cNvCxnSpPr>
          <p:nvPr/>
        </p:nvCxnSpPr>
        <p:spPr>
          <a:xfrm>
            <a:off x="8953126" y="2955075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6"/>
          <p:cNvCxnSpPr>
            <a:stCxn id="687" idx="6"/>
            <a:endCxn id="688" idx="2"/>
          </p:cNvCxnSpPr>
          <p:nvPr/>
        </p:nvCxnSpPr>
        <p:spPr>
          <a:xfrm>
            <a:off x="8619780" y="4915931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56"/>
          <p:cNvSpPr/>
          <p:nvPr/>
        </p:nvSpPr>
        <p:spPr>
          <a:xfrm>
            <a:off x="5211167" y="3909226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6145991" y="505572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8" name="Google Shape;698;p56"/>
          <p:cNvSpPr/>
          <p:nvPr/>
        </p:nvSpPr>
        <p:spPr>
          <a:xfrm>
            <a:off x="7038891" y="4304623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7265732" y="285888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0" name="Google Shape;700;p56"/>
          <p:cNvSpPr/>
          <p:nvPr/>
        </p:nvSpPr>
        <p:spPr>
          <a:xfrm>
            <a:off x="8492846" y="399078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9529443" y="505572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10191304" y="383941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03" name="Google Shape;703;p56"/>
          <p:cNvGraphicFramePr/>
          <p:nvPr>
            <p:extLst>
              <p:ext uri="{D42A27DB-BD31-4B8C-83A1-F6EECF244321}">
                <p14:modId xmlns:p14="http://schemas.microsoft.com/office/powerpoint/2010/main" val="200406583"/>
              </p:ext>
            </p:extLst>
          </p:nvPr>
        </p:nvGraphicFramePr>
        <p:xfrm>
          <a:off x="415475" y="1357506"/>
          <a:ext cx="5410024" cy="2681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185FB269-8C9D-49E9-A561-56E6F2DBB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68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Най-малката стойност е на l(b) и тя е 3.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p=b и този връх го маркираме.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h(b)=1;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4260879" y="473406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1" name="Google Shape;711;p57"/>
          <p:cNvSpPr/>
          <p:nvPr/>
        </p:nvSpPr>
        <p:spPr>
          <a:xfrm>
            <a:off x="6233865" y="334029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8148100" y="27125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7814753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10761386" y="467337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5" name="Google Shape;715;p57"/>
          <p:cNvCxnSpPr>
            <a:stCxn id="710" idx="7"/>
            <a:endCxn id="711" idx="2"/>
          </p:cNvCxnSpPr>
          <p:nvPr/>
        </p:nvCxnSpPr>
        <p:spPr>
          <a:xfrm rot="10800000" flipH="1">
            <a:off x="4830222" y="3643091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57"/>
          <p:cNvCxnSpPr>
            <a:stCxn id="711" idx="5"/>
            <a:endCxn id="713" idx="1"/>
          </p:cNvCxnSpPr>
          <p:nvPr/>
        </p:nvCxnSpPr>
        <p:spPr>
          <a:xfrm>
            <a:off x="6803207" y="3857409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57"/>
          <p:cNvCxnSpPr>
            <a:stCxn id="710" idx="6"/>
            <a:endCxn id="713" idx="2"/>
          </p:cNvCxnSpPr>
          <p:nvPr/>
        </p:nvCxnSpPr>
        <p:spPr>
          <a:xfrm rot="10800000" flipH="1">
            <a:off x="4927905" y="4976197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7"/>
          <p:cNvCxnSpPr>
            <a:stCxn id="711" idx="7"/>
            <a:endCxn id="712" idx="2"/>
          </p:cNvCxnSpPr>
          <p:nvPr/>
        </p:nvCxnSpPr>
        <p:spPr>
          <a:xfrm rot="10800000" flipH="1">
            <a:off x="6803207" y="3015521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57"/>
          <p:cNvCxnSpPr>
            <a:stCxn id="713" idx="0"/>
            <a:endCxn id="712" idx="4"/>
          </p:cNvCxnSpPr>
          <p:nvPr/>
        </p:nvCxnSpPr>
        <p:spPr>
          <a:xfrm rot="10800000" flipH="1">
            <a:off x="8148266" y="3318529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57"/>
          <p:cNvCxnSpPr>
            <a:stCxn id="712" idx="6"/>
            <a:endCxn id="714" idx="1"/>
          </p:cNvCxnSpPr>
          <p:nvPr/>
        </p:nvCxnSpPr>
        <p:spPr>
          <a:xfrm>
            <a:off x="8815126" y="3015441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7"/>
          <p:cNvCxnSpPr>
            <a:stCxn id="713" idx="6"/>
            <a:endCxn id="714" idx="2"/>
          </p:cNvCxnSpPr>
          <p:nvPr/>
        </p:nvCxnSpPr>
        <p:spPr>
          <a:xfrm>
            <a:off x="8481780" y="4976297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57"/>
          <p:cNvSpPr/>
          <p:nvPr/>
        </p:nvSpPr>
        <p:spPr>
          <a:xfrm>
            <a:off x="5073167" y="396959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6007991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4" name="Google Shape;724;p57"/>
          <p:cNvSpPr/>
          <p:nvPr/>
        </p:nvSpPr>
        <p:spPr>
          <a:xfrm>
            <a:off x="6900891" y="436498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5" name="Google Shape;725;p57"/>
          <p:cNvSpPr/>
          <p:nvPr/>
        </p:nvSpPr>
        <p:spPr>
          <a:xfrm>
            <a:off x="7127732" y="291925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6" name="Google Shape;726;p57"/>
          <p:cNvSpPr/>
          <p:nvPr/>
        </p:nvSpPr>
        <p:spPr>
          <a:xfrm>
            <a:off x="8354846" y="405115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9391443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8" name="Google Shape;728;p57"/>
          <p:cNvSpPr/>
          <p:nvPr/>
        </p:nvSpPr>
        <p:spPr>
          <a:xfrm>
            <a:off x="10053304" y="389977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29" name="Google Shape;729;p57"/>
          <p:cNvGraphicFramePr/>
          <p:nvPr>
            <p:extLst>
              <p:ext uri="{D42A27DB-BD31-4B8C-83A1-F6EECF244321}">
                <p14:modId xmlns:p14="http://schemas.microsoft.com/office/powerpoint/2010/main" val="1450594805"/>
              </p:ext>
            </p:extLst>
          </p:nvPr>
        </p:nvGraphicFramePr>
        <p:xfrm>
          <a:off x="415475" y="1357506"/>
          <a:ext cx="5410024" cy="2681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8141DF15-BFCD-4207-B361-8A8EC891B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3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b са c и d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l(c)=min{l(c), l(b)+1}=min{100, 3+1} =4</a:t>
            </a:r>
            <a:endParaRPr sz="2133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l(b)+2}=min{7, 3+2} =5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4" name="Google Shape;734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736" name="Google Shape;736;p58"/>
          <p:cNvSpPr/>
          <p:nvPr/>
        </p:nvSpPr>
        <p:spPr>
          <a:xfrm>
            <a:off x="4415952" y="4676804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6388938" y="3283034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8" name="Google Shape;738;p58"/>
          <p:cNvSpPr/>
          <p:nvPr/>
        </p:nvSpPr>
        <p:spPr>
          <a:xfrm>
            <a:off x="8303173" y="265526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58"/>
          <p:cNvSpPr/>
          <p:nvPr/>
        </p:nvSpPr>
        <p:spPr>
          <a:xfrm>
            <a:off x="7969826" y="46161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10916459" y="46161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41" name="Google Shape;741;p58"/>
          <p:cNvCxnSpPr>
            <a:stCxn id="736" idx="7"/>
            <a:endCxn id="737" idx="2"/>
          </p:cNvCxnSpPr>
          <p:nvPr/>
        </p:nvCxnSpPr>
        <p:spPr>
          <a:xfrm rot="10800000" flipH="1">
            <a:off x="4985295" y="3585835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8"/>
          <p:cNvCxnSpPr>
            <a:stCxn id="737" idx="5"/>
            <a:endCxn id="739" idx="1"/>
          </p:cNvCxnSpPr>
          <p:nvPr/>
        </p:nvCxnSpPr>
        <p:spPr>
          <a:xfrm>
            <a:off x="6958280" y="3800153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58"/>
          <p:cNvCxnSpPr>
            <a:stCxn id="736" idx="6"/>
            <a:endCxn id="739" idx="2"/>
          </p:cNvCxnSpPr>
          <p:nvPr/>
        </p:nvCxnSpPr>
        <p:spPr>
          <a:xfrm rot="10800000" flipH="1">
            <a:off x="5082978" y="4918941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58"/>
          <p:cNvCxnSpPr>
            <a:stCxn id="737" idx="7"/>
            <a:endCxn id="738" idx="2"/>
          </p:cNvCxnSpPr>
          <p:nvPr/>
        </p:nvCxnSpPr>
        <p:spPr>
          <a:xfrm rot="10800000" flipH="1">
            <a:off x="6958280" y="2958265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58"/>
          <p:cNvCxnSpPr>
            <a:stCxn id="739" idx="0"/>
            <a:endCxn id="738" idx="4"/>
          </p:cNvCxnSpPr>
          <p:nvPr/>
        </p:nvCxnSpPr>
        <p:spPr>
          <a:xfrm rot="10800000" flipH="1">
            <a:off x="8303339" y="3261273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58"/>
          <p:cNvCxnSpPr>
            <a:stCxn id="738" idx="6"/>
            <a:endCxn id="740" idx="1"/>
          </p:cNvCxnSpPr>
          <p:nvPr/>
        </p:nvCxnSpPr>
        <p:spPr>
          <a:xfrm>
            <a:off x="8970199" y="2958185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58"/>
          <p:cNvCxnSpPr>
            <a:stCxn id="739" idx="6"/>
            <a:endCxn id="740" idx="2"/>
          </p:cNvCxnSpPr>
          <p:nvPr/>
        </p:nvCxnSpPr>
        <p:spPr>
          <a:xfrm>
            <a:off x="8636853" y="4919041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58"/>
          <p:cNvSpPr/>
          <p:nvPr/>
        </p:nvSpPr>
        <p:spPr>
          <a:xfrm>
            <a:off x="5228240" y="3912336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9" name="Google Shape;749;p58"/>
          <p:cNvSpPr/>
          <p:nvPr/>
        </p:nvSpPr>
        <p:spPr>
          <a:xfrm>
            <a:off x="6163064" y="505883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0" name="Google Shape;750;p58"/>
          <p:cNvSpPr/>
          <p:nvPr/>
        </p:nvSpPr>
        <p:spPr>
          <a:xfrm>
            <a:off x="7055964" y="4307733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7282805" y="28619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8509919" y="399389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58"/>
          <p:cNvSpPr/>
          <p:nvPr/>
        </p:nvSpPr>
        <p:spPr>
          <a:xfrm>
            <a:off x="9546516" y="505883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4" name="Google Shape;754;p58"/>
          <p:cNvSpPr/>
          <p:nvPr/>
        </p:nvSpPr>
        <p:spPr>
          <a:xfrm>
            <a:off x="10208377" y="384252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55" name="Google Shape;755;p58"/>
          <p:cNvGraphicFramePr/>
          <p:nvPr>
            <p:extLst>
              <p:ext uri="{D42A27DB-BD31-4B8C-83A1-F6EECF244321}">
                <p14:modId xmlns:p14="http://schemas.microsoft.com/office/powerpoint/2010/main" val="2287483389"/>
              </p:ext>
            </p:extLst>
          </p:nvPr>
        </p:nvGraphicFramePr>
        <p:xfrm>
          <a:off x="415475" y="1357506"/>
          <a:ext cx="5410024" cy="2681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800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CAAAEE1-0B99-46E2-BEA2-EB1532818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73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Най-малката стойност е на l(c) и тя е 4.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p=c и този връх го маркираме.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h(c)=1;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0" name="Google Shape;760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762" name="Google Shape;762;p59"/>
          <p:cNvSpPr/>
          <p:nvPr/>
        </p:nvSpPr>
        <p:spPr>
          <a:xfrm>
            <a:off x="4264591" y="454591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3" name="Google Shape;763;p59"/>
          <p:cNvSpPr/>
          <p:nvPr/>
        </p:nvSpPr>
        <p:spPr>
          <a:xfrm>
            <a:off x="6237577" y="315214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4" name="Google Shape;764;p59"/>
          <p:cNvSpPr/>
          <p:nvPr/>
        </p:nvSpPr>
        <p:spPr>
          <a:xfrm>
            <a:off x="8151812" y="252437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5" name="Google Shape;765;p59"/>
          <p:cNvSpPr/>
          <p:nvPr/>
        </p:nvSpPr>
        <p:spPr>
          <a:xfrm>
            <a:off x="7818465" y="448522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10765098" y="4485226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67" name="Google Shape;767;p59"/>
          <p:cNvCxnSpPr>
            <a:stCxn id="762" idx="7"/>
            <a:endCxn id="763" idx="2"/>
          </p:cNvCxnSpPr>
          <p:nvPr/>
        </p:nvCxnSpPr>
        <p:spPr>
          <a:xfrm rot="10800000" flipH="1">
            <a:off x="4833934" y="3454941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9"/>
          <p:cNvCxnSpPr>
            <a:stCxn id="763" idx="5"/>
            <a:endCxn id="765" idx="1"/>
          </p:cNvCxnSpPr>
          <p:nvPr/>
        </p:nvCxnSpPr>
        <p:spPr>
          <a:xfrm>
            <a:off x="6806919" y="3669259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59"/>
          <p:cNvCxnSpPr>
            <a:stCxn id="762" idx="6"/>
            <a:endCxn id="765" idx="2"/>
          </p:cNvCxnSpPr>
          <p:nvPr/>
        </p:nvCxnSpPr>
        <p:spPr>
          <a:xfrm rot="10800000" flipH="1">
            <a:off x="4931617" y="4788047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59"/>
          <p:cNvCxnSpPr>
            <a:stCxn id="763" idx="7"/>
            <a:endCxn id="764" idx="2"/>
          </p:cNvCxnSpPr>
          <p:nvPr/>
        </p:nvCxnSpPr>
        <p:spPr>
          <a:xfrm rot="10800000" flipH="1">
            <a:off x="6806919" y="2827371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9"/>
          <p:cNvCxnSpPr>
            <a:stCxn id="765" idx="0"/>
            <a:endCxn id="764" idx="4"/>
          </p:cNvCxnSpPr>
          <p:nvPr/>
        </p:nvCxnSpPr>
        <p:spPr>
          <a:xfrm rot="10800000" flipH="1">
            <a:off x="8151978" y="3130379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59"/>
          <p:cNvCxnSpPr>
            <a:stCxn id="764" idx="6"/>
            <a:endCxn id="766" idx="1"/>
          </p:cNvCxnSpPr>
          <p:nvPr/>
        </p:nvCxnSpPr>
        <p:spPr>
          <a:xfrm>
            <a:off x="8818838" y="2827291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59"/>
          <p:cNvCxnSpPr>
            <a:stCxn id="765" idx="6"/>
            <a:endCxn id="766" idx="2"/>
          </p:cNvCxnSpPr>
          <p:nvPr/>
        </p:nvCxnSpPr>
        <p:spPr>
          <a:xfrm>
            <a:off x="8485492" y="4788147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4" name="Google Shape;774;p59"/>
          <p:cNvSpPr/>
          <p:nvPr/>
        </p:nvSpPr>
        <p:spPr>
          <a:xfrm>
            <a:off x="5076879" y="378144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5" name="Google Shape;775;p59"/>
          <p:cNvSpPr/>
          <p:nvPr/>
        </p:nvSpPr>
        <p:spPr>
          <a:xfrm>
            <a:off x="6011703" y="492794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6" name="Google Shape;776;p59"/>
          <p:cNvSpPr/>
          <p:nvPr/>
        </p:nvSpPr>
        <p:spPr>
          <a:xfrm>
            <a:off x="6904603" y="417683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7131444" y="273110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8358558" y="386300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9395155" y="492794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0" name="Google Shape;780;p59"/>
          <p:cNvSpPr/>
          <p:nvPr/>
        </p:nvSpPr>
        <p:spPr>
          <a:xfrm>
            <a:off x="10057016" y="371162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81" name="Google Shape;781;p59"/>
          <p:cNvGraphicFramePr/>
          <p:nvPr/>
        </p:nvGraphicFramePr>
        <p:xfrm>
          <a:off x="415475" y="1357506"/>
          <a:ext cx="5410024" cy="21942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6A5A0936-F24A-44F0-9D9B-BF31F4917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88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buSzPts val="1800"/>
              <a:buFont typeface="Cambria"/>
              <a:buChar char="▪"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c са d и e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l(c)+4}=min{5, 4+4} =5</a:t>
            </a:r>
            <a:endParaRPr sz="2133" i="1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l(e)=min{l(e), l(c)+6}=min{100, 4+6} =10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6" name="Google Shape;786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788" name="Google Shape;788;p60"/>
          <p:cNvSpPr/>
          <p:nvPr/>
        </p:nvSpPr>
        <p:spPr>
          <a:xfrm>
            <a:off x="4358318" y="4558351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9" name="Google Shape;789;p60"/>
          <p:cNvSpPr/>
          <p:nvPr/>
        </p:nvSpPr>
        <p:spPr>
          <a:xfrm>
            <a:off x="6331304" y="3164581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0" name="Google Shape;790;p60"/>
          <p:cNvSpPr/>
          <p:nvPr/>
        </p:nvSpPr>
        <p:spPr>
          <a:xfrm>
            <a:off x="8245539" y="2536811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1" name="Google Shape;791;p60"/>
          <p:cNvSpPr/>
          <p:nvPr/>
        </p:nvSpPr>
        <p:spPr>
          <a:xfrm>
            <a:off x="7912192" y="449766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60"/>
          <p:cNvSpPr/>
          <p:nvPr/>
        </p:nvSpPr>
        <p:spPr>
          <a:xfrm>
            <a:off x="10858825" y="4497667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93" name="Google Shape;793;p60"/>
          <p:cNvCxnSpPr>
            <a:stCxn id="788" idx="7"/>
            <a:endCxn id="789" idx="2"/>
          </p:cNvCxnSpPr>
          <p:nvPr/>
        </p:nvCxnSpPr>
        <p:spPr>
          <a:xfrm rot="10800000" flipH="1">
            <a:off x="4927661" y="3467382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60"/>
          <p:cNvCxnSpPr>
            <a:stCxn id="789" idx="5"/>
            <a:endCxn id="791" idx="1"/>
          </p:cNvCxnSpPr>
          <p:nvPr/>
        </p:nvCxnSpPr>
        <p:spPr>
          <a:xfrm>
            <a:off x="6900646" y="3681700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60"/>
          <p:cNvCxnSpPr>
            <a:stCxn id="788" idx="6"/>
            <a:endCxn id="791" idx="2"/>
          </p:cNvCxnSpPr>
          <p:nvPr/>
        </p:nvCxnSpPr>
        <p:spPr>
          <a:xfrm rot="10800000" flipH="1">
            <a:off x="5025344" y="4800488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0"/>
          <p:cNvCxnSpPr>
            <a:stCxn id="789" idx="7"/>
            <a:endCxn id="790" idx="2"/>
          </p:cNvCxnSpPr>
          <p:nvPr/>
        </p:nvCxnSpPr>
        <p:spPr>
          <a:xfrm rot="10800000" flipH="1">
            <a:off x="6900646" y="2839812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60"/>
          <p:cNvCxnSpPr>
            <a:stCxn id="791" idx="0"/>
            <a:endCxn id="790" idx="4"/>
          </p:cNvCxnSpPr>
          <p:nvPr/>
        </p:nvCxnSpPr>
        <p:spPr>
          <a:xfrm rot="10800000" flipH="1">
            <a:off x="8245705" y="3142820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60"/>
          <p:cNvCxnSpPr>
            <a:stCxn id="790" idx="6"/>
            <a:endCxn id="792" idx="1"/>
          </p:cNvCxnSpPr>
          <p:nvPr/>
        </p:nvCxnSpPr>
        <p:spPr>
          <a:xfrm>
            <a:off x="8912565" y="2839732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60"/>
          <p:cNvCxnSpPr>
            <a:stCxn id="791" idx="6"/>
            <a:endCxn id="792" idx="2"/>
          </p:cNvCxnSpPr>
          <p:nvPr/>
        </p:nvCxnSpPr>
        <p:spPr>
          <a:xfrm>
            <a:off x="8579219" y="4800588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60"/>
          <p:cNvSpPr/>
          <p:nvPr/>
        </p:nvSpPr>
        <p:spPr>
          <a:xfrm>
            <a:off x="5170606" y="3793883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1" name="Google Shape;801;p60"/>
          <p:cNvSpPr/>
          <p:nvPr/>
        </p:nvSpPr>
        <p:spPr>
          <a:xfrm>
            <a:off x="6105430" y="494038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6998330" y="418928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3" name="Google Shape;803;p60"/>
          <p:cNvSpPr/>
          <p:nvPr/>
        </p:nvSpPr>
        <p:spPr>
          <a:xfrm>
            <a:off x="7225171" y="274354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4" name="Google Shape;804;p60"/>
          <p:cNvSpPr/>
          <p:nvPr/>
        </p:nvSpPr>
        <p:spPr>
          <a:xfrm>
            <a:off x="8452285" y="3875446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5" name="Google Shape;805;p60"/>
          <p:cNvSpPr/>
          <p:nvPr/>
        </p:nvSpPr>
        <p:spPr>
          <a:xfrm>
            <a:off x="9488882" y="494038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10150743" y="3724068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07" name="Google Shape;807;p60"/>
          <p:cNvGraphicFramePr/>
          <p:nvPr/>
        </p:nvGraphicFramePr>
        <p:xfrm>
          <a:off x="415475" y="1357506"/>
          <a:ext cx="5410024" cy="21942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3785EA4-26AC-41D7-A84D-6EA9A765F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41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Най-малката стойност е на l(d) и тя е 5.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p=d и този връх го маркираме.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Полагаме h(d)=1;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2" name="Google Shape;812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814" name="Google Shape;814;p61"/>
          <p:cNvSpPr/>
          <p:nvPr/>
        </p:nvSpPr>
        <p:spPr>
          <a:xfrm>
            <a:off x="4112191" y="4644147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6085177" y="3250377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999412" y="2622607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7666065" y="4583463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10612698" y="458346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19" name="Google Shape;819;p61"/>
          <p:cNvCxnSpPr>
            <a:stCxn id="814" idx="7"/>
            <a:endCxn id="815" idx="2"/>
          </p:cNvCxnSpPr>
          <p:nvPr/>
        </p:nvCxnSpPr>
        <p:spPr>
          <a:xfrm rot="10800000" flipH="1">
            <a:off x="4681534" y="3553178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61"/>
          <p:cNvCxnSpPr>
            <a:stCxn id="815" idx="5"/>
            <a:endCxn id="817" idx="1"/>
          </p:cNvCxnSpPr>
          <p:nvPr/>
        </p:nvCxnSpPr>
        <p:spPr>
          <a:xfrm>
            <a:off x="6654519" y="3767496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1"/>
          <p:cNvCxnSpPr>
            <a:stCxn id="814" idx="6"/>
            <a:endCxn id="817" idx="2"/>
          </p:cNvCxnSpPr>
          <p:nvPr/>
        </p:nvCxnSpPr>
        <p:spPr>
          <a:xfrm rot="10800000" flipH="1">
            <a:off x="4779217" y="4886284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1"/>
          <p:cNvCxnSpPr>
            <a:stCxn id="815" idx="7"/>
            <a:endCxn id="816" idx="2"/>
          </p:cNvCxnSpPr>
          <p:nvPr/>
        </p:nvCxnSpPr>
        <p:spPr>
          <a:xfrm rot="10800000" flipH="1">
            <a:off x="6654519" y="2925608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1"/>
          <p:cNvCxnSpPr>
            <a:stCxn id="817" idx="0"/>
            <a:endCxn id="816" idx="4"/>
          </p:cNvCxnSpPr>
          <p:nvPr/>
        </p:nvCxnSpPr>
        <p:spPr>
          <a:xfrm rot="10800000" flipH="1">
            <a:off x="7999578" y="3228616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1"/>
          <p:cNvCxnSpPr>
            <a:stCxn id="816" idx="6"/>
            <a:endCxn id="818" idx="1"/>
          </p:cNvCxnSpPr>
          <p:nvPr/>
        </p:nvCxnSpPr>
        <p:spPr>
          <a:xfrm>
            <a:off x="8666438" y="2925528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61"/>
          <p:cNvCxnSpPr>
            <a:stCxn id="817" idx="6"/>
            <a:endCxn id="818" idx="2"/>
          </p:cNvCxnSpPr>
          <p:nvPr/>
        </p:nvCxnSpPr>
        <p:spPr>
          <a:xfrm>
            <a:off x="8333092" y="4886384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61"/>
          <p:cNvSpPr/>
          <p:nvPr/>
        </p:nvSpPr>
        <p:spPr>
          <a:xfrm>
            <a:off x="4924479" y="387967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5859303" y="502618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6752203" y="4275076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6979044" y="282933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0" name="Google Shape;830;p61"/>
          <p:cNvSpPr/>
          <p:nvPr/>
        </p:nvSpPr>
        <p:spPr>
          <a:xfrm>
            <a:off x="8206158" y="396124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1" name="Google Shape;831;p61"/>
          <p:cNvSpPr/>
          <p:nvPr/>
        </p:nvSpPr>
        <p:spPr>
          <a:xfrm>
            <a:off x="9242755" y="5026181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2" name="Google Shape;832;p61"/>
          <p:cNvSpPr/>
          <p:nvPr/>
        </p:nvSpPr>
        <p:spPr>
          <a:xfrm>
            <a:off x="9904616" y="380986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33" name="Google Shape;833;p61"/>
          <p:cNvGraphicFramePr/>
          <p:nvPr/>
        </p:nvGraphicFramePr>
        <p:xfrm>
          <a:off x="415475" y="1357506"/>
          <a:ext cx="5410024" cy="21942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A99550A7-3AE4-4C9E-B679-6464D84C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60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Съседен, немаркиран връх на d e само e.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l(е)=min{l(е), l(d)+4}=min{10, 5+4} =9</a:t>
            </a:r>
            <a:endParaRPr sz="2133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Достигнахме u2=e;</a:t>
            </a:r>
            <a:endParaRPr sz="2133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>
              <a:spcBef>
                <a:spcPts val="0"/>
              </a:spcBef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2133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Край на алгоритъма.</a:t>
            </a:r>
            <a:endParaRPr sz="2133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8" name="Google Shape;838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Алгоритъм на Дейкстра</a:t>
            </a:r>
            <a:endParaRPr/>
          </a:p>
        </p:txBody>
      </p:sp>
      <p:sp>
        <p:nvSpPr>
          <p:cNvPr id="840" name="Google Shape;840;p62"/>
          <p:cNvSpPr/>
          <p:nvPr/>
        </p:nvSpPr>
        <p:spPr>
          <a:xfrm>
            <a:off x="2444696" y="473406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4417682" y="334029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2" name="Google Shape;842;p62"/>
          <p:cNvSpPr/>
          <p:nvPr/>
        </p:nvSpPr>
        <p:spPr>
          <a:xfrm>
            <a:off x="6331917" y="2712520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5998570" y="4673376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4" name="Google Shape;844;p62"/>
          <p:cNvSpPr/>
          <p:nvPr/>
        </p:nvSpPr>
        <p:spPr>
          <a:xfrm>
            <a:off x="8945203" y="4673376"/>
            <a:ext cx="667026" cy="60584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45" name="Google Shape;845;p62"/>
          <p:cNvCxnSpPr>
            <a:stCxn id="840" idx="7"/>
            <a:endCxn id="841" idx="2"/>
          </p:cNvCxnSpPr>
          <p:nvPr/>
        </p:nvCxnSpPr>
        <p:spPr>
          <a:xfrm rot="10800000" flipH="1">
            <a:off x="3014039" y="3643091"/>
            <a:ext cx="1403634" cy="11796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62"/>
          <p:cNvCxnSpPr>
            <a:stCxn id="841" idx="5"/>
            <a:endCxn id="843" idx="1"/>
          </p:cNvCxnSpPr>
          <p:nvPr/>
        </p:nvCxnSpPr>
        <p:spPr>
          <a:xfrm>
            <a:off x="4987024" y="3857409"/>
            <a:ext cx="1109311" cy="90456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62"/>
          <p:cNvCxnSpPr>
            <a:stCxn id="840" idx="6"/>
            <a:endCxn id="843" idx="2"/>
          </p:cNvCxnSpPr>
          <p:nvPr/>
        </p:nvCxnSpPr>
        <p:spPr>
          <a:xfrm rot="10800000" flipH="1">
            <a:off x="3111722" y="4976197"/>
            <a:ext cx="2886848" cy="6078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62"/>
          <p:cNvCxnSpPr>
            <a:stCxn id="841" idx="7"/>
            <a:endCxn id="842" idx="2"/>
          </p:cNvCxnSpPr>
          <p:nvPr/>
        </p:nvCxnSpPr>
        <p:spPr>
          <a:xfrm rot="10800000" flipH="1">
            <a:off x="4987024" y="3015521"/>
            <a:ext cx="1344850" cy="41349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62"/>
          <p:cNvCxnSpPr>
            <a:stCxn id="843" idx="0"/>
            <a:endCxn id="842" idx="4"/>
          </p:cNvCxnSpPr>
          <p:nvPr/>
        </p:nvCxnSpPr>
        <p:spPr>
          <a:xfrm rot="10800000" flipH="1">
            <a:off x="6332083" y="3318529"/>
            <a:ext cx="333513" cy="1354847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2"/>
          <p:cNvCxnSpPr>
            <a:stCxn id="842" idx="6"/>
            <a:endCxn id="844" idx="1"/>
          </p:cNvCxnSpPr>
          <p:nvPr/>
        </p:nvCxnSpPr>
        <p:spPr>
          <a:xfrm>
            <a:off x="6998943" y="3015441"/>
            <a:ext cx="2043868" cy="1746745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2"/>
          <p:cNvCxnSpPr>
            <a:stCxn id="843" idx="6"/>
            <a:endCxn id="844" idx="2"/>
          </p:cNvCxnSpPr>
          <p:nvPr/>
        </p:nvCxnSpPr>
        <p:spPr>
          <a:xfrm>
            <a:off x="6665597" y="4976297"/>
            <a:ext cx="2279806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62"/>
          <p:cNvSpPr/>
          <p:nvPr/>
        </p:nvSpPr>
        <p:spPr>
          <a:xfrm>
            <a:off x="3256984" y="3969592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3" name="Google Shape;853;p62"/>
          <p:cNvSpPr/>
          <p:nvPr/>
        </p:nvSpPr>
        <p:spPr>
          <a:xfrm>
            <a:off x="4191808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4" name="Google Shape;854;p62"/>
          <p:cNvSpPr/>
          <p:nvPr/>
        </p:nvSpPr>
        <p:spPr>
          <a:xfrm>
            <a:off x="5084708" y="4364989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5" name="Google Shape;855;p62"/>
          <p:cNvSpPr/>
          <p:nvPr/>
        </p:nvSpPr>
        <p:spPr>
          <a:xfrm>
            <a:off x="5311549" y="2919250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6" name="Google Shape;856;p62"/>
          <p:cNvSpPr/>
          <p:nvPr/>
        </p:nvSpPr>
        <p:spPr>
          <a:xfrm>
            <a:off x="6538663" y="4051155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7" name="Google Shape;857;p62"/>
          <p:cNvSpPr/>
          <p:nvPr/>
        </p:nvSpPr>
        <p:spPr>
          <a:xfrm>
            <a:off x="7575260" y="5116094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8" name="Google Shape;858;p62"/>
          <p:cNvSpPr/>
          <p:nvPr/>
        </p:nvSpPr>
        <p:spPr>
          <a:xfrm>
            <a:off x="8237121" y="3899777"/>
            <a:ext cx="460280" cy="19235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59" name="Google Shape;859;p62"/>
          <p:cNvGraphicFramePr/>
          <p:nvPr/>
        </p:nvGraphicFramePr>
        <p:xfrm>
          <a:off x="415475" y="1357506"/>
          <a:ext cx="5410024" cy="21942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3200">
                        <a:solidFill>
                          <a:srgbClr val="FF99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0" name="Google Shape;860;p62"/>
          <p:cNvSpPr/>
          <p:nvPr/>
        </p:nvSpPr>
        <p:spPr>
          <a:xfrm>
            <a:off x="5569948" y="1321249"/>
            <a:ext cx="4224500" cy="9045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861" name="Google Shape;861;p62"/>
          <p:cNvSpPr txBox="1"/>
          <p:nvPr/>
        </p:nvSpPr>
        <p:spPr>
          <a:xfrm>
            <a:off x="8130682" y="2138836"/>
            <a:ext cx="3221561" cy="117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Стойността на минималния път от връх </a:t>
            </a:r>
            <a:r>
              <a:rPr lang="en" sz="3199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до връх </a:t>
            </a:r>
            <a:r>
              <a:rPr lang="en" sz="3199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е</a:t>
            </a:r>
            <a:r>
              <a:rPr lang="en"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9.</a:t>
            </a:r>
            <a:endParaRPr sz="31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1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7F572395-8743-4FAA-8EB2-1BBDE0BE5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16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867" name="Google Shape;867;p63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Алгоритъм на Прим</a:t>
            </a:r>
            <a:endParaRPr/>
          </a:p>
        </p:txBody>
      </p:sp>
      <p:pic>
        <p:nvPicPr>
          <p:cNvPr id="868" name="Google Shape;8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59" y="1167122"/>
            <a:ext cx="4516290" cy="37854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A87670A-3E04-4F76-930B-6BF4A454C78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75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Задача: </a:t>
            </a:r>
            <a:endParaRPr sz="3200" dirty="0"/>
          </a:p>
          <a:p>
            <a:pPr marL="0" indent="0">
              <a:buNone/>
            </a:pPr>
            <a:r>
              <a:rPr lang="en" sz="3200" dirty="0"/>
              <a:t>В община Х има път между всеки две селища. Общинският съвет взел решение да асфалтира всички междуселищни пътища, но времето за изпълнение било малко, а финансите - недостатъчни. За целта решили да асфалтират само някои от тях, така, че да се стига от всяко селище до друго.</a:t>
            </a:r>
            <a:endParaRPr sz="3200" dirty="0"/>
          </a:p>
        </p:txBody>
      </p:sp>
      <p:sp>
        <p:nvSpPr>
          <p:cNvPr id="873" name="Google Shape;873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-US">
                <a:solidFill>
                  <a:srgbClr val="F3BE60"/>
                </a:solidFill>
              </a:rPr>
              <a:t>Prim’s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9972A63-AF69-4D76-8E4D-B0835E75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41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stCxn id="880" idx="7"/>
            <a:endCxn id="881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stCxn id="881" idx="6"/>
            <a:endCxn id="884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stCxn id="884" idx="5"/>
            <a:endCxn id="883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stCxn id="883" idx="3"/>
            <a:endCxn id="882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stCxn id="882" idx="3"/>
            <a:endCxn id="879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stCxn id="880" idx="5"/>
            <a:endCxn id="879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stCxn id="880" idx="6"/>
            <a:endCxn id="882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stCxn id="882" idx="1"/>
            <a:endCxn id="881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stCxn id="881" idx="5"/>
            <a:endCxn id="883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65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5" name="Google Shape;895;p65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6" name="Google Shape;896;p65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7" name="Google Shape;897;p65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8" name="Google Shape;898;p65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9" name="Google Shape;899;p65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1" name="Google Shape;901;p65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2" name="Google Shape;902;p65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65"/>
          <p:cNvSpPr txBox="1"/>
          <p:nvPr/>
        </p:nvSpPr>
        <p:spPr>
          <a:xfrm>
            <a:off x="358655" y="228600"/>
            <a:ext cx="11374557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9 ребра, със съответни тегла.</a:t>
            </a:r>
            <a:endParaRPr sz="32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DE04EF63-DDE6-47BD-AA5E-EE188296BEF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 algn="just">
              <a:lnSpc>
                <a:spcPct val="120000"/>
              </a:lnSpc>
              <a:spcBef>
                <a:spcPts val="533"/>
              </a:spcBef>
              <a:buSzPts val="1600"/>
              <a:buFont typeface="Cambria"/>
              <a:buChar char="▪"/>
            </a:pP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G={V, E, f</a:t>
            </a:r>
            <a:r>
              <a:rPr lang="en" sz="2400" i="1" baseline="-25000" dirty="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}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" sz="2400" dirty="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мултиграф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400" i="1" baseline="-25000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 и v</a:t>
            </a:r>
            <a:r>
              <a:rPr lang="en" sz="2400" i="1" baseline="-25000" dirty="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 са (точки) върхове, които са свързани със стрелки (ребра)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. Означава се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e=(v</a:t>
            </a:r>
            <a:r>
              <a:rPr lang="en" sz="2400" i="1" baseline="-25000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400" i="1" baseline="-25000" dirty="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2400" i="1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В един ориентиран мултиграф може да съществуват: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изолиран връх – в който не влизат и не излизат ребра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примка – ребро, чието начало и край съвпадат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40157" algn="just">
              <a:lnSpc>
                <a:spcPct val="120000"/>
              </a:lnSpc>
              <a:spcBef>
                <a:spcPts val="0"/>
              </a:spcBef>
              <a:buSzPts val="1600"/>
              <a:buFont typeface="Cambria"/>
              <a:buChar char="▪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повече от едно ориентирано ребро между два върха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925771" y="486529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3654548" y="602742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868338" y="5732433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058294" y="4629021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1"/>
          <p:cNvCxnSpPr>
            <a:stCxn id="149" idx="1"/>
            <a:endCxn id="147" idx="6"/>
          </p:cNvCxnSpPr>
          <p:nvPr/>
        </p:nvCxnSpPr>
        <p:spPr>
          <a:xfrm rot="10800000">
            <a:off x="3592640" y="5168127"/>
            <a:ext cx="2373382" cy="65303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5"/>
            <a:endCxn id="149" idx="2"/>
          </p:cNvCxnSpPr>
          <p:nvPr/>
        </p:nvCxnSpPr>
        <p:spPr>
          <a:xfrm>
            <a:off x="3495113" y="5382411"/>
            <a:ext cx="2373382" cy="65303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9" idx="3"/>
            <a:endCxn id="148" idx="6"/>
          </p:cNvCxnSpPr>
          <p:nvPr/>
        </p:nvCxnSpPr>
        <p:spPr>
          <a:xfrm flipH="1">
            <a:off x="4321650" y="6249552"/>
            <a:ext cx="1644372" cy="8077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47" idx="4"/>
            <a:endCxn id="148" idx="1"/>
          </p:cNvCxnSpPr>
          <p:nvPr/>
        </p:nvCxnSpPr>
        <p:spPr>
          <a:xfrm>
            <a:off x="3259284" y="5471135"/>
            <a:ext cx="493072" cy="64503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47" idx="7"/>
            <a:endCxn id="147" idx="2"/>
          </p:cNvCxnSpPr>
          <p:nvPr/>
        </p:nvCxnSpPr>
        <p:spPr>
          <a:xfrm rot="5400000">
            <a:off x="3103215" y="4776462"/>
            <a:ext cx="214344" cy="569452"/>
          </a:xfrm>
          <a:prstGeom prst="curvedConnector4">
            <a:avLst>
              <a:gd name="adj1" fmla="val -189481"/>
              <a:gd name="adj2" fmla="val 155722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3059046" y="5512657"/>
            <a:ext cx="637901" cy="625437"/>
          </a:xfrm>
          <a:custGeom>
            <a:avLst/>
            <a:gdLst/>
            <a:ahLst/>
            <a:cxnLst/>
            <a:rect l="l" t="t" r="r" b="b"/>
            <a:pathLst>
              <a:path w="19142" h="18768" extrusionOk="0">
                <a:moveTo>
                  <a:pt x="6631" y="0"/>
                </a:moveTo>
                <a:cubicBezTo>
                  <a:pt x="5588" y="2502"/>
                  <a:pt x="-1710" y="11886"/>
                  <a:pt x="375" y="15014"/>
                </a:cubicBezTo>
                <a:cubicBezTo>
                  <a:pt x="2460" y="18142"/>
                  <a:pt x="16014" y="18142"/>
                  <a:pt x="19142" y="1876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3544076" y="5040114"/>
            <a:ext cx="3074799" cy="806123"/>
          </a:xfrm>
          <a:custGeom>
            <a:avLst/>
            <a:gdLst/>
            <a:ahLst/>
            <a:cxnLst/>
            <a:rect l="l" t="t" r="r" b="b"/>
            <a:pathLst>
              <a:path w="92268" h="24190" extrusionOk="0">
                <a:moveTo>
                  <a:pt x="86748" y="24190"/>
                </a:moveTo>
                <a:cubicBezTo>
                  <a:pt x="86540" y="20923"/>
                  <a:pt x="99955" y="8620"/>
                  <a:pt x="85497" y="4588"/>
                </a:cubicBezTo>
                <a:cubicBezTo>
                  <a:pt x="71039" y="556"/>
                  <a:pt x="14250" y="765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328013A-68AA-4148-BD8D-E285125D7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45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9" name="Google Shape;909;p66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1" name="Google Shape;911;p66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12" name="Google Shape;912;p66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14" name="Google Shape;914;p66"/>
          <p:cNvCxnSpPr>
            <a:stCxn id="909" idx="7"/>
            <a:endCxn id="910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66"/>
          <p:cNvCxnSpPr>
            <a:stCxn id="910" idx="6"/>
            <a:endCxn id="913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66"/>
          <p:cNvCxnSpPr>
            <a:stCxn id="913" idx="5"/>
            <a:endCxn id="912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66"/>
          <p:cNvCxnSpPr>
            <a:stCxn id="912" idx="3"/>
            <a:endCxn id="911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66"/>
          <p:cNvCxnSpPr>
            <a:stCxn id="911" idx="3"/>
            <a:endCxn id="908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66"/>
          <p:cNvCxnSpPr>
            <a:stCxn id="909" idx="5"/>
            <a:endCxn id="908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66"/>
          <p:cNvCxnSpPr>
            <a:stCxn id="909" idx="6"/>
            <a:endCxn id="911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6"/>
          <p:cNvCxnSpPr>
            <a:stCxn id="911" idx="1"/>
            <a:endCxn id="910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6"/>
          <p:cNvCxnSpPr>
            <a:stCxn id="910" idx="5"/>
            <a:endCxn id="912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66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4" name="Google Shape;924;p66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9" name="Google Shape;929;p66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930" name="Google Shape;930;p66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1" name="Google Shape;931;p66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142136" y="152400"/>
            <a:ext cx="11374557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1: Избираме един връх. Нека да е 1. Маркираме го. Търсим съседен на него, който не е маркиран и свързващото им ребро да е с минимално тегло. Това са 5 и 2. Нека изберем 5. Маркираме го.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E1898F29-0471-4AC4-8087-BFA5518358A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24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7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8" name="Google Shape;938;p67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9" name="Google Shape;939;p67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940" name="Google Shape;940;p67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41" name="Google Shape;941;p67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2" name="Google Shape;942;p67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43" name="Google Shape;943;p67"/>
          <p:cNvCxnSpPr>
            <a:stCxn id="938" idx="7"/>
            <a:endCxn id="939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67"/>
          <p:cNvCxnSpPr>
            <a:stCxn id="939" idx="6"/>
            <a:endCxn id="942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67"/>
          <p:cNvCxnSpPr>
            <a:stCxn id="942" idx="5"/>
            <a:endCxn id="941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67"/>
          <p:cNvCxnSpPr>
            <a:stCxn id="941" idx="3"/>
            <a:endCxn id="940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67"/>
          <p:cNvCxnSpPr>
            <a:stCxn id="940" idx="3"/>
            <a:endCxn id="937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67"/>
          <p:cNvCxnSpPr>
            <a:stCxn id="938" idx="5"/>
            <a:endCxn id="937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67"/>
          <p:cNvCxnSpPr>
            <a:stCxn id="938" idx="6"/>
            <a:endCxn id="940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67"/>
          <p:cNvCxnSpPr>
            <a:stCxn id="940" idx="1"/>
            <a:endCxn id="939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67"/>
          <p:cNvCxnSpPr>
            <a:stCxn id="939" idx="5"/>
            <a:endCxn id="941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67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55" name="Google Shape;955;p67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957" name="Google Shape;957;p67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8" name="Google Shape;958;p67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9" name="Google Shape;959;p67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0" name="Google Shape;960;p67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1" name="Google Shape;961;p67"/>
          <p:cNvSpPr txBox="1"/>
          <p:nvPr/>
        </p:nvSpPr>
        <p:spPr>
          <a:xfrm>
            <a:off x="227012" y="152400"/>
            <a:ext cx="11620830" cy="10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2: Намираме следващото най-късо ребро, на което един от върховете е 1 или 5, а другият не е маркиран. Приемаме, че е (5,2). Маркираме не маркирания връх 2.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sz="1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B1D11604-4C17-40E9-B836-781BF315D0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94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8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7" name="Google Shape;967;p68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8" name="Google Shape;968;p68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969" name="Google Shape;969;p68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70" name="Google Shape;970;p68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1" name="Google Shape;971;p68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72" name="Google Shape;972;p68"/>
          <p:cNvCxnSpPr>
            <a:stCxn id="967" idx="7"/>
            <a:endCxn id="968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68"/>
          <p:cNvCxnSpPr>
            <a:stCxn id="968" idx="6"/>
            <a:endCxn id="971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68"/>
          <p:cNvCxnSpPr>
            <a:stCxn id="971" idx="5"/>
            <a:endCxn id="970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68"/>
          <p:cNvCxnSpPr>
            <a:stCxn id="970" idx="3"/>
            <a:endCxn id="969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68"/>
          <p:cNvCxnSpPr>
            <a:stCxn id="969" idx="3"/>
            <a:endCxn id="966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68"/>
          <p:cNvCxnSpPr>
            <a:stCxn id="967" idx="5"/>
            <a:endCxn id="966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68"/>
          <p:cNvCxnSpPr>
            <a:stCxn id="967" idx="6"/>
            <a:endCxn id="969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68"/>
          <p:cNvCxnSpPr>
            <a:stCxn id="969" idx="1"/>
            <a:endCxn id="968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68"/>
          <p:cNvCxnSpPr>
            <a:stCxn id="968" idx="5"/>
            <a:endCxn id="970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68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982" name="Google Shape;982;p68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83" name="Google Shape;983;p68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84" name="Google Shape;984;p68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85" name="Google Shape;985;p68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986" name="Google Shape;986;p68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987" name="Google Shape;987;p68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988" name="Google Shape;988;p68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989" name="Google Shape;989;p68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D81DD7DA-9585-4977-A2D7-2B378F95CC2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90" name="Google Shape;990;p68"/>
          <p:cNvSpPr txBox="1"/>
          <p:nvPr/>
        </p:nvSpPr>
        <p:spPr>
          <a:xfrm>
            <a:off x="303212" y="152400"/>
            <a:ext cx="11279062" cy="14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3: Намираме следващото най-късо ребро, на което един от върховете е 1,2 или 5, а другият не е маркиран. Приемаме, че е (1,3). Маркираме не маркирания връх 3.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sz="1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21455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998" name="Google Shape;998;p69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999" name="Google Shape;999;p69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1" name="Google Shape;1001;p69"/>
          <p:cNvCxnSpPr>
            <a:stCxn id="996" idx="7"/>
            <a:endCxn id="997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69"/>
          <p:cNvCxnSpPr>
            <a:stCxn id="997" idx="6"/>
            <a:endCxn id="1000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69"/>
          <p:cNvCxnSpPr>
            <a:stCxn id="1000" idx="5"/>
            <a:endCxn id="999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69"/>
          <p:cNvCxnSpPr>
            <a:stCxn id="999" idx="3"/>
            <a:endCxn id="998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69"/>
          <p:cNvCxnSpPr>
            <a:stCxn id="998" idx="3"/>
            <a:endCxn id="995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69"/>
          <p:cNvCxnSpPr>
            <a:stCxn id="996" idx="5"/>
            <a:endCxn id="995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>
            <a:stCxn id="996" idx="6"/>
            <a:endCxn id="998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69"/>
          <p:cNvCxnSpPr>
            <a:stCxn id="998" idx="1"/>
            <a:endCxn id="997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69"/>
          <p:cNvCxnSpPr>
            <a:stCxn id="997" idx="5"/>
            <a:endCxn id="999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69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11" name="Google Shape;1011;p69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12" name="Google Shape;1012;p69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13" name="Google Shape;1013;p69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14" name="Google Shape;1014;p69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15" name="Google Shape;1015;p69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16" name="Google Shape;1016;p69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1017" name="Google Shape;1017;p69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18" name="Google Shape;1018;p69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19" name="Google Shape;1019;p69"/>
          <p:cNvSpPr txBox="1"/>
          <p:nvPr/>
        </p:nvSpPr>
        <p:spPr>
          <a:xfrm>
            <a:off x="379412" y="152400"/>
            <a:ext cx="11279062" cy="10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bg-BG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</a:t>
            </a: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4: Намираме следващото най-късо ребро, на което един от върховете е 1,2,3 или 5, а другият не е маркиран. Това е (3,6). Маркираме не маркирания връх 6.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E9610579-4A4A-4E0D-AD1C-C12ADA081C0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70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0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5" name="Google Shape;1025;p70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6" name="Google Shape;1026;p70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1027" name="Google Shape;1027;p70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28" name="Google Shape;1028;p70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9" name="Google Shape;1029;p70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30" name="Google Shape;1030;p70"/>
          <p:cNvCxnSpPr>
            <a:stCxn id="1025" idx="7"/>
            <a:endCxn id="1026" idx="3"/>
          </p:cNvCxnSpPr>
          <p:nvPr/>
        </p:nvCxnSpPr>
        <p:spPr>
          <a:xfrm rot="10800000" flipH="1">
            <a:off x="2628387" y="2615789"/>
            <a:ext cx="2161437" cy="1060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70"/>
          <p:cNvCxnSpPr>
            <a:stCxn id="1026" idx="6"/>
            <a:endCxn id="1029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70"/>
          <p:cNvCxnSpPr>
            <a:stCxn id="1029" idx="5"/>
            <a:endCxn id="1028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70"/>
          <p:cNvCxnSpPr>
            <a:stCxn id="1028" idx="3"/>
            <a:endCxn id="1027" idx="7"/>
          </p:cNvCxnSpPr>
          <p:nvPr/>
        </p:nvCxnSpPr>
        <p:spPr>
          <a:xfrm flipH="1">
            <a:off x="5330586" y="3798826"/>
            <a:ext cx="2775677" cy="6230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70"/>
          <p:cNvCxnSpPr>
            <a:stCxn id="1027" idx="3"/>
            <a:endCxn id="1024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70"/>
          <p:cNvCxnSpPr>
            <a:stCxn id="1025" idx="5"/>
            <a:endCxn id="1024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70"/>
          <p:cNvCxnSpPr>
            <a:stCxn id="1025" idx="6"/>
            <a:endCxn id="1027" idx="2"/>
          </p:cNvCxnSpPr>
          <p:nvPr/>
        </p:nvCxnSpPr>
        <p:spPr>
          <a:xfrm>
            <a:off x="2700596" y="3855022"/>
            <a:ext cx="2119848" cy="745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70"/>
          <p:cNvCxnSpPr>
            <a:stCxn id="1027" idx="1"/>
            <a:endCxn id="1026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70"/>
          <p:cNvCxnSpPr>
            <a:stCxn id="1026" idx="5"/>
            <a:endCxn id="1028" idx="2"/>
          </p:cNvCxnSpPr>
          <p:nvPr/>
        </p:nvCxnSpPr>
        <p:spPr>
          <a:xfrm>
            <a:off x="5212567" y="2615801"/>
            <a:ext cx="2806069" cy="1004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70"/>
          <p:cNvSpPr/>
          <p:nvPr/>
        </p:nvSpPr>
        <p:spPr>
          <a:xfrm>
            <a:off x="3336031" y="268662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40" name="Google Shape;1040;p70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41" name="Google Shape;1041;p70"/>
          <p:cNvSpPr/>
          <p:nvPr/>
        </p:nvSpPr>
        <p:spPr>
          <a:xfrm>
            <a:off x="3688372" y="3798837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42" name="Google Shape;1042;p70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43" name="Google Shape;1043;p70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44" name="Google Shape;1044;p70"/>
          <p:cNvSpPr/>
          <p:nvPr/>
        </p:nvSpPr>
        <p:spPr>
          <a:xfrm>
            <a:off x="6498474" y="261581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45" name="Google Shape;1045;p70"/>
          <p:cNvSpPr/>
          <p:nvPr/>
        </p:nvSpPr>
        <p:spPr>
          <a:xfrm>
            <a:off x="6620275" y="4212063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1046" name="Google Shape;1046;p70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47" name="Google Shape;1047;p70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48" name="Google Shape;1048;p70"/>
          <p:cNvSpPr txBox="1"/>
          <p:nvPr/>
        </p:nvSpPr>
        <p:spPr>
          <a:xfrm>
            <a:off x="303212" y="152400"/>
            <a:ext cx="11279062" cy="10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5: Намираме следващото най-късо ребро, на което един от върховете е 1,2,3,5 или 6, а другият не е маркиран. Избираме който и да е от двата. Нека да е (6,4). Маркираме не маркирания връх 4.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sz="1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6B566E7E-351D-467C-B162-701894CC915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99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1"/>
          <p:cNvSpPr/>
          <p:nvPr/>
        </p:nvSpPr>
        <p:spPr>
          <a:xfrm>
            <a:off x="3530413" y="5416616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4" name="Google Shape;1054;p71"/>
          <p:cNvSpPr/>
          <p:nvPr/>
        </p:nvSpPr>
        <p:spPr>
          <a:xfrm>
            <a:off x="2207524" y="3602288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5" name="Google Shape;1055;p71"/>
          <p:cNvSpPr/>
          <p:nvPr/>
        </p:nvSpPr>
        <p:spPr>
          <a:xfrm>
            <a:off x="4702275" y="2184358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3</a:t>
            </a:r>
            <a:endParaRPr sz="3199"/>
          </a:p>
        </p:txBody>
      </p:sp>
      <p:sp>
        <p:nvSpPr>
          <p:cNvPr id="1056" name="Google Shape;1056;p71"/>
          <p:cNvSpPr/>
          <p:nvPr/>
        </p:nvSpPr>
        <p:spPr>
          <a:xfrm>
            <a:off x="4820277" y="434766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57" name="Google Shape;1057;p71"/>
          <p:cNvSpPr/>
          <p:nvPr/>
        </p:nvSpPr>
        <p:spPr>
          <a:xfrm>
            <a:off x="8018711" y="3367383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8" name="Google Shape;1058;p71"/>
          <p:cNvSpPr/>
          <p:nvPr/>
        </p:nvSpPr>
        <p:spPr>
          <a:xfrm>
            <a:off x="6598581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59" name="Google Shape;1059;p71"/>
          <p:cNvCxnSpPr>
            <a:stCxn id="1055" idx="6"/>
            <a:endCxn id="1058" idx="3"/>
          </p:cNvCxnSpPr>
          <p:nvPr/>
        </p:nvCxnSpPr>
        <p:spPr>
          <a:xfrm rot="10800000" flipH="1">
            <a:off x="5300119" y="1949619"/>
            <a:ext cx="1386039" cy="487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71"/>
          <p:cNvCxnSpPr>
            <a:stCxn id="1058" idx="5"/>
            <a:endCxn id="1057" idx="1"/>
          </p:cNvCxnSpPr>
          <p:nvPr/>
        </p:nvCxnSpPr>
        <p:spPr>
          <a:xfrm>
            <a:off x="7108873" y="1949675"/>
            <a:ext cx="997340" cy="14916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71"/>
          <p:cNvCxnSpPr>
            <a:stCxn id="1056" idx="3"/>
            <a:endCxn id="1053" idx="7"/>
          </p:cNvCxnSpPr>
          <p:nvPr/>
        </p:nvCxnSpPr>
        <p:spPr>
          <a:xfrm flipH="1">
            <a:off x="4040855" y="4779104"/>
            <a:ext cx="866974" cy="711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71"/>
          <p:cNvCxnSpPr>
            <a:stCxn id="1054" idx="5"/>
            <a:endCxn id="1053" idx="1"/>
          </p:cNvCxnSpPr>
          <p:nvPr/>
        </p:nvCxnSpPr>
        <p:spPr>
          <a:xfrm>
            <a:off x="2628387" y="4033732"/>
            <a:ext cx="989742" cy="14568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71"/>
          <p:cNvCxnSpPr>
            <a:stCxn id="1056" idx="1"/>
            <a:endCxn id="1055" idx="4"/>
          </p:cNvCxnSpPr>
          <p:nvPr/>
        </p:nvCxnSpPr>
        <p:spPr>
          <a:xfrm rot="10800000" flipH="1">
            <a:off x="4907829" y="2689736"/>
            <a:ext cx="93176" cy="173194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71"/>
          <p:cNvSpPr/>
          <p:nvPr/>
        </p:nvSpPr>
        <p:spPr>
          <a:xfrm>
            <a:off x="2628382" y="47791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65" name="Google Shape;1065;p71"/>
          <p:cNvSpPr/>
          <p:nvPr/>
        </p:nvSpPr>
        <p:spPr>
          <a:xfrm>
            <a:off x="4467936" y="5243194"/>
            <a:ext cx="439877" cy="35220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66" name="Google Shape;1066;p71"/>
          <p:cNvSpPr/>
          <p:nvPr/>
        </p:nvSpPr>
        <p:spPr>
          <a:xfrm>
            <a:off x="5088374" y="360228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67" name="Google Shape;1067;p71"/>
          <p:cNvSpPr/>
          <p:nvPr/>
        </p:nvSpPr>
        <p:spPr>
          <a:xfrm>
            <a:off x="7666369" y="243709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068" name="Google Shape;1068;p71"/>
          <p:cNvSpPr/>
          <p:nvPr/>
        </p:nvSpPr>
        <p:spPr>
          <a:xfrm>
            <a:off x="5654527" y="1671491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069" name="Google Shape;1069;p71"/>
          <p:cNvSpPr txBox="1"/>
          <p:nvPr/>
        </p:nvSpPr>
        <p:spPr>
          <a:xfrm>
            <a:off x="454150" y="228600"/>
            <a:ext cx="11279062" cy="10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6: Всички върхове са маркирани. Край на алгоритъма.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</a:pPr>
            <a:endParaRPr sz="20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94EB0D24-7A99-4B85-8191-8AA28C3400A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9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Задача: </a:t>
            </a:r>
            <a:endParaRPr sz="3200" dirty="0"/>
          </a:p>
          <a:p>
            <a:pPr marL="0" indent="0">
              <a:buNone/>
            </a:pPr>
            <a:r>
              <a:rPr lang="en" sz="3200" dirty="0"/>
              <a:t>Приложете алгоритъма на Prim към дадения граф</a:t>
            </a:r>
            <a:endParaRPr sz="3200" dirty="0"/>
          </a:p>
        </p:txBody>
      </p:sp>
      <p:sp>
        <p:nvSpPr>
          <p:cNvPr id="1074" name="Google Shape;1074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6" name="Google Shape;1076;p72"/>
          <p:cNvSpPr/>
          <p:nvPr/>
        </p:nvSpPr>
        <p:spPr>
          <a:xfrm>
            <a:off x="4128257" y="334718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5385663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4128257" y="4708567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9" name="Google Shape;1079;p72"/>
          <p:cNvSpPr/>
          <p:nvPr/>
        </p:nvSpPr>
        <p:spPr>
          <a:xfrm>
            <a:off x="6673861" y="4736460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0" name="Google Shape;1080;p72"/>
          <p:cNvSpPr/>
          <p:nvPr/>
        </p:nvSpPr>
        <p:spPr>
          <a:xfrm>
            <a:off x="6673861" y="334718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81" name="Google Shape;1081;p72"/>
          <p:cNvCxnSpPr>
            <a:stCxn id="1076" idx="6"/>
            <a:endCxn id="1080" idx="2"/>
          </p:cNvCxnSpPr>
          <p:nvPr/>
        </p:nvCxnSpPr>
        <p:spPr>
          <a:xfrm>
            <a:off x="4621329" y="3599922"/>
            <a:ext cx="20526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72"/>
          <p:cNvCxnSpPr>
            <a:stCxn id="1080" idx="4"/>
            <a:endCxn id="1079" idx="0"/>
          </p:cNvCxnSpPr>
          <p:nvPr/>
        </p:nvCxnSpPr>
        <p:spPr>
          <a:xfrm>
            <a:off x="6920397" y="3852656"/>
            <a:ext cx="0" cy="8837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72"/>
          <p:cNvCxnSpPr>
            <a:stCxn id="1078" idx="6"/>
            <a:endCxn id="1079" idx="2"/>
          </p:cNvCxnSpPr>
          <p:nvPr/>
        </p:nvCxnSpPr>
        <p:spPr>
          <a:xfrm>
            <a:off x="4621329" y="4961301"/>
            <a:ext cx="2052665" cy="27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72"/>
          <p:cNvCxnSpPr>
            <a:stCxn id="1076" idx="4"/>
            <a:endCxn id="1078" idx="0"/>
          </p:cNvCxnSpPr>
          <p:nvPr/>
        </p:nvCxnSpPr>
        <p:spPr>
          <a:xfrm>
            <a:off x="4374793" y="3852656"/>
            <a:ext cx="0" cy="8557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2"/>
          <p:cNvCxnSpPr>
            <a:stCxn id="1078" idx="7"/>
            <a:endCxn id="1077" idx="3"/>
          </p:cNvCxnSpPr>
          <p:nvPr/>
        </p:nvCxnSpPr>
        <p:spPr>
          <a:xfrm rot="10800000" flipH="1">
            <a:off x="4549120" y="4443880"/>
            <a:ext cx="908563" cy="3387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2"/>
          <p:cNvCxnSpPr>
            <a:stCxn id="1077" idx="7"/>
            <a:endCxn id="1080" idx="3"/>
          </p:cNvCxnSpPr>
          <p:nvPr/>
        </p:nvCxnSpPr>
        <p:spPr>
          <a:xfrm rot="10800000" flipH="1">
            <a:off x="5806526" y="3778553"/>
            <a:ext cx="939355" cy="307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72"/>
          <p:cNvCxnSpPr>
            <a:stCxn id="1077" idx="1"/>
            <a:endCxn id="1076" idx="5"/>
          </p:cNvCxnSpPr>
          <p:nvPr/>
        </p:nvCxnSpPr>
        <p:spPr>
          <a:xfrm rot="10800000">
            <a:off x="4549309" y="3778553"/>
            <a:ext cx="908563" cy="307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72"/>
          <p:cNvCxnSpPr>
            <a:stCxn id="1077" idx="5"/>
            <a:endCxn id="1079" idx="1"/>
          </p:cNvCxnSpPr>
          <p:nvPr/>
        </p:nvCxnSpPr>
        <p:spPr>
          <a:xfrm>
            <a:off x="5806526" y="4443892"/>
            <a:ext cx="939355" cy="3667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72"/>
          <p:cNvSpPr/>
          <p:nvPr/>
        </p:nvSpPr>
        <p:spPr>
          <a:xfrm>
            <a:off x="3725962" y="4081797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7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0" name="Google Shape;1090;p72"/>
          <p:cNvSpPr/>
          <p:nvPr/>
        </p:nvSpPr>
        <p:spPr>
          <a:xfrm>
            <a:off x="4802333" y="4406912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1" name="Google Shape;1091;p72"/>
          <p:cNvSpPr/>
          <p:nvPr/>
        </p:nvSpPr>
        <p:spPr>
          <a:xfrm>
            <a:off x="4802333" y="385254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2" name="Google Shape;1092;p72"/>
          <p:cNvSpPr/>
          <p:nvPr/>
        </p:nvSpPr>
        <p:spPr>
          <a:xfrm>
            <a:off x="6075134" y="376008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3" name="Google Shape;1093;p72"/>
          <p:cNvSpPr/>
          <p:nvPr/>
        </p:nvSpPr>
        <p:spPr>
          <a:xfrm>
            <a:off x="5987891" y="435452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4" name="Google Shape;1094;p72"/>
          <p:cNvSpPr/>
          <p:nvPr/>
        </p:nvSpPr>
        <p:spPr>
          <a:xfrm>
            <a:off x="5446448" y="513998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5" name="Google Shape;1095;p72"/>
          <p:cNvSpPr/>
          <p:nvPr/>
        </p:nvSpPr>
        <p:spPr>
          <a:xfrm>
            <a:off x="5431052" y="316870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7094918" y="4125203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DF4BCEB0-2530-4D1C-8BE5-DADF1FA81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0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Задача: </a:t>
            </a:r>
            <a:endParaRPr sz="2800" dirty="0"/>
          </a:p>
          <a:p>
            <a:pPr marL="0" indent="0">
              <a:buNone/>
            </a:pPr>
            <a:r>
              <a:rPr lang="en" sz="2800" dirty="0"/>
              <a:t>Приложете алгоритъма на Prim към дадения граф</a:t>
            </a:r>
            <a:endParaRPr sz="2800" dirty="0"/>
          </a:p>
        </p:txBody>
      </p:sp>
      <p:sp>
        <p:nvSpPr>
          <p:cNvPr id="1101" name="Google Shape;110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3" name="Google Shape;1103;p73"/>
          <p:cNvSpPr/>
          <p:nvPr/>
        </p:nvSpPr>
        <p:spPr>
          <a:xfrm>
            <a:off x="4802348" y="3077176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6094396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5" name="Google Shape;1105;p73"/>
          <p:cNvSpPr/>
          <p:nvPr/>
        </p:nvSpPr>
        <p:spPr>
          <a:xfrm>
            <a:off x="3438770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6" name="Google Shape;1106;p73"/>
          <p:cNvSpPr/>
          <p:nvPr/>
        </p:nvSpPr>
        <p:spPr>
          <a:xfrm>
            <a:off x="4711572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6059754" y="307609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3870425" y="328565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9" name="Google Shape;1109;p73"/>
          <p:cNvSpPr/>
          <p:nvPr/>
        </p:nvSpPr>
        <p:spPr>
          <a:xfrm>
            <a:off x="5476424" y="638573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2724607" y="4606477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1" name="Google Shape;1111;p73"/>
          <p:cNvSpPr/>
          <p:nvPr/>
        </p:nvSpPr>
        <p:spPr>
          <a:xfrm>
            <a:off x="7187845" y="328565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3870409" y="588026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8089259" y="4736459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4" name="Google Shape;1114;p73"/>
          <p:cNvSpPr/>
          <p:nvPr/>
        </p:nvSpPr>
        <p:spPr>
          <a:xfrm>
            <a:off x="5476440" y="278363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7187861" y="5963624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9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6" name="Google Shape;1116;p73"/>
          <p:cNvSpPr/>
          <p:nvPr/>
        </p:nvSpPr>
        <p:spPr>
          <a:xfrm>
            <a:off x="7409869" y="401248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7" name="Google Shape;1117;p73"/>
          <p:cNvSpPr/>
          <p:nvPr/>
        </p:nvSpPr>
        <p:spPr>
          <a:xfrm>
            <a:off x="7409869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j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8" name="Google Shape;1118;p73"/>
          <p:cNvSpPr/>
          <p:nvPr/>
        </p:nvSpPr>
        <p:spPr>
          <a:xfrm>
            <a:off x="6094412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i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9" name="Google Shape;1119;p73"/>
          <p:cNvSpPr/>
          <p:nvPr/>
        </p:nvSpPr>
        <p:spPr>
          <a:xfrm>
            <a:off x="4711572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h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0" name="Google Shape;1120;p73"/>
          <p:cNvSpPr/>
          <p:nvPr/>
        </p:nvSpPr>
        <p:spPr>
          <a:xfrm>
            <a:off x="3438770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g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4711572" y="588026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k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6059754" y="588026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l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23" name="Google Shape;1123;p73"/>
          <p:cNvCxnSpPr>
            <a:stCxn id="1103" idx="6"/>
            <a:endCxn id="1107" idx="2"/>
          </p:cNvCxnSpPr>
          <p:nvPr/>
        </p:nvCxnSpPr>
        <p:spPr>
          <a:xfrm rot="10800000" flipH="1">
            <a:off x="5295420" y="3328710"/>
            <a:ext cx="764201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73"/>
          <p:cNvCxnSpPr>
            <a:stCxn id="1107" idx="5"/>
            <a:endCxn id="1116" idx="1"/>
          </p:cNvCxnSpPr>
          <p:nvPr/>
        </p:nvCxnSpPr>
        <p:spPr>
          <a:xfrm>
            <a:off x="6480617" y="3507536"/>
            <a:ext cx="1001339" cy="5790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73"/>
          <p:cNvCxnSpPr>
            <a:stCxn id="1116" idx="4"/>
            <a:endCxn id="1117" idx="0"/>
          </p:cNvCxnSpPr>
          <p:nvPr/>
        </p:nvCxnSpPr>
        <p:spPr>
          <a:xfrm>
            <a:off x="7656405" y="4517950"/>
            <a:ext cx="0" cy="557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73"/>
          <p:cNvCxnSpPr>
            <a:stCxn id="1117" idx="3"/>
            <a:endCxn id="1122" idx="6"/>
          </p:cNvCxnSpPr>
          <p:nvPr/>
        </p:nvCxnSpPr>
        <p:spPr>
          <a:xfrm flipH="1">
            <a:off x="6552721" y="5506615"/>
            <a:ext cx="929358" cy="6262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73"/>
          <p:cNvCxnSpPr>
            <a:stCxn id="1122" idx="2"/>
            <a:endCxn id="1121" idx="6"/>
          </p:cNvCxnSpPr>
          <p:nvPr/>
        </p:nvCxnSpPr>
        <p:spPr>
          <a:xfrm rot="10800000">
            <a:off x="5204777" y="6132996"/>
            <a:ext cx="85497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73"/>
          <p:cNvCxnSpPr>
            <a:stCxn id="1121" idx="1"/>
            <a:endCxn id="1120" idx="5"/>
          </p:cNvCxnSpPr>
          <p:nvPr/>
        </p:nvCxnSpPr>
        <p:spPr>
          <a:xfrm rot="10800000">
            <a:off x="3859622" y="5506803"/>
            <a:ext cx="924159" cy="4474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3"/>
          <p:cNvCxnSpPr>
            <a:stCxn id="1105" idx="4"/>
            <a:endCxn id="1120" idx="0"/>
          </p:cNvCxnSpPr>
          <p:nvPr/>
        </p:nvCxnSpPr>
        <p:spPr>
          <a:xfrm>
            <a:off x="3685306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73"/>
          <p:cNvCxnSpPr>
            <a:stCxn id="1103" idx="3"/>
            <a:endCxn id="1105" idx="7"/>
          </p:cNvCxnSpPr>
          <p:nvPr/>
        </p:nvCxnSpPr>
        <p:spPr>
          <a:xfrm flipH="1">
            <a:off x="3859622" y="3508620"/>
            <a:ext cx="1014936" cy="577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73"/>
          <p:cNvCxnSpPr>
            <a:stCxn id="1105" idx="6"/>
            <a:endCxn id="1106" idx="2"/>
          </p:cNvCxnSpPr>
          <p:nvPr/>
        </p:nvCxnSpPr>
        <p:spPr>
          <a:xfrm>
            <a:off x="3931842" y="4265182"/>
            <a:ext cx="7797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73"/>
          <p:cNvCxnSpPr>
            <a:stCxn id="1106" idx="6"/>
            <a:endCxn id="1104" idx="2"/>
          </p:cNvCxnSpPr>
          <p:nvPr/>
        </p:nvCxnSpPr>
        <p:spPr>
          <a:xfrm>
            <a:off x="5204644" y="4265182"/>
            <a:ext cx="889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73"/>
          <p:cNvCxnSpPr>
            <a:stCxn id="1104" idx="6"/>
            <a:endCxn id="1116" idx="2"/>
          </p:cNvCxnSpPr>
          <p:nvPr/>
        </p:nvCxnSpPr>
        <p:spPr>
          <a:xfrm>
            <a:off x="6587467" y="4265182"/>
            <a:ext cx="8225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73"/>
          <p:cNvCxnSpPr>
            <a:stCxn id="1120" idx="6"/>
            <a:endCxn id="1119" idx="2"/>
          </p:cNvCxnSpPr>
          <p:nvPr/>
        </p:nvCxnSpPr>
        <p:spPr>
          <a:xfrm>
            <a:off x="3931842" y="5327905"/>
            <a:ext cx="7797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73"/>
          <p:cNvCxnSpPr>
            <a:stCxn id="1119" idx="6"/>
            <a:endCxn id="1118" idx="2"/>
          </p:cNvCxnSpPr>
          <p:nvPr/>
        </p:nvCxnSpPr>
        <p:spPr>
          <a:xfrm>
            <a:off x="5204644" y="5327905"/>
            <a:ext cx="889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73"/>
          <p:cNvCxnSpPr>
            <a:stCxn id="1118" idx="6"/>
            <a:endCxn id="1117" idx="2"/>
          </p:cNvCxnSpPr>
          <p:nvPr/>
        </p:nvCxnSpPr>
        <p:spPr>
          <a:xfrm>
            <a:off x="6587483" y="5327905"/>
            <a:ext cx="8225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73"/>
          <p:cNvCxnSpPr>
            <a:stCxn id="1103" idx="4"/>
            <a:endCxn id="1106" idx="0"/>
          </p:cNvCxnSpPr>
          <p:nvPr/>
        </p:nvCxnSpPr>
        <p:spPr>
          <a:xfrm flipH="1">
            <a:off x="4958108" y="3582644"/>
            <a:ext cx="90776" cy="4298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73"/>
          <p:cNvCxnSpPr>
            <a:stCxn id="1106" idx="4"/>
            <a:endCxn id="1119" idx="0"/>
          </p:cNvCxnSpPr>
          <p:nvPr/>
        </p:nvCxnSpPr>
        <p:spPr>
          <a:xfrm>
            <a:off x="4958108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73"/>
          <p:cNvCxnSpPr>
            <a:stCxn id="1119" idx="4"/>
            <a:endCxn id="1121" idx="0"/>
          </p:cNvCxnSpPr>
          <p:nvPr/>
        </p:nvCxnSpPr>
        <p:spPr>
          <a:xfrm>
            <a:off x="4958108" y="5580640"/>
            <a:ext cx="0" cy="2995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73"/>
          <p:cNvCxnSpPr>
            <a:stCxn id="1107" idx="4"/>
            <a:endCxn id="1104" idx="0"/>
          </p:cNvCxnSpPr>
          <p:nvPr/>
        </p:nvCxnSpPr>
        <p:spPr>
          <a:xfrm>
            <a:off x="6306290" y="3581560"/>
            <a:ext cx="34791" cy="431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3"/>
          <p:cNvCxnSpPr>
            <a:stCxn id="1104" idx="4"/>
            <a:endCxn id="1118" idx="0"/>
          </p:cNvCxnSpPr>
          <p:nvPr/>
        </p:nvCxnSpPr>
        <p:spPr>
          <a:xfrm>
            <a:off x="6340932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73"/>
          <p:cNvCxnSpPr>
            <a:stCxn id="1118" idx="4"/>
            <a:endCxn id="1122" idx="0"/>
          </p:cNvCxnSpPr>
          <p:nvPr/>
        </p:nvCxnSpPr>
        <p:spPr>
          <a:xfrm flipH="1">
            <a:off x="6306157" y="5580640"/>
            <a:ext cx="34791" cy="2995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73"/>
          <p:cNvSpPr/>
          <p:nvPr/>
        </p:nvSpPr>
        <p:spPr>
          <a:xfrm>
            <a:off x="4120560" y="515345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4" name="Google Shape;1144;p73"/>
          <p:cNvSpPr/>
          <p:nvPr/>
        </p:nvSpPr>
        <p:spPr>
          <a:xfrm>
            <a:off x="4965090" y="556109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7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5" name="Google Shape;1145;p73"/>
          <p:cNvSpPr/>
          <p:nvPr/>
        </p:nvSpPr>
        <p:spPr>
          <a:xfrm>
            <a:off x="6265485" y="462718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6" name="Google Shape;1146;p73"/>
          <p:cNvSpPr/>
          <p:nvPr/>
        </p:nvSpPr>
        <p:spPr>
          <a:xfrm>
            <a:off x="5448380" y="5146286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7" name="Google Shape;1147;p73"/>
          <p:cNvSpPr/>
          <p:nvPr/>
        </p:nvSpPr>
        <p:spPr>
          <a:xfrm>
            <a:off x="6284563" y="5581039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8" name="Google Shape;1148;p73"/>
          <p:cNvSpPr/>
          <p:nvPr/>
        </p:nvSpPr>
        <p:spPr>
          <a:xfrm>
            <a:off x="6797529" y="506160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9" name="Google Shape;1149;p73"/>
          <p:cNvSpPr/>
          <p:nvPr/>
        </p:nvSpPr>
        <p:spPr>
          <a:xfrm>
            <a:off x="6797529" y="4159576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0" name="Google Shape;1150;p73"/>
          <p:cNvSpPr/>
          <p:nvPr/>
        </p:nvSpPr>
        <p:spPr>
          <a:xfrm>
            <a:off x="5448380" y="415956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4120560" y="421956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4874563" y="462718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3" name="Google Shape;1153;p73"/>
          <p:cNvSpPr/>
          <p:nvPr/>
        </p:nvSpPr>
        <p:spPr>
          <a:xfrm>
            <a:off x="4847737" y="3628199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4" name="Google Shape;1154;p73"/>
          <p:cNvSpPr/>
          <p:nvPr/>
        </p:nvSpPr>
        <p:spPr>
          <a:xfrm>
            <a:off x="6306157" y="362764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lide Number Placeholder">
            <a:extLst>
              <a:ext uri="{FF2B5EF4-FFF2-40B4-BE49-F238E27FC236}">
                <a16:creationId xmlns:a16="http://schemas.microsoft.com/office/drawing/2014/main" id="{C8C5E38B-D99D-4C4E-85FA-5F396E38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8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4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1160" name="Google Shape;1160;p74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Алгоритъм на Крускал</a:t>
            </a:r>
            <a:endParaRPr/>
          </a:p>
        </p:txBody>
      </p:sp>
      <p:pic>
        <p:nvPicPr>
          <p:cNvPr id="1161" name="Google Shape;11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23" y="1251101"/>
            <a:ext cx="4410951" cy="3701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3C267F1-8CEA-468B-936F-C13A60D97DE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24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Този алгоритъм реализира следната идея: Търси се минимално покриващо дърво в претеглен, свързан граф G = {V, E}, като ацикличен подграф с |V|-1 ребра, сумата от ребрата на който е минимална. В този случай дървото се разширява като подграфа е винаги ацикличен, но на междинните етапи не винаги е свързан.</a:t>
            </a:r>
            <a:endParaRPr sz="3200" dirty="0"/>
          </a:p>
          <a:p>
            <a:pPr marL="0" indent="0">
              <a:buNone/>
            </a:pPr>
            <a:endParaRPr sz="3200" dirty="0"/>
          </a:p>
        </p:txBody>
      </p:sp>
      <p:sp>
        <p:nvSpPr>
          <p:cNvPr id="1166" name="Google Shape;1166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Kruskal’s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D8158D5-452D-4D30-B0C0-D724965D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12738" indent="-312738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2400" i="1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12738" indent="-312738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400" i="1" baseline="-250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2400" i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12738" indent="-312738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има посока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849681" y="367202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706025" y="563504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313612" y="502920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836410" y="3614802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2"/>
          <p:cNvCxnSpPr>
            <a:stCxn id="164" idx="6"/>
            <a:endCxn id="166" idx="2"/>
          </p:cNvCxnSpPr>
          <p:nvPr/>
        </p:nvCxnSpPr>
        <p:spPr>
          <a:xfrm>
            <a:off x="4516708" y="3974941"/>
            <a:ext cx="2796871" cy="1357246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>
            <a:stCxn id="166" idx="3"/>
            <a:endCxn id="165" idx="6"/>
          </p:cNvCxnSpPr>
          <p:nvPr/>
        </p:nvCxnSpPr>
        <p:spPr>
          <a:xfrm flipH="1">
            <a:off x="5373027" y="5546319"/>
            <a:ext cx="2038269" cy="39149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2"/>
          <p:cNvCxnSpPr>
            <a:stCxn id="164" idx="4"/>
            <a:endCxn id="165" idx="1"/>
          </p:cNvCxnSpPr>
          <p:nvPr/>
        </p:nvCxnSpPr>
        <p:spPr>
          <a:xfrm>
            <a:off x="4183195" y="4277863"/>
            <a:ext cx="620638" cy="144602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/>
          <p:nvPr/>
        </p:nvSpPr>
        <p:spPr>
          <a:xfrm>
            <a:off x="4461188" y="3816849"/>
            <a:ext cx="3312804" cy="1264737"/>
          </a:xfrm>
          <a:custGeom>
            <a:avLst/>
            <a:gdLst/>
            <a:ahLst/>
            <a:cxnLst/>
            <a:rect l="l" t="t" r="r" b="b"/>
            <a:pathLst>
              <a:path w="99410" h="37952" extrusionOk="0">
                <a:moveTo>
                  <a:pt x="95923" y="37952"/>
                </a:moveTo>
                <a:cubicBezTo>
                  <a:pt x="95089" y="34685"/>
                  <a:pt x="106905" y="24676"/>
                  <a:pt x="90918" y="18351"/>
                </a:cubicBezTo>
                <a:cubicBezTo>
                  <a:pt x="74931" y="12026"/>
                  <a:pt x="15153" y="3059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2"/>
          <p:cNvSpPr/>
          <p:nvPr/>
        </p:nvSpPr>
        <p:spPr>
          <a:xfrm>
            <a:off x="3026003" y="3090084"/>
            <a:ext cx="1105079" cy="1281866"/>
          </a:xfrm>
          <a:custGeom>
            <a:avLst/>
            <a:gdLst/>
            <a:ahLst/>
            <a:cxnLst/>
            <a:rect l="l" t="t" r="r" b="b"/>
            <a:pathLst>
              <a:path w="33161" h="38466" extrusionOk="0">
                <a:moveTo>
                  <a:pt x="25133" y="28482"/>
                </a:moveTo>
                <a:cubicBezTo>
                  <a:pt x="22909" y="30081"/>
                  <a:pt x="15888" y="40437"/>
                  <a:pt x="11787" y="38074"/>
                </a:cubicBezTo>
                <a:cubicBezTo>
                  <a:pt x="7686" y="35711"/>
                  <a:pt x="-2392" y="20627"/>
                  <a:pt x="527" y="14302"/>
                </a:cubicBezTo>
                <a:cubicBezTo>
                  <a:pt x="3447" y="7977"/>
                  <a:pt x="23882" y="-364"/>
                  <a:pt x="29304" y="122"/>
                </a:cubicBezTo>
                <a:cubicBezTo>
                  <a:pt x="34726" y="609"/>
                  <a:pt x="32432" y="14371"/>
                  <a:pt x="33057" y="17221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0657DCD-FB43-4229-8B7B-89D1BB73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79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stCxn id="1174" idx="6"/>
            <a:endCxn id="1177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stCxn id="1174" idx="3"/>
            <a:endCxn id="1173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stCxn id="1173" idx="4"/>
            <a:endCxn id="1172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stCxn id="1172" idx="6"/>
            <a:endCxn id="1176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stCxn id="1177" idx="5"/>
            <a:endCxn id="1176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stCxn id="1174" idx="5"/>
            <a:endCxn id="1175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stCxn id="1175" idx="6"/>
            <a:endCxn id="1176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stCxn id="1173" idx="6"/>
            <a:endCxn id="1175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stCxn id="1175" idx="4"/>
            <a:endCxn id="1172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649830" y="381000"/>
            <a:ext cx="10340506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10 ребра, със съответни тегла.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1BC19882-2C12-44AD-926B-58D9FC07E6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43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7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4" name="Google Shape;1204;p77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5" name="Google Shape;1205;p77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6" name="Google Shape;1206;p77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8" name="Google Shape;1208;p77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9" name="Google Shape;1209;p77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0" name="Google Shape;1210;p77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1" name="Google Shape;1211;p77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2" name="Google Shape;1212;p77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3" name="Google Shape;1213;p77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4" name="Google Shape;1214;p77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5" name="Google Shape;1215;p77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6" name="Google Shape;1216;p77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7" name="Google Shape;1217;p77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8" name="Google Shape;1218;p77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19" name="Google Shape;1219;p77"/>
          <p:cNvCxnSpPr>
            <a:stCxn id="1205" idx="6"/>
            <a:endCxn id="1208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77"/>
          <p:cNvCxnSpPr>
            <a:stCxn id="1205" idx="3"/>
            <a:endCxn id="1204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77"/>
          <p:cNvCxnSpPr>
            <a:stCxn id="1204" idx="4"/>
            <a:endCxn id="1203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77"/>
          <p:cNvCxnSpPr>
            <a:stCxn id="1203" idx="6"/>
            <a:endCxn id="1207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77"/>
          <p:cNvCxnSpPr>
            <a:stCxn id="1208" idx="5"/>
            <a:endCxn id="1207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77"/>
          <p:cNvCxnSpPr>
            <a:stCxn id="1205" idx="5"/>
            <a:endCxn id="1206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77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77"/>
          <p:cNvCxnSpPr>
            <a:stCxn id="1206" idx="6"/>
            <a:endCxn id="1207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77"/>
          <p:cNvCxnSpPr>
            <a:stCxn id="1204" idx="6"/>
            <a:endCxn id="1206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77"/>
          <p:cNvCxnSpPr>
            <a:stCxn id="1206" idx="4"/>
            <a:endCxn id="1203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77"/>
          <p:cNvSpPr txBox="1"/>
          <p:nvPr/>
        </p:nvSpPr>
        <p:spPr>
          <a:xfrm>
            <a:off x="649830" y="152818"/>
            <a:ext cx="10340506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1. </a:t>
            </a: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Избираме ребро с на-малко тегло. В случая това е реброто (b, c) с тегло 1. Маркираме го.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580D8F5F-F21D-414F-8EC8-8647F2008B2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24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8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5" name="Google Shape;1235;p78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6" name="Google Shape;1236;p78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7" name="Google Shape;1237;p78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8" name="Google Shape;1238;p78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9" name="Google Shape;1239;p78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0" name="Google Shape;1240;p78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1" name="Google Shape;1241;p78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2" name="Google Shape;1242;p78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3" name="Google Shape;1243;p78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4" name="Google Shape;1244;p78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5" name="Google Shape;1245;p78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6" name="Google Shape;1246;p78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7" name="Google Shape;1247;p78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8" name="Google Shape;1248;p78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9" name="Google Shape;1249;p78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50" name="Google Shape;1250;p78"/>
          <p:cNvCxnSpPr>
            <a:stCxn id="1236" idx="6"/>
            <a:endCxn id="1239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78"/>
          <p:cNvCxnSpPr>
            <a:stCxn id="1236" idx="3"/>
            <a:endCxn id="1235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78"/>
          <p:cNvCxnSpPr>
            <a:stCxn id="1235" idx="4"/>
            <a:endCxn id="1234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78"/>
          <p:cNvCxnSpPr>
            <a:stCxn id="1234" idx="6"/>
            <a:endCxn id="1238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78"/>
          <p:cNvCxnSpPr>
            <a:stCxn id="1239" idx="5"/>
            <a:endCxn id="1238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78"/>
          <p:cNvCxnSpPr>
            <a:stCxn id="1236" idx="5"/>
            <a:endCxn id="1237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78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78"/>
          <p:cNvCxnSpPr>
            <a:stCxn id="1237" idx="6"/>
            <a:endCxn id="1238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78"/>
          <p:cNvCxnSpPr>
            <a:stCxn id="1235" idx="6"/>
            <a:endCxn id="1237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78"/>
          <p:cNvCxnSpPr>
            <a:stCxn id="1237" idx="4"/>
            <a:endCxn id="1234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78"/>
          <p:cNvSpPr txBox="1"/>
          <p:nvPr/>
        </p:nvSpPr>
        <p:spPr>
          <a:xfrm>
            <a:off x="132805" y="152400"/>
            <a:ext cx="11374557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2. </a:t>
            </a: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Избираме ребрата със следващото тегло, по-голямо от 1. Това е ребро (f,e) с тегло 2.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393AF32B-962A-41E8-9F1F-EB773034EB5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40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9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6" name="Google Shape;1266;p79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7" name="Google Shape;1267;p79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8" name="Google Shape;1268;p79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9" name="Google Shape;1269;p79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0" name="Google Shape;1270;p79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1" name="Google Shape;1271;p79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2" name="Google Shape;1272;p79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3" name="Google Shape;1273;p79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4" name="Google Shape;1274;p79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5" name="Google Shape;1275;p79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6" name="Google Shape;1276;p79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7" name="Google Shape;1277;p79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8" name="Google Shape;1278;p79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9" name="Google Shape;1279;p79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0" name="Google Shape;1280;p79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81" name="Google Shape;1281;p79"/>
          <p:cNvCxnSpPr>
            <a:stCxn id="1267" idx="6"/>
            <a:endCxn id="1270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79"/>
          <p:cNvCxnSpPr>
            <a:stCxn id="1267" idx="3"/>
            <a:endCxn id="1266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79"/>
          <p:cNvCxnSpPr>
            <a:stCxn id="1266" idx="4"/>
            <a:endCxn id="1265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79"/>
          <p:cNvCxnSpPr>
            <a:stCxn id="1265" idx="6"/>
            <a:endCxn id="1269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Google Shape;1285;p79"/>
          <p:cNvCxnSpPr>
            <a:stCxn id="1270" idx="5"/>
            <a:endCxn id="1269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79"/>
          <p:cNvCxnSpPr>
            <a:stCxn id="1267" idx="5"/>
            <a:endCxn id="1268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7" name="Google Shape;1287;p79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79"/>
          <p:cNvCxnSpPr>
            <a:stCxn id="1268" idx="6"/>
            <a:endCxn id="1269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79"/>
          <p:cNvCxnSpPr>
            <a:stCxn id="1266" idx="6"/>
            <a:endCxn id="1268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79"/>
          <p:cNvCxnSpPr>
            <a:stCxn id="1268" idx="4"/>
            <a:endCxn id="1265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79"/>
          <p:cNvSpPr txBox="1"/>
          <p:nvPr/>
        </p:nvSpPr>
        <p:spPr>
          <a:xfrm>
            <a:off x="132805" y="152400"/>
            <a:ext cx="11374557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3. Избираме ребрата със следващото тегло, по-голямо от 2. Това е ребро (a,b) с тегло 3.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7F699F07-835D-49C9-97F7-AF455BA26BD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56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0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7" name="Google Shape;1297;p80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8" name="Google Shape;1298;p80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9" name="Google Shape;1299;p80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0" name="Google Shape;1300;p80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1" name="Google Shape;1301;p80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2" name="Google Shape;1302;p80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3" name="Google Shape;1303;p80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4" name="Google Shape;1304;p80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5" name="Google Shape;1305;p80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7" name="Google Shape;1307;p80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8" name="Google Shape;1308;p80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9" name="Google Shape;1309;p80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0" name="Google Shape;1310;p80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1" name="Google Shape;1311;p80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12" name="Google Shape;1312;p80"/>
          <p:cNvCxnSpPr>
            <a:stCxn id="1298" idx="6"/>
            <a:endCxn id="1301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80"/>
          <p:cNvCxnSpPr>
            <a:stCxn id="1298" idx="3"/>
            <a:endCxn id="1297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80"/>
          <p:cNvCxnSpPr>
            <a:stCxn id="1297" idx="4"/>
            <a:endCxn id="1296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80"/>
          <p:cNvCxnSpPr>
            <a:stCxn id="1296" idx="6"/>
            <a:endCxn id="1300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80"/>
          <p:cNvCxnSpPr>
            <a:stCxn id="1301" idx="5"/>
            <a:endCxn id="1300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80"/>
          <p:cNvCxnSpPr>
            <a:stCxn id="1298" idx="5"/>
            <a:endCxn id="1299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80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80"/>
          <p:cNvCxnSpPr>
            <a:stCxn id="1299" idx="6"/>
            <a:endCxn id="1300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80"/>
          <p:cNvCxnSpPr>
            <a:stCxn id="1297" idx="6"/>
            <a:endCxn id="1299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80"/>
          <p:cNvCxnSpPr>
            <a:stCxn id="1299" idx="4"/>
            <a:endCxn id="1296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80"/>
          <p:cNvSpPr txBox="1"/>
          <p:nvPr/>
        </p:nvSpPr>
        <p:spPr>
          <a:xfrm>
            <a:off x="389432" y="18853"/>
            <a:ext cx="11446618" cy="9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4. Избираме ребрата със следващото тегло, по-голямо от 3. Това е ребрата (b, f) и (c, f) с тегло 4. Търсим ацикличен подграф с |V|-1 ребра, сумата от ребрата на който е минимална . Това е реброто (b, f).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109AC3E7-4284-4970-B697-3E880877654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1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8" name="Google Shape;1328;p81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9" name="Google Shape;1329;p81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0" name="Google Shape;1330;p81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1" name="Google Shape;1331;p81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2" name="Google Shape;1332;p81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3" name="Google Shape;1333;p81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4" name="Google Shape;1334;p81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5" name="Google Shape;1335;p81"/>
          <p:cNvSpPr/>
          <p:nvPr/>
        </p:nvSpPr>
        <p:spPr>
          <a:xfrm>
            <a:off x="3775916" y="385049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6" name="Google Shape;1336;p81"/>
          <p:cNvSpPr/>
          <p:nvPr/>
        </p:nvSpPr>
        <p:spPr>
          <a:xfrm>
            <a:off x="6239374" y="229644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7" name="Google Shape;1337;p81"/>
          <p:cNvSpPr/>
          <p:nvPr/>
        </p:nvSpPr>
        <p:spPr>
          <a:xfrm>
            <a:off x="3854896" y="256920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8" name="Google Shape;1338;p81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9" name="Google Shape;1339;p81"/>
          <p:cNvSpPr/>
          <p:nvPr/>
        </p:nvSpPr>
        <p:spPr>
          <a:xfrm>
            <a:off x="7017338" y="3755748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0" name="Google Shape;1340;p81"/>
          <p:cNvSpPr/>
          <p:nvPr/>
        </p:nvSpPr>
        <p:spPr>
          <a:xfrm>
            <a:off x="7457224" y="1951485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1" name="Google Shape;1341;p81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2" name="Google Shape;1342;p81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43" name="Google Shape;1343;p81"/>
          <p:cNvCxnSpPr>
            <a:stCxn id="1329" idx="6"/>
            <a:endCxn id="1332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81"/>
          <p:cNvCxnSpPr>
            <a:stCxn id="1329" idx="3"/>
            <a:endCxn id="1328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81"/>
          <p:cNvCxnSpPr>
            <a:stCxn id="1328" idx="4"/>
            <a:endCxn id="1327" idx="2"/>
          </p:cNvCxnSpPr>
          <p:nvPr/>
        </p:nvCxnSpPr>
        <p:spPr>
          <a:xfrm>
            <a:off x="3267115" y="3174133"/>
            <a:ext cx="1984683" cy="1253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81"/>
          <p:cNvCxnSpPr>
            <a:stCxn id="1327" idx="6"/>
            <a:endCxn id="1331" idx="3"/>
          </p:cNvCxnSpPr>
          <p:nvPr/>
        </p:nvCxnSpPr>
        <p:spPr>
          <a:xfrm rot="10800000" flipH="1">
            <a:off x="5849443" y="3100119"/>
            <a:ext cx="1825524" cy="13272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81"/>
          <p:cNvCxnSpPr>
            <a:stCxn id="1332" idx="5"/>
            <a:endCxn id="1331" idx="1"/>
          </p:cNvCxnSpPr>
          <p:nvPr/>
        </p:nvCxnSpPr>
        <p:spPr>
          <a:xfrm>
            <a:off x="6929769" y="1949675"/>
            <a:ext cx="745006" cy="79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81"/>
          <p:cNvCxnSpPr>
            <a:stCxn id="1329" idx="5"/>
            <a:endCxn id="1330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81"/>
          <p:cNvCxnSpPr/>
          <p:nvPr/>
        </p:nvCxnSpPr>
        <p:spPr>
          <a:xfrm flipH="1">
            <a:off x="5849434" y="1949675"/>
            <a:ext cx="657429" cy="9717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81"/>
          <p:cNvCxnSpPr>
            <a:stCxn id="1330" idx="6"/>
            <a:endCxn id="1331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81"/>
          <p:cNvCxnSpPr>
            <a:stCxn id="1328" idx="6"/>
            <a:endCxn id="1330" idx="2"/>
          </p:cNvCxnSpPr>
          <p:nvPr/>
        </p:nvCxnSpPr>
        <p:spPr>
          <a:xfrm>
            <a:off x="3513651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81"/>
          <p:cNvCxnSpPr>
            <a:stCxn id="1330" idx="4"/>
            <a:endCxn id="1327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81"/>
          <p:cNvSpPr txBox="1"/>
          <p:nvPr/>
        </p:nvSpPr>
        <p:spPr>
          <a:xfrm>
            <a:off x="306820" y="0"/>
            <a:ext cx="11281461" cy="108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5. Избираме ребрата със следващото тегло, по-голямо от 4. Това са  ребрата (a, f) и (d f) с тегло 5. Търсим ацикличен подграф с |V|-1 ребра, сумата от ребрата на който е минимална . Това е реброто (d, f).</a:t>
            </a:r>
            <a:endParaRPr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C4C2FFAE-5214-406F-BCA3-C728156A28F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42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2"/>
          <p:cNvSpPr/>
          <p:nvPr/>
        </p:nvSpPr>
        <p:spPr>
          <a:xfrm>
            <a:off x="5251598" y="417463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9" name="Google Shape;1359;p82"/>
          <p:cNvSpPr/>
          <p:nvPr/>
        </p:nvSpPr>
        <p:spPr>
          <a:xfrm>
            <a:off x="3020579" y="2668665"/>
            <a:ext cx="493072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0" name="Google Shape;1360;p82"/>
          <p:cNvSpPr/>
          <p:nvPr/>
        </p:nvSpPr>
        <p:spPr>
          <a:xfrm>
            <a:off x="3775916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1" name="Google Shape;1361;p82"/>
          <p:cNvSpPr/>
          <p:nvPr/>
        </p:nvSpPr>
        <p:spPr>
          <a:xfrm>
            <a:off x="5251582" y="2668665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2" name="Google Shape;1362;p82"/>
          <p:cNvSpPr/>
          <p:nvPr/>
        </p:nvSpPr>
        <p:spPr>
          <a:xfrm>
            <a:off x="7587390" y="2668649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3" name="Google Shape;1363;p82"/>
          <p:cNvSpPr/>
          <p:nvPr/>
        </p:nvSpPr>
        <p:spPr>
          <a:xfrm>
            <a:off x="6419478" y="1518231"/>
            <a:ext cx="597844" cy="50546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4" name="Google Shape;1364;p82"/>
          <p:cNvSpPr/>
          <p:nvPr/>
        </p:nvSpPr>
        <p:spPr>
          <a:xfrm>
            <a:off x="3073766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5" name="Google Shape;1365;p82"/>
          <p:cNvSpPr/>
          <p:nvPr/>
        </p:nvSpPr>
        <p:spPr>
          <a:xfrm>
            <a:off x="4769141" y="2023700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6" name="Google Shape;1366;p82"/>
          <p:cNvSpPr/>
          <p:nvPr/>
        </p:nvSpPr>
        <p:spPr>
          <a:xfrm>
            <a:off x="6349013" y="2921399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7" name="Google Shape;1367;p82"/>
          <p:cNvSpPr/>
          <p:nvPr/>
        </p:nvSpPr>
        <p:spPr>
          <a:xfrm>
            <a:off x="5176685" y="1344776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8" name="Google Shape;1368;p82"/>
          <p:cNvSpPr/>
          <p:nvPr/>
        </p:nvSpPr>
        <p:spPr>
          <a:xfrm>
            <a:off x="5011294" y="3498282"/>
            <a:ext cx="439877" cy="3522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9" name="Google Shape;1369;p82"/>
          <p:cNvCxnSpPr>
            <a:stCxn id="1360" idx="6"/>
            <a:endCxn id="1363" idx="2"/>
          </p:cNvCxnSpPr>
          <p:nvPr/>
        </p:nvCxnSpPr>
        <p:spPr>
          <a:xfrm>
            <a:off x="4373760" y="1770965"/>
            <a:ext cx="204586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82"/>
          <p:cNvCxnSpPr>
            <a:stCxn id="1360" idx="3"/>
            <a:endCxn id="1359" idx="7"/>
          </p:cNvCxnSpPr>
          <p:nvPr/>
        </p:nvCxnSpPr>
        <p:spPr>
          <a:xfrm flipH="1">
            <a:off x="3441578" y="1949675"/>
            <a:ext cx="421890" cy="79299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82"/>
          <p:cNvCxnSpPr>
            <a:stCxn id="1360" idx="5"/>
            <a:endCxn id="1361" idx="2"/>
          </p:cNvCxnSpPr>
          <p:nvPr/>
        </p:nvCxnSpPr>
        <p:spPr>
          <a:xfrm>
            <a:off x="4286208" y="1949675"/>
            <a:ext cx="965349" cy="97174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82"/>
          <p:cNvCxnSpPr>
            <a:stCxn id="1361" idx="6"/>
            <a:endCxn id="1362" idx="2"/>
          </p:cNvCxnSpPr>
          <p:nvPr/>
        </p:nvCxnSpPr>
        <p:spPr>
          <a:xfrm>
            <a:off x="5849427" y="2921399"/>
            <a:ext cx="173794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82"/>
          <p:cNvCxnSpPr>
            <a:stCxn id="1361" idx="4"/>
            <a:endCxn id="1358" idx="0"/>
          </p:cNvCxnSpPr>
          <p:nvPr/>
        </p:nvCxnSpPr>
        <p:spPr>
          <a:xfrm>
            <a:off x="5550504" y="3174133"/>
            <a:ext cx="0" cy="1000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p82"/>
          <p:cNvSpPr txBox="1"/>
          <p:nvPr/>
        </p:nvSpPr>
        <p:spPr>
          <a:xfrm>
            <a:off x="649830" y="228600"/>
            <a:ext cx="10340506" cy="83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6. </a:t>
            </a:r>
            <a:r>
              <a:rPr lang="en" sz="28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Край на алгоритъма.</a:t>
            </a:r>
            <a:endParaRPr sz="28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3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109DF401-E629-47F8-A12A-AB293B48B8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399"/>
              <a:t>Задача: </a:t>
            </a:r>
            <a:endParaRPr sz="2399"/>
          </a:p>
          <a:p>
            <a:pPr marL="0" indent="0">
              <a:buNone/>
            </a:pPr>
            <a:r>
              <a:rPr lang="en" sz="2399"/>
              <a:t>Приложете алгоритъма на Kruskal към дадения граф</a:t>
            </a:r>
            <a:endParaRPr sz="2399"/>
          </a:p>
        </p:txBody>
      </p:sp>
      <p:sp>
        <p:nvSpPr>
          <p:cNvPr id="1379" name="Google Shape;1379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1" name="Google Shape;1381;p83"/>
          <p:cNvSpPr/>
          <p:nvPr/>
        </p:nvSpPr>
        <p:spPr>
          <a:xfrm>
            <a:off x="2842925" y="404184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2" name="Google Shape;1382;p83"/>
          <p:cNvSpPr/>
          <p:nvPr/>
        </p:nvSpPr>
        <p:spPr>
          <a:xfrm>
            <a:off x="7725220" y="3998419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3" name="Google Shape;1383;p83"/>
          <p:cNvSpPr/>
          <p:nvPr/>
        </p:nvSpPr>
        <p:spPr>
          <a:xfrm>
            <a:off x="6643069" y="325461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4" name="Google Shape;1384;p83"/>
          <p:cNvSpPr/>
          <p:nvPr/>
        </p:nvSpPr>
        <p:spPr>
          <a:xfrm>
            <a:off x="5365052" y="4323534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5" name="Google Shape;1385;p83"/>
          <p:cNvSpPr/>
          <p:nvPr/>
        </p:nvSpPr>
        <p:spPr>
          <a:xfrm>
            <a:off x="4128257" y="325461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6" name="Google Shape;1386;p83"/>
          <p:cNvSpPr/>
          <p:nvPr/>
        </p:nvSpPr>
        <p:spPr>
          <a:xfrm>
            <a:off x="3227392" y="350733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7" name="Google Shape;1387;p83"/>
          <p:cNvSpPr/>
          <p:nvPr/>
        </p:nvSpPr>
        <p:spPr>
          <a:xfrm>
            <a:off x="3971482" y="4576234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8" name="Google Shape;1388;p83"/>
          <p:cNvSpPr/>
          <p:nvPr/>
        </p:nvSpPr>
        <p:spPr>
          <a:xfrm>
            <a:off x="4549099" y="3998402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9" name="Google Shape;1389;p83"/>
          <p:cNvSpPr/>
          <p:nvPr/>
        </p:nvSpPr>
        <p:spPr>
          <a:xfrm>
            <a:off x="7634828" y="342900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0" name="Google Shape;1390;p83"/>
          <p:cNvSpPr/>
          <p:nvPr/>
        </p:nvSpPr>
        <p:spPr>
          <a:xfrm>
            <a:off x="5926922" y="3681734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1" name="Google Shape;1391;p83"/>
          <p:cNvSpPr/>
          <p:nvPr/>
        </p:nvSpPr>
        <p:spPr>
          <a:xfrm>
            <a:off x="5431052" y="291590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2" name="Google Shape;1392;p83"/>
          <p:cNvSpPr/>
          <p:nvPr/>
        </p:nvSpPr>
        <p:spPr>
          <a:xfrm>
            <a:off x="6849415" y="457621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93" name="Google Shape;1393;p83"/>
          <p:cNvCxnSpPr>
            <a:stCxn id="1385" idx="6"/>
            <a:endCxn id="1383" idx="2"/>
          </p:cNvCxnSpPr>
          <p:nvPr/>
        </p:nvCxnSpPr>
        <p:spPr>
          <a:xfrm>
            <a:off x="4621329" y="3507346"/>
            <a:ext cx="2021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83"/>
          <p:cNvCxnSpPr>
            <a:stCxn id="1383" idx="5"/>
            <a:endCxn id="1382" idx="1"/>
          </p:cNvCxnSpPr>
          <p:nvPr/>
        </p:nvCxnSpPr>
        <p:spPr>
          <a:xfrm>
            <a:off x="7063931" y="3686056"/>
            <a:ext cx="733409" cy="386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83"/>
          <p:cNvCxnSpPr>
            <a:stCxn id="1382" idx="3"/>
            <a:endCxn id="1384" idx="6"/>
          </p:cNvCxnSpPr>
          <p:nvPr/>
        </p:nvCxnSpPr>
        <p:spPr>
          <a:xfrm flipH="1">
            <a:off x="5857935" y="4429862"/>
            <a:ext cx="1939495" cy="146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83"/>
          <p:cNvCxnSpPr>
            <a:stCxn id="1381" idx="6"/>
            <a:endCxn id="1384" idx="2"/>
          </p:cNvCxnSpPr>
          <p:nvPr/>
        </p:nvCxnSpPr>
        <p:spPr>
          <a:xfrm>
            <a:off x="3335997" y="4294574"/>
            <a:ext cx="2029071" cy="2815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83"/>
          <p:cNvCxnSpPr>
            <a:stCxn id="1385" idx="3"/>
            <a:endCxn id="1381" idx="7"/>
          </p:cNvCxnSpPr>
          <p:nvPr/>
        </p:nvCxnSpPr>
        <p:spPr>
          <a:xfrm flipH="1">
            <a:off x="3263911" y="3686056"/>
            <a:ext cx="936556" cy="4298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83"/>
          <p:cNvCxnSpPr>
            <a:stCxn id="1385" idx="5"/>
            <a:endCxn id="1384" idx="1"/>
          </p:cNvCxnSpPr>
          <p:nvPr/>
        </p:nvCxnSpPr>
        <p:spPr>
          <a:xfrm>
            <a:off x="4549120" y="3686056"/>
            <a:ext cx="888169" cy="711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83"/>
          <p:cNvCxnSpPr>
            <a:stCxn id="1383" idx="3"/>
            <a:endCxn id="1384" idx="7"/>
          </p:cNvCxnSpPr>
          <p:nvPr/>
        </p:nvCxnSpPr>
        <p:spPr>
          <a:xfrm flipH="1">
            <a:off x="5785920" y="3686056"/>
            <a:ext cx="929358" cy="711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9C550847-DAA9-40A6-BDB7-8F0F763E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66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399"/>
              <a:t>Задача: </a:t>
            </a:r>
            <a:endParaRPr sz="2399"/>
          </a:p>
          <a:p>
            <a:pPr marL="0" indent="0">
              <a:buNone/>
            </a:pPr>
            <a:r>
              <a:rPr lang="en" sz="2399"/>
              <a:t>Приложете алгоритъма на Kruskal  към дадения граф</a:t>
            </a:r>
            <a:endParaRPr sz="2399"/>
          </a:p>
        </p:txBody>
      </p:sp>
      <p:sp>
        <p:nvSpPr>
          <p:cNvPr id="1404" name="Google Shape;1404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6" name="Google Shape;1406;p84"/>
          <p:cNvSpPr/>
          <p:nvPr/>
        </p:nvSpPr>
        <p:spPr>
          <a:xfrm>
            <a:off x="4802348" y="3077176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7" name="Google Shape;1407;p84"/>
          <p:cNvSpPr/>
          <p:nvPr/>
        </p:nvSpPr>
        <p:spPr>
          <a:xfrm>
            <a:off x="6094396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e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8" name="Google Shape;1408;p84"/>
          <p:cNvSpPr/>
          <p:nvPr/>
        </p:nvSpPr>
        <p:spPr>
          <a:xfrm>
            <a:off x="3438770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9" name="Google Shape;1409;p84"/>
          <p:cNvSpPr/>
          <p:nvPr/>
        </p:nvSpPr>
        <p:spPr>
          <a:xfrm>
            <a:off x="4711572" y="4012448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0" name="Google Shape;1410;p84"/>
          <p:cNvSpPr/>
          <p:nvPr/>
        </p:nvSpPr>
        <p:spPr>
          <a:xfrm>
            <a:off x="6059754" y="307609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1" name="Google Shape;1411;p84"/>
          <p:cNvSpPr/>
          <p:nvPr/>
        </p:nvSpPr>
        <p:spPr>
          <a:xfrm>
            <a:off x="3870425" y="328565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2" name="Google Shape;1412;p84"/>
          <p:cNvSpPr/>
          <p:nvPr/>
        </p:nvSpPr>
        <p:spPr>
          <a:xfrm>
            <a:off x="5476424" y="638573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8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3" name="Google Shape;1413;p84"/>
          <p:cNvSpPr/>
          <p:nvPr/>
        </p:nvSpPr>
        <p:spPr>
          <a:xfrm>
            <a:off x="3036459" y="4627172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4" name="Google Shape;1414;p84"/>
          <p:cNvSpPr/>
          <p:nvPr/>
        </p:nvSpPr>
        <p:spPr>
          <a:xfrm>
            <a:off x="7187845" y="328582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5" name="Google Shape;1415;p84"/>
          <p:cNvSpPr/>
          <p:nvPr/>
        </p:nvSpPr>
        <p:spPr>
          <a:xfrm>
            <a:off x="3870409" y="588026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6" name="Google Shape;1416;p84"/>
          <p:cNvSpPr/>
          <p:nvPr/>
        </p:nvSpPr>
        <p:spPr>
          <a:xfrm>
            <a:off x="7902941" y="462720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7" name="Google Shape;1417;p84"/>
          <p:cNvSpPr/>
          <p:nvPr/>
        </p:nvSpPr>
        <p:spPr>
          <a:xfrm>
            <a:off x="5476440" y="278363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8" name="Google Shape;1418;p84"/>
          <p:cNvSpPr/>
          <p:nvPr/>
        </p:nvSpPr>
        <p:spPr>
          <a:xfrm>
            <a:off x="7187861" y="5963624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9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9" name="Google Shape;1419;p84"/>
          <p:cNvSpPr/>
          <p:nvPr/>
        </p:nvSpPr>
        <p:spPr>
          <a:xfrm>
            <a:off x="7409869" y="401248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f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0" name="Google Shape;1420;p84"/>
          <p:cNvSpPr/>
          <p:nvPr/>
        </p:nvSpPr>
        <p:spPr>
          <a:xfrm>
            <a:off x="7409869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j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1" name="Google Shape;1421;p84"/>
          <p:cNvSpPr/>
          <p:nvPr/>
        </p:nvSpPr>
        <p:spPr>
          <a:xfrm>
            <a:off x="6094412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i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2" name="Google Shape;1422;p84"/>
          <p:cNvSpPr/>
          <p:nvPr/>
        </p:nvSpPr>
        <p:spPr>
          <a:xfrm>
            <a:off x="4711572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h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3" name="Google Shape;1423;p84"/>
          <p:cNvSpPr/>
          <p:nvPr/>
        </p:nvSpPr>
        <p:spPr>
          <a:xfrm>
            <a:off x="3438770" y="5075171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g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4" name="Google Shape;1424;p84"/>
          <p:cNvSpPr/>
          <p:nvPr/>
        </p:nvSpPr>
        <p:spPr>
          <a:xfrm>
            <a:off x="4711572" y="588026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k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5" name="Google Shape;1425;p84"/>
          <p:cNvSpPr/>
          <p:nvPr/>
        </p:nvSpPr>
        <p:spPr>
          <a:xfrm>
            <a:off x="6059754" y="5880262"/>
            <a:ext cx="493072" cy="505468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l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26" name="Google Shape;1426;p84"/>
          <p:cNvCxnSpPr>
            <a:stCxn id="1406" idx="6"/>
            <a:endCxn id="1410" idx="2"/>
          </p:cNvCxnSpPr>
          <p:nvPr/>
        </p:nvCxnSpPr>
        <p:spPr>
          <a:xfrm rot="10800000" flipH="1">
            <a:off x="5295420" y="3328710"/>
            <a:ext cx="764201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84"/>
          <p:cNvCxnSpPr>
            <a:stCxn id="1410" idx="5"/>
            <a:endCxn id="1419" idx="1"/>
          </p:cNvCxnSpPr>
          <p:nvPr/>
        </p:nvCxnSpPr>
        <p:spPr>
          <a:xfrm>
            <a:off x="6480617" y="3507536"/>
            <a:ext cx="1001339" cy="5790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84"/>
          <p:cNvCxnSpPr>
            <a:stCxn id="1419" idx="4"/>
            <a:endCxn id="1420" idx="0"/>
          </p:cNvCxnSpPr>
          <p:nvPr/>
        </p:nvCxnSpPr>
        <p:spPr>
          <a:xfrm>
            <a:off x="7656405" y="4517950"/>
            <a:ext cx="0" cy="557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84"/>
          <p:cNvCxnSpPr>
            <a:stCxn id="1420" idx="3"/>
            <a:endCxn id="1425" idx="6"/>
          </p:cNvCxnSpPr>
          <p:nvPr/>
        </p:nvCxnSpPr>
        <p:spPr>
          <a:xfrm flipH="1">
            <a:off x="6552721" y="5506615"/>
            <a:ext cx="929358" cy="6262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84"/>
          <p:cNvCxnSpPr>
            <a:stCxn id="1425" idx="2"/>
            <a:endCxn id="1424" idx="6"/>
          </p:cNvCxnSpPr>
          <p:nvPr/>
        </p:nvCxnSpPr>
        <p:spPr>
          <a:xfrm rot="10800000">
            <a:off x="5204777" y="6132996"/>
            <a:ext cx="85497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84"/>
          <p:cNvCxnSpPr>
            <a:stCxn id="1424" idx="1"/>
            <a:endCxn id="1423" idx="5"/>
          </p:cNvCxnSpPr>
          <p:nvPr/>
        </p:nvCxnSpPr>
        <p:spPr>
          <a:xfrm rot="10800000">
            <a:off x="3859622" y="5506803"/>
            <a:ext cx="924159" cy="4474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84"/>
          <p:cNvCxnSpPr>
            <a:stCxn id="1408" idx="4"/>
            <a:endCxn id="1423" idx="0"/>
          </p:cNvCxnSpPr>
          <p:nvPr/>
        </p:nvCxnSpPr>
        <p:spPr>
          <a:xfrm>
            <a:off x="3685306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84"/>
          <p:cNvCxnSpPr>
            <a:stCxn id="1406" idx="3"/>
            <a:endCxn id="1408" idx="7"/>
          </p:cNvCxnSpPr>
          <p:nvPr/>
        </p:nvCxnSpPr>
        <p:spPr>
          <a:xfrm flipH="1">
            <a:off x="3859622" y="3508620"/>
            <a:ext cx="1014936" cy="577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84"/>
          <p:cNvCxnSpPr>
            <a:stCxn id="1408" idx="6"/>
            <a:endCxn id="1409" idx="2"/>
          </p:cNvCxnSpPr>
          <p:nvPr/>
        </p:nvCxnSpPr>
        <p:spPr>
          <a:xfrm>
            <a:off x="3931842" y="4265182"/>
            <a:ext cx="7797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84"/>
          <p:cNvCxnSpPr>
            <a:stCxn id="1409" idx="6"/>
            <a:endCxn id="1407" idx="2"/>
          </p:cNvCxnSpPr>
          <p:nvPr/>
        </p:nvCxnSpPr>
        <p:spPr>
          <a:xfrm>
            <a:off x="5204644" y="4265182"/>
            <a:ext cx="889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84"/>
          <p:cNvCxnSpPr>
            <a:stCxn id="1407" idx="6"/>
            <a:endCxn id="1419" idx="2"/>
          </p:cNvCxnSpPr>
          <p:nvPr/>
        </p:nvCxnSpPr>
        <p:spPr>
          <a:xfrm>
            <a:off x="6587467" y="4265182"/>
            <a:ext cx="8225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84"/>
          <p:cNvCxnSpPr>
            <a:stCxn id="1423" idx="6"/>
            <a:endCxn id="1422" idx="2"/>
          </p:cNvCxnSpPr>
          <p:nvPr/>
        </p:nvCxnSpPr>
        <p:spPr>
          <a:xfrm>
            <a:off x="3931842" y="5327905"/>
            <a:ext cx="7797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84"/>
          <p:cNvCxnSpPr>
            <a:stCxn id="1422" idx="6"/>
            <a:endCxn id="1421" idx="2"/>
          </p:cNvCxnSpPr>
          <p:nvPr/>
        </p:nvCxnSpPr>
        <p:spPr>
          <a:xfrm>
            <a:off x="5204644" y="5327905"/>
            <a:ext cx="889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84"/>
          <p:cNvCxnSpPr>
            <a:stCxn id="1421" idx="6"/>
            <a:endCxn id="1420" idx="2"/>
          </p:cNvCxnSpPr>
          <p:nvPr/>
        </p:nvCxnSpPr>
        <p:spPr>
          <a:xfrm>
            <a:off x="6587483" y="5327905"/>
            <a:ext cx="8225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84"/>
          <p:cNvCxnSpPr>
            <a:stCxn id="1406" idx="4"/>
            <a:endCxn id="1409" idx="0"/>
          </p:cNvCxnSpPr>
          <p:nvPr/>
        </p:nvCxnSpPr>
        <p:spPr>
          <a:xfrm flipH="1">
            <a:off x="4958108" y="3582644"/>
            <a:ext cx="90776" cy="4298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84"/>
          <p:cNvCxnSpPr>
            <a:stCxn id="1409" idx="4"/>
            <a:endCxn id="1422" idx="0"/>
          </p:cNvCxnSpPr>
          <p:nvPr/>
        </p:nvCxnSpPr>
        <p:spPr>
          <a:xfrm>
            <a:off x="4958108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84"/>
          <p:cNvCxnSpPr>
            <a:stCxn id="1422" idx="4"/>
            <a:endCxn id="1424" idx="0"/>
          </p:cNvCxnSpPr>
          <p:nvPr/>
        </p:nvCxnSpPr>
        <p:spPr>
          <a:xfrm>
            <a:off x="4958108" y="5580640"/>
            <a:ext cx="0" cy="2995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84"/>
          <p:cNvCxnSpPr>
            <a:stCxn id="1410" idx="4"/>
            <a:endCxn id="1407" idx="0"/>
          </p:cNvCxnSpPr>
          <p:nvPr/>
        </p:nvCxnSpPr>
        <p:spPr>
          <a:xfrm>
            <a:off x="6306290" y="3581560"/>
            <a:ext cx="34791" cy="431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84"/>
          <p:cNvCxnSpPr>
            <a:stCxn id="1407" idx="4"/>
            <a:endCxn id="1421" idx="0"/>
          </p:cNvCxnSpPr>
          <p:nvPr/>
        </p:nvCxnSpPr>
        <p:spPr>
          <a:xfrm>
            <a:off x="6340932" y="4517916"/>
            <a:ext cx="0" cy="557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84"/>
          <p:cNvCxnSpPr>
            <a:stCxn id="1421" idx="4"/>
            <a:endCxn id="1425" idx="0"/>
          </p:cNvCxnSpPr>
          <p:nvPr/>
        </p:nvCxnSpPr>
        <p:spPr>
          <a:xfrm flipH="1">
            <a:off x="6306157" y="5580640"/>
            <a:ext cx="34791" cy="2995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6" name="Google Shape;1446;p84"/>
          <p:cNvSpPr/>
          <p:nvPr/>
        </p:nvSpPr>
        <p:spPr>
          <a:xfrm>
            <a:off x="4120560" y="515345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7" name="Google Shape;1447;p84"/>
          <p:cNvSpPr/>
          <p:nvPr/>
        </p:nvSpPr>
        <p:spPr>
          <a:xfrm>
            <a:off x="4965090" y="5561095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7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8" name="Google Shape;1448;p84"/>
          <p:cNvSpPr/>
          <p:nvPr/>
        </p:nvSpPr>
        <p:spPr>
          <a:xfrm>
            <a:off x="6265485" y="462718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9" name="Google Shape;1449;p84"/>
          <p:cNvSpPr/>
          <p:nvPr/>
        </p:nvSpPr>
        <p:spPr>
          <a:xfrm>
            <a:off x="5448380" y="5146286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0" name="Google Shape;1450;p84"/>
          <p:cNvSpPr/>
          <p:nvPr/>
        </p:nvSpPr>
        <p:spPr>
          <a:xfrm>
            <a:off x="6284563" y="5581039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1" name="Google Shape;1451;p84"/>
          <p:cNvSpPr/>
          <p:nvPr/>
        </p:nvSpPr>
        <p:spPr>
          <a:xfrm>
            <a:off x="6797529" y="506160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2" name="Google Shape;1452;p84"/>
          <p:cNvSpPr/>
          <p:nvPr/>
        </p:nvSpPr>
        <p:spPr>
          <a:xfrm>
            <a:off x="6797529" y="4159576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3" name="Google Shape;1453;p84"/>
          <p:cNvSpPr/>
          <p:nvPr/>
        </p:nvSpPr>
        <p:spPr>
          <a:xfrm>
            <a:off x="5448380" y="4159560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4" name="Google Shape;1454;p84"/>
          <p:cNvSpPr/>
          <p:nvPr/>
        </p:nvSpPr>
        <p:spPr>
          <a:xfrm>
            <a:off x="4120560" y="4219561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5" name="Google Shape;1455;p84"/>
          <p:cNvSpPr/>
          <p:nvPr/>
        </p:nvSpPr>
        <p:spPr>
          <a:xfrm>
            <a:off x="4874563" y="462718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6" name="Google Shape;1456;p84"/>
          <p:cNvSpPr/>
          <p:nvPr/>
        </p:nvSpPr>
        <p:spPr>
          <a:xfrm>
            <a:off x="4847737" y="3628199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7" name="Google Shape;1457;p84"/>
          <p:cNvSpPr/>
          <p:nvPr/>
        </p:nvSpPr>
        <p:spPr>
          <a:xfrm>
            <a:off x="6306157" y="3627648"/>
            <a:ext cx="402295" cy="3387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lide Number Placeholder">
            <a:extLst>
              <a:ext uri="{FF2B5EF4-FFF2-40B4-BE49-F238E27FC236}">
                <a16:creationId xmlns:a16="http://schemas.microsoft.com/office/drawing/2014/main" id="{D11FA53E-AA3E-4309-AB54-71755D810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4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 algn="just">
              <a:buSzPts val="1600"/>
            </a:pPr>
            <a:r>
              <a:rPr lang="en" sz="2133"/>
              <a:t>Представяне на графи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Списък на ребра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Матрица на свързаност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Списък на съседи</a:t>
            </a:r>
            <a:endParaRPr sz="2133"/>
          </a:p>
          <a:p>
            <a:pPr indent="-440157" algn="just">
              <a:spcBef>
                <a:spcPts val="0"/>
              </a:spcBef>
              <a:buSzPts val="1600"/>
            </a:pPr>
            <a:r>
              <a:rPr lang="en" sz="2133"/>
              <a:t>Топологично сортиране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Подреждане на върховете на насочен, ацикличен граф</a:t>
            </a:r>
            <a:endParaRPr sz="2133"/>
          </a:p>
          <a:p>
            <a:pPr indent="-440157" algn="just">
              <a:spcBef>
                <a:spcPts val="0"/>
              </a:spcBef>
              <a:buSzPts val="1600"/>
            </a:pPr>
            <a:r>
              <a:rPr lang="en" sz="2133"/>
              <a:t>Алгоритъм на Дейкстра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Намиране на  минимален път в претеглен граф с неотрицателни тегла</a:t>
            </a:r>
            <a:endParaRPr sz="2133"/>
          </a:p>
          <a:p>
            <a:pPr indent="-440157" algn="just">
              <a:spcBef>
                <a:spcPts val="0"/>
              </a:spcBef>
              <a:buSzPts val="1600"/>
            </a:pPr>
            <a:r>
              <a:rPr lang="en" sz="2133"/>
              <a:t>Други алгоритми върху графи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Алгоритъм на Прим</a:t>
            </a:r>
            <a:endParaRPr sz="2133"/>
          </a:p>
          <a:p>
            <a:pPr lvl="1" indent="-440157" algn="just">
              <a:spcBef>
                <a:spcPts val="0"/>
              </a:spcBef>
              <a:buSzPts val="1600"/>
            </a:pPr>
            <a:r>
              <a:rPr lang="en" sz="2133"/>
              <a:t>Алгоритъм на Крускал</a:t>
            </a:r>
            <a:endParaRPr sz="2133"/>
          </a:p>
          <a:p>
            <a:pPr indent="0">
              <a:buNone/>
            </a:pPr>
            <a:endParaRPr/>
          </a:p>
        </p:txBody>
      </p:sp>
      <p:sp>
        <p:nvSpPr>
          <p:cNvPr id="1462" name="Google Shape;1462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4" name="Google Shape;146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12" y="776792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6D8C172-8498-4003-B1AB-FF5A4F846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40157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2133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2133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133" i="1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2133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133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2133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40157" algn="just">
              <a:lnSpc>
                <a:spcPct val="120000"/>
              </a:lnSpc>
              <a:spcBef>
                <a:spcPts val="0"/>
              </a:spcBef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2133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няма посока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Неориентиран граф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565104" y="3483419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706240" y="562692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7313228" y="502108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919297" y="3080941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3" name="Google Shape;183;p23"/>
          <p:cNvCxnSpPr>
            <a:stCxn id="179" idx="5"/>
            <a:endCxn id="180" idx="1"/>
          </p:cNvCxnSpPr>
          <p:nvPr/>
        </p:nvCxnSpPr>
        <p:spPr>
          <a:xfrm>
            <a:off x="4134446" y="4000538"/>
            <a:ext cx="669426" cy="171515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3"/>
          <p:cNvCxnSpPr>
            <a:stCxn id="180" idx="6"/>
            <a:endCxn id="181" idx="3"/>
          </p:cNvCxnSpPr>
          <p:nvPr/>
        </p:nvCxnSpPr>
        <p:spPr>
          <a:xfrm rot="10800000" flipH="1">
            <a:off x="5373267" y="5538351"/>
            <a:ext cx="2037469" cy="39149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3"/>
          <p:cNvCxnSpPr>
            <a:stCxn id="181" idx="0"/>
            <a:endCxn id="182" idx="5"/>
          </p:cNvCxnSpPr>
          <p:nvPr/>
        </p:nvCxnSpPr>
        <p:spPr>
          <a:xfrm rot="10800000">
            <a:off x="7488782" y="3598256"/>
            <a:ext cx="157959" cy="1422829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stCxn id="180" idx="6"/>
            <a:endCxn id="182" idx="3"/>
          </p:cNvCxnSpPr>
          <p:nvPr/>
        </p:nvCxnSpPr>
        <p:spPr>
          <a:xfrm rot="10800000" flipH="1">
            <a:off x="5373266" y="3598056"/>
            <a:ext cx="1643572" cy="2331793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166AC20-D2B9-4DCE-A50F-9DFBC08E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70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66" y="4711865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0865344-8560-4C8A-B51F-6126706D0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има тегло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Претеглен граф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522742" y="288580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5760899" y="544977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8244419" y="4932508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016839" y="2886359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7" name="Google Shape;197;p24"/>
          <p:cNvCxnSpPr>
            <a:stCxn id="193" idx="5"/>
            <a:endCxn id="194" idx="1"/>
          </p:cNvCxnSpPr>
          <p:nvPr/>
        </p:nvCxnSpPr>
        <p:spPr>
          <a:xfrm>
            <a:off x="3092085" y="3402927"/>
            <a:ext cx="2766479" cy="213544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4"/>
          <p:cNvCxnSpPr>
            <a:stCxn id="194" idx="6"/>
            <a:endCxn id="195" idx="3"/>
          </p:cNvCxnSpPr>
          <p:nvPr/>
        </p:nvCxnSpPr>
        <p:spPr>
          <a:xfrm rot="10800000" flipH="1">
            <a:off x="6427925" y="5449574"/>
            <a:ext cx="1914301" cy="303121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4"/>
          <p:cNvCxnSpPr>
            <a:stCxn id="195" idx="0"/>
            <a:endCxn id="196" idx="5"/>
          </p:cNvCxnSpPr>
          <p:nvPr/>
        </p:nvCxnSpPr>
        <p:spPr>
          <a:xfrm rot="10800000">
            <a:off x="7586190" y="3403307"/>
            <a:ext cx="991742" cy="152920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4"/>
          <p:cNvCxnSpPr>
            <a:stCxn id="194" idx="6"/>
            <a:endCxn id="196" idx="3"/>
          </p:cNvCxnSpPr>
          <p:nvPr/>
        </p:nvCxnSpPr>
        <p:spPr>
          <a:xfrm rot="10800000" flipH="1">
            <a:off x="6427925" y="3403307"/>
            <a:ext cx="686621" cy="234938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4572542" y="4239855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7374679" y="5686045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8068098" y="3881782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818823" y="4439037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C52C794E-DE91-46D0-9DC8-290DB29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15000"/>
              </a:lnSpc>
              <a:spcBef>
                <a:spcPts val="533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Последователността от върхове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i2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i3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il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, наричаме път, ако за всяко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j=1….l-1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, съществува e∊E, такова, че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 (e) = (v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ij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399" i="1" baseline="-25000">
                <a:latin typeface="Cambria"/>
                <a:ea typeface="Cambria"/>
                <a:cs typeface="Cambria"/>
                <a:sym typeface="Cambria"/>
              </a:rPr>
              <a:t>ij+1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). </a:t>
            </a:r>
            <a:endParaRPr sz="2399" i="1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Естественото число </a:t>
            </a:r>
            <a:r>
              <a:rPr lang="en" sz="2399" i="1">
                <a:latin typeface="Cambria"/>
                <a:ea typeface="Cambria"/>
                <a:cs typeface="Cambria"/>
                <a:sym typeface="Cambria"/>
              </a:rPr>
              <a:t>l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наричаме дължина на пътя. 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533"/>
              </a:spcBef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път, 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 дължина 28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lnSpc>
                <a:spcPct val="120000"/>
              </a:lnSpc>
              <a:spcBef>
                <a:spcPts val="400"/>
              </a:spcBef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2399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не е път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344535" y="308997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6582692" y="5653740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9066212" y="5136674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7838632" y="3090525"/>
            <a:ext cx="667026" cy="605842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5" name="Google Shape;215;p25"/>
          <p:cNvCxnSpPr>
            <a:stCxn id="211" idx="5"/>
            <a:endCxn id="212" idx="1"/>
          </p:cNvCxnSpPr>
          <p:nvPr/>
        </p:nvCxnSpPr>
        <p:spPr>
          <a:xfrm>
            <a:off x="3913878" y="3607093"/>
            <a:ext cx="2766479" cy="2135444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5"/>
          <p:cNvCxnSpPr>
            <a:stCxn id="212" idx="6"/>
            <a:endCxn id="213" idx="3"/>
          </p:cNvCxnSpPr>
          <p:nvPr/>
        </p:nvCxnSpPr>
        <p:spPr>
          <a:xfrm rot="10800000" flipH="1">
            <a:off x="7249718" y="5653940"/>
            <a:ext cx="1914301" cy="302721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5"/>
          <p:cNvCxnSpPr>
            <a:stCxn id="213" idx="0"/>
            <a:endCxn id="214" idx="5"/>
          </p:cNvCxnSpPr>
          <p:nvPr/>
        </p:nvCxnSpPr>
        <p:spPr>
          <a:xfrm rot="10800000">
            <a:off x="8407983" y="3607473"/>
            <a:ext cx="991742" cy="1529202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5"/>
          <p:cNvCxnSpPr>
            <a:stCxn id="212" idx="6"/>
            <a:endCxn id="214" idx="3"/>
          </p:cNvCxnSpPr>
          <p:nvPr/>
        </p:nvCxnSpPr>
        <p:spPr>
          <a:xfrm rot="10800000" flipH="1">
            <a:off x="7249718" y="3607673"/>
            <a:ext cx="686621" cy="2348988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5"/>
          <p:cNvSpPr/>
          <p:nvPr/>
        </p:nvSpPr>
        <p:spPr>
          <a:xfrm>
            <a:off x="5394335" y="4444021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8196472" y="5890211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8889891" y="4085948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7640616" y="4643203"/>
            <a:ext cx="555855" cy="2779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6C3738E7-FC9B-42E4-A331-0D7FD22B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7213</TotalTime>
  <Words>4916</Words>
  <Application>Microsoft Office PowerPoint</Application>
  <PresentationFormat>Custom</PresentationFormat>
  <Paragraphs>1324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Cambria</vt:lpstr>
      <vt:lpstr>Noto Sans Symbols</vt:lpstr>
      <vt:lpstr>Wingdings</vt:lpstr>
      <vt:lpstr>Wingdings 2</vt:lpstr>
      <vt:lpstr>SoftUni 16x9</vt:lpstr>
      <vt:lpstr>Графи и алгоритми върху графи</vt:lpstr>
      <vt:lpstr>Съдържание</vt:lpstr>
      <vt:lpstr>Определения и терминология</vt:lpstr>
      <vt:lpstr>Ориентиран мултиграф</vt:lpstr>
      <vt:lpstr>Ориентиран мултиграф</vt:lpstr>
      <vt:lpstr>Ориентиран граф</vt:lpstr>
      <vt:lpstr>Неориентиран граф</vt:lpstr>
      <vt:lpstr>Претеглен граф</vt:lpstr>
      <vt:lpstr>Път в граф</vt:lpstr>
      <vt:lpstr>Път в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Топологично сортиране</vt:lpstr>
      <vt:lpstr>Топологично сортиране</vt:lpstr>
      <vt:lpstr>Топологично сортиране – правила</vt:lpstr>
      <vt:lpstr>Стъпка 1. Намираме възел без входящи ребра</vt:lpstr>
      <vt:lpstr>Стъпка 2. Премахваме възел А и съответните му ребра</vt:lpstr>
      <vt:lpstr>Стъпка 3. Намираме възел без входящи ребра</vt:lpstr>
      <vt:lpstr>Стъпка 4. Премахваме възел В и съответните му ребра</vt:lpstr>
      <vt:lpstr>Стъпка 5. Намираме възел без входящи ребра</vt:lpstr>
      <vt:lpstr>Стъпка 6. Премахваме възел Е и съответните му ребра</vt:lpstr>
      <vt:lpstr>Стъпка 7. Намираме възел без входящи ребра</vt:lpstr>
      <vt:lpstr>Стъпка 8. Премахваме възел Е и съответните му ребра</vt:lpstr>
      <vt:lpstr>Стъпка 9. Намираме възел без входящи ребра</vt:lpstr>
      <vt:lpstr>Стъпка 10. Премахваме възел C и съответните му ребра</vt:lpstr>
      <vt:lpstr>Стъпка 11. Намираме възел без входящи ребра</vt:lpstr>
      <vt:lpstr>Стъпка 12. Премахваме възел F и съответните му ребра</vt:lpstr>
      <vt:lpstr>Резултат от топологичното сортиране</vt:lpstr>
      <vt:lpstr>Топологично сортиране: DFS Алгоритъм</vt:lpstr>
      <vt:lpstr>Топологично сортиране: DFS + цикъл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Други алгоритми в графи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Prim’s Algorithm</vt:lpstr>
      <vt:lpstr> Упражнения: Prim’s Algorithm</vt:lpstr>
      <vt:lpstr>Други алгоритми в графи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Kruskal’s Algorithm</vt:lpstr>
      <vt:lpstr> Упражнения: Kruskal’s Algorithm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 и алгоритми върху графи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2019-12-17T16:18:55Z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