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402" r:id="rId3"/>
    <p:sldId id="517" r:id="rId4"/>
    <p:sldId id="504" r:id="rId5"/>
    <p:sldId id="505" r:id="rId6"/>
    <p:sldId id="506" r:id="rId7"/>
    <p:sldId id="507" r:id="rId8"/>
    <p:sldId id="518" r:id="rId9"/>
    <p:sldId id="519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464" r:id="rId19"/>
    <p:sldId id="520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3DA5D3-5E1C-4F4C-AC25-5739CFEFF5CF}">
          <p14:sldIdLst>
            <p14:sldId id="402"/>
            <p14:sldId id="517"/>
            <p14:sldId id="504"/>
            <p14:sldId id="505"/>
            <p14:sldId id="506"/>
            <p14:sldId id="507"/>
            <p14:sldId id="518"/>
            <p14:sldId id="519"/>
          </p14:sldIdLst>
        </p14:section>
        <p14:section name="Variables" id="{3A8F4DD4-27CA-4CE5-9F41-970819E8358E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Conclusion" id="{D93C8EE1-80A6-4311-B985-4F3CFB461657}">
          <p14:sldIdLst>
            <p14:sldId id="464"/>
            <p14:sldId id="52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D0C9D8C-268E-4855-BD11-64C28FDA84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868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17A43D9-C951-4AEE-9986-2851CE752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5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CAC771-4F47-4176-9C9C-73DBB8DAE9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87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BE3F805-E6B3-4C9B-BAC6-E6DE083D9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35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55806D-53D2-495A-8D23-7BA09C193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6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45480-0E21-46B7-9ADF-3CB96BBA70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952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0/&#1058;&#1080;&#1087;&#1086;&#1074;&#1077;-&#1076;&#1072;&#1085;&#1085;&#1080;-&#1090;&#1077;&#1082;&#1089;&#1090;&#1086;&#1074;-&#1080;-&#1086;&#1073;&#1077;&#1082;&#1090;&#1077;&#1085;-&#1090;&#1080;&#108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0/&#1058;&#1080;&#1087;&#1086;&#1074;&#1077;-&#1076;&#1072;&#1085;&#1085;&#1080;-&#1090;&#1077;&#1082;&#1089;&#1090;&#1086;&#1074;-&#1080;-&#1086;&#1073;&#1077;&#1082;&#1090;&#1077;&#1085;-&#1090;&#1080;&#108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2500"/>
          </a:bodyPr>
          <a:lstStyle/>
          <a:p>
            <a:r>
              <a:rPr lang="bg-BG" dirty="0"/>
              <a:t>Низове. Обектен тип. </a:t>
            </a:r>
            <a:r>
              <a:rPr lang="bg-BG"/>
              <a:t>Променливи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4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r>
              <a:rPr lang="bg-BG" sz="2900" dirty="0"/>
              <a:t>Имената на променливите</a:t>
            </a:r>
            <a:endParaRPr lang="en-US" sz="2900" dirty="0"/>
          </a:p>
          <a:p>
            <a:pPr lvl="1"/>
            <a:r>
              <a:rPr lang="bg-BG" sz="2900" dirty="0"/>
              <a:t>Винаги използвайте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конвенциите за именуване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900" dirty="0"/>
              <a:t>на даден програмен език</a:t>
            </a:r>
            <a:r>
              <a:rPr lang="en-US" sz="2900" dirty="0"/>
              <a:t> – </a:t>
            </a:r>
            <a:r>
              <a:rPr lang="bg-BG" sz="2900" dirty="0"/>
              <a:t>за </a:t>
            </a:r>
            <a:r>
              <a:rPr lang="en-US" sz="2900" dirty="0"/>
              <a:t>C# </a:t>
            </a:r>
            <a:r>
              <a:rPr lang="bg-BG" sz="2900" dirty="0"/>
              <a:t>ползвайте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2900" dirty="0"/>
          </a:p>
          <a:p>
            <a:pPr lvl="1"/>
            <a:r>
              <a:rPr lang="bg-BG" sz="2900" dirty="0"/>
              <a:t>Предпочитан формат</a:t>
            </a:r>
            <a:r>
              <a:rPr lang="en-US" sz="2900" dirty="0"/>
              <a:t>: [</a:t>
            </a:r>
            <a:r>
              <a:rPr lang="bg-BG" sz="2900" dirty="0"/>
              <a:t>съществително</a:t>
            </a:r>
            <a:r>
              <a:rPr lang="en-US" sz="2900" dirty="0"/>
              <a:t>] </a:t>
            </a:r>
            <a:r>
              <a:rPr lang="bg-BG" sz="2900" dirty="0"/>
              <a:t>или</a:t>
            </a:r>
            <a:r>
              <a:rPr lang="en-US" sz="2900" dirty="0"/>
              <a:t> [</a:t>
            </a:r>
            <a:r>
              <a:rPr lang="bg-BG" sz="2900" dirty="0"/>
              <a:t>прилагателно</a:t>
            </a:r>
            <a:r>
              <a:rPr lang="en-US" sz="2900" dirty="0"/>
              <a:t>] + [</a:t>
            </a:r>
            <a:r>
              <a:rPr lang="bg-BG" sz="2900" dirty="0"/>
              <a:t>съществително</a:t>
            </a:r>
            <a:r>
              <a:rPr lang="en-US" sz="2900" dirty="0"/>
              <a:t>]</a:t>
            </a:r>
          </a:p>
          <a:p>
            <a:pPr lvl="1"/>
            <a:r>
              <a:rPr lang="bg-BG" sz="2900" dirty="0"/>
              <a:t>Трябва да описва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предназначението</a:t>
            </a:r>
            <a:r>
              <a:rPr lang="en-US" sz="2900" dirty="0"/>
              <a:t> </a:t>
            </a:r>
            <a:r>
              <a:rPr lang="bg-BG" sz="2900" dirty="0"/>
              <a:t>на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00" dirty="0"/>
              <a:t>(</a:t>
            </a:r>
            <a:r>
              <a:rPr lang="bg-BG" sz="2900" dirty="0"/>
              <a:t>Винаги се питайте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„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Какво съдържа тази променлива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755" y="1308809"/>
            <a:ext cx="2954866" cy="611021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98DBEFE-CEE0-4044-B74C-991B927E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6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Област на видимост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variable scope)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000" dirty="0"/>
              <a:t>== </a:t>
            </a:r>
            <a:r>
              <a:rPr lang="bg-BG" sz="3000" dirty="0"/>
              <a:t>мястото където можем 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достъпим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променлива</a:t>
            </a:r>
            <a:r>
              <a:rPr lang="en-GB" sz="3000" dirty="0"/>
              <a:t> (</a:t>
            </a:r>
            <a:r>
              <a:rPr lang="bg-BG" sz="3000" dirty="0"/>
              <a:t>глобално</a:t>
            </a:r>
            <a:r>
              <a:rPr lang="en-GB" sz="3000" dirty="0"/>
              <a:t>, </a:t>
            </a:r>
            <a:r>
              <a:rPr lang="bg-BG" sz="3000" dirty="0"/>
              <a:t>локално</a:t>
            </a:r>
            <a:r>
              <a:rPr lang="en-GB" sz="3000" dirty="0"/>
              <a:t>)</a:t>
            </a:r>
          </a:p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(variable lifetime) </a:t>
            </a:r>
            <a:r>
              <a:rPr lang="en-GB" sz="3000" dirty="0"/>
              <a:t>==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колко дълго</a:t>
            </a:r>
            <a:r>
              <a:rPr lang="en-GB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остава в паметт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Живот и област на видимост на променливите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2897352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18012" y="3124200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Достъпна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27804" y="4131823"/>
            <a:ext cx="3138608" cy="668777"/>
            <a:chOff x="9879232" y="2540495"/>
            <a:chExt cx="2133606" cy="86451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879237" y="2540495"/>
              <a:ext cx="2133601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dirty="0">
                  <a:solidFill>
                    <a:srgbClr val="FFFFFF"/>
                  </a:solidFill>
                </a:rPr>
                <a:t>Достъпни в цикъла</a:t>
              </a: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07A6128-95E1-470F-B829-FEAE8C53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96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Промеждутък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</a:t>
            </a:r>
            <a:r>
              <a:rPr lang="bg-BG" sz="3200" dirty="0"/>
              <a:t>определя колко време съществува една променлива преди да я използваме</a:t>
            </a:r>
            <a:endParaRPr lang="en-US" sz="3200" dirty="0"/>
          </a:p>
          <a:p>
            <a:r>
              <a:rPr lang="bg-BG" sz="3200" dirty="0"/>
              <a:t>Винаги създавайте променливата колкото се може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по-късно</a:t>
            </a:r>
            <a:endParaRPr lang="en-US" sz="32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2843748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Промеждутък на променлива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34236" y="30480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23212" y="34290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0870338-73F3-415D-83A1-23F2D7D9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6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По-краткия промеждутък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опростява кода</a:t>
            </a:r>
            <a:endParaRPr lang="en-US" dirty="0"/>
          </a:p>
          <a:p>
            <a:pPr lvl="1"/>
            <a:r>
              <a:rPr lang="bg-BG" dirty="0"/>
              <a:t>Подобрява неговата четимост и улеснява бъдещи промени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Поддържайте кратък промеждутък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41500" y="4030496"/>
            <a:ext cx="2858312" cy="1379704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Промеждутъкът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– </a:t>
            </a:r>
            <a:r>
              <a:rPr lang="bg-BG" sz="2800" dirty="0">
                <a:solidFill>
                  <a:srgbClr val="FFFFFF"/>
                </a:solidFill>
              </a:rPr>
              <a:t>намален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FF517F9-26BE-4419-AD62-AC82BB65A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61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Имате работещ код за намиране на обема на пирамида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Оправете именуването, промеждутъка и използването на променливите: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53562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A9EB43C-BD57-4683-82D7-2ED9F353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515600" cy="55215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BE9617C-9BC2-407C-9D73-DDC4CEB2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5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F0D6FBD-49DD-4334-827A-28F85C8F53D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Низове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</a:p>
          <a:p>
            <a:pPr lvl="1"/>
            <a:r>
              <a:rPr lang="bg-BG" dirty="0"/>
              <a:t>Поредици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знаци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Обектен тип</a:t>
            </a:r>
          </a:p>
          <a:p>
            <a:pPr lvl="1"/>
            <a:r>
              <a:rPr lang="bg-BG" dirty="0"/>
              <a:t>Може да приема стойности от всеки друг тип</a:t>
            </a:r>
          </a:p>
          <a:p>
            <a:pPr lvl="1"/>
            <a:r>
              <a:rPr lang="bg-BG" dirty="0"/>
              <a:t>Представлява указател към област в паметта</a:t>
            </a:r>
          </a:p>
          <a:p>
            <a:r>
              <a:rPr lang="bg-BG" dirty="0"/>
              <a:t>Променливи </a:t>
            </a:r>
            <a:r>
              <a:rPr lang="en-US" dirty="0"/>
              <a:t>–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/>
          </a:p>
          <a:p>
            <a:pPr lvl="1"/>
            <a:r>
              <a:rPr lang="bg-BG" dirty="0"/>
              <a:t>Трябва да се именуват добре, да се намаля тяхната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област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промеждутък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E4E2CE9-E783-48BE-9A66-61BBB622B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9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4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16F947F-4D3B-472B-B76B-94FA6D2D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Низове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Обектен тип 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Променливи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Именуване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Живот и видимост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Промеждутък</a:t>
            </a:r>
          </a:p>
          <a:p>
            <a:pPr marL="752421" lvl="1" indent="-447675">
              <a:buFont typeface="+mj-lt"/>
              <a:buAutoNum type="arabicPeriod"/>
            </a:pPr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929B9A-A66D-46F7-B199-7FD59277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Низовете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Представят поредица от знаци</a:t>
            </a:r>
            <a:endParaRPr lang="en-US" dirty="0"/>
          </a:p>
          <a:p>
            <a:pPr lvl="1"/>
            <a:r>
              <a:rPr lang="bg-BG" dirty="0"/>
              <a:t>Задават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Имат стойност по подразбиране: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</a:t>
            </a:r>
            <a:r>
              <a:rPr lang="bg-BG" dirty="0"/>
              <a:t>празна стойност</a:t>
            </a:r>
            <a:r>
              <a:rPr lang="en-US" dirty="0"/>
              <a:t>)</a:t>
            </a:r>
          </a:p>
          <a:p>
            <a:r>
              <a:rPr lang="bg-BG" dirty="0"/>
              <a:t>Низовете се обграждат с кавички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Низовете могат да се слепят</a:t>
            </a:r>
            <a:endParaRPr lang="en-US" dirty="0"/>
          </a:p>
          <a:p>
            <a:pPr lvl="1"/>
            <a:r>
              <a:rPr lang="bg-BG" dirty="0"/>
              <a:t>Чрез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95453" y="4759105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50725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BEF1D5C-D6A4-4A47-8A35-5D4F1C53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66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Низовете са обградени от кавички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Низовете могат да са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дословни</a:t>
            </a:r>
            <a:r>
              <a:rPr lang="en-US" sz="3100" dirty="0"/>
              <a:t> (</a:t>
            </a:r>
            <a:r>
              <a:rPr lang="bg-BG" sz="3100" dirty="0"/>
              <a:t>без екраниране</a:t>
            </a:r>
            <a:r>
              <a:rPr lang="en-US" sz="3100" dirty="0"/>
              <a:t>):</a:t>
            </a:r>
          </a:p>
          <a:p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Съставните </a:t>
            </a:r>
            <a:r>
              <a:rPr lang="bg-BG" dirty="0"/>
              <a:t>низове съдържат</a:t>
            </a:r>
            <a:r>
              <a:rPr lang="en-US" dirty="0"/>
              <a:t> </a:t>
            </a:r>
            <a:r>
              <a:rPr lang="bg-BG" dirty="0"/>
              <a:t>стойности на променливи по шаблон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Дословни (</a:t>
            </a:r>
            <a:r>
              <a:rPr lang="en-US"/>
              <a:t>Verbatim) </a:t>
            </a:r>
            <a:r>
              <a:rPr lang="bg-BG"/>
              <a:t>и съставни (</a:t>
            </a:r>
            <a:r>
              <a:rPr lang="en-US"/>
              <a:t>Interpolated) </a:t>
            </a:r>
            <a:r>
              <a:rPr lang="bg-BG"/>
              <a:t>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28012" y="1195101"/>
            <a:ext cx="3581400" cy="1066800"/>
          </a:xfrm>
          <a:prstGeom prst="wedgeRoundRectCallout">
            <a:avLst>
              <a:gd name="adj1" fmla="val -66206"/>
              <a:gd name="adj2" fmla="val 43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екранира с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305608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97225" y="2613423"/>
            <a:ext cx="2514600" cy="1384369"/>
          </a:xfrm>
          <a:prstGeom prst="wedgeRoundRectCallout">
            <a:avLst>
              <a:gd name="adj1" fmla="val -84942"/>
              <a:gd name="adj2" fmla="val 21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екранира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64306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934499D-9D3F-4520-9659-BFCA51EE8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Комбиниране имената на човек, за да получите пълното име: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r>
              <a:rPr lang="bg-BG" dirty="0"/>
              <a:t>Можем да слепим низовете с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Кажи „здрасти“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8D65676-FBE4-4C18-94A2-F02B0AA45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59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малкото име, фамилията и възрастта и извежда</a:t>
            </a:r>
            <a:r>
              <a:rPr lang="en-US" sz="3200" dirty="0"/>
              <a:t>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Поздрав по име и възраст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667000"/>
            <a:ext cx="10515600" cy="364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Преобразуване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EFD525-E92C-4B43-987C-B053C190F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66625" y="6388000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judge.softuni.bg/Contests/2650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Обектен тип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Специален тип – родител на всички други типове в .</a:t>
            </a:r>
            <a:r>
              <a:rPr lang="en-US" dirty="0"/>
              <a:t>NET</a:t>
            </a:r>
          </a:p>
          <a:p>
            <a:pPr lvl="1"/>
            <a:r>
              <a:rPr lang="bg-BG" dirty="0"/>
              <a:t>Задава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Може да приема стойности</a:t>
            </a:r>
            <a:r>
              <a:rPr lang="en-US" dirty="0"/>
              <a:t>,</a:t>
            </a:r>
            <a:r>
              <a:rPr lang="bg-BG" dirty="0"/>
              <a:t> от който и да е тип</a:t>
            </a:r>
            <a:endParaRPr lang="en-US" dirty="0"/>
          </a:p>
          <a:p>
            <a:pPr lvl="1"/>
            <a:r>
              <a:rPr lang="bg-BG" dirty="0"/>
              <a:t>Референтен тип – съдържа указател към област в паметта, на която се съхранява неговата стойност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Обектен тип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C20EDF3-A47E-405C-B414-1CB8957D7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3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Декларирайте две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</a:t>
            </a:r>
            <a:r>
              <a:rPr lang="bg-BG" sz="3000" dirty="0"/>
              <a:t>променливи и им задайте стойности</a:t>
            </a:r>
          </a:p>
          <a:p>
            <a:r>
              <a:rPr lang="bg-BG" sz="3000" dirty="0"/>
              <a:t>В променлива от тип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bg-BG" sz="3000" dirty="0"/>
              <a:t> присвоете резултата от слепянето на двете променливи</a:t>
            </a:r>
          </a:p>
          <a:p>
            <a:r>
              <a:rPr lang="bg-BG" sz="3000" dirty="0"/>
              <a:t>От там прехвърлете на друга променлива от тип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Низове и обекти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53076"/>
            <a:ext cx="10515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a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b = "World";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object c = a + " "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d = (string)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Console.WriteLine(d);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D5BCCE-C594-456A-93D1-4FE68656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66625" y="6388000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judge.softuni.bg/Contests/2650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80" y="1981200"/>
            <a:ext cx="4627265" cy="282878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CFEB8A6-6115-4CA6-BC3D-B916D8B772A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7153</TotalTime>
  <Words>1278</Words>
  <Application>Microsoft Office PowerPoint</Application>
  <PresentationFormat>Custom</PresentationFormat>
  <Paragraphs>211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Wingdings</vt:lpstr>
      <vt:lpstr>Wingdings 2</vt:lpstr>
      <vt:lpstr>SoftUni 16x9</vt:lpstr>
      <vt:lpstr>Типове данни и променливи</vt:lpstr>
      <vt:lpstr>Съдържание</vt:lpstr>
      <vt:lpstr>Низове</vt:lpstr>
      <vt:lpstr>Дословни (Verbatim) и съставни (Interpolated) низове</vt:lpstr>
      <vt:lpstr>Кажи „здрасти“ – Примери</vt:lpstr>
      <vt:lpstr>Задача: Поздрав по име и възраст</vt:lpstr>
      <vt:lpstr>Обектен тип</vt:lpstr>
      <vt:lpstr>Задача: Низове и обекти</vt:lpstr>
      <vt:lpstr>Променливи</vt:lpstr>
      <vt:lpstr>Именуване на променливи</vt:lpstr>
      <vt:lpstr>Живот и област на видимост на променливите</vt:lpstr>
      <vt:lpstr>Промеждутък на променлива</vt:lpstr>
      <vt:lpstr>Поддържайте кратък промеждутък</vt:lpstr>
      <vt:lpstr>Задача: Рефакторирайте кода</vt:lpstr>
      <vt:lpstr>Задача: Рефакторирайте Специални числа</vt:lpstr>
      <vt:lpstr>Променливи</vt:lpstr>
      <vt:lpstr>Какво научихме днес?</vt:lpstr>
      <vt:lpstr>Типове данни и променливи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303</cp:revision>
  <dcterms:created xsi:type="dcterms:W3CDTF">2014-01-02T17:00:34Z</dcterms:created>
  <dcterms:modified xsi:type="dcterms:W3CDTF">2020-11-11T00:00:17Z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