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9"/>
  </p:notesMasterIdLst>
  <p:handoutMasterIdLst>
    <p:handoutMasterId r:id="rId20"/>
  </p:handoutMasterIdLst>
  <p:sldIdLst>
    <p:sldId id="402" r:id="rId3"/>
    <p:sldId id="465" r:id="rId4"/>
    <p:sldId id="468" r:id="rId5"/>
    <p:sldId id="469" r:id="rId6"/>
    <p:sldId id="470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64" r:id="rId16"/>
    <p:sldId id="481" r:id="rId17"/>
    <p:sldId id="482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CCD76BAB-5519-4880-8740-4CD4A081783A}">
          <p14:sldIdLst>
            <p14:sldId id="402"/>
            <p14:sldId id="465"/>
          </p14:sldIdLst>
        </p14:section>
        <p14:section name="Системи за контрол на кода" id="{279D5230-4177-4C01-830D-7CBB6E49DAAC}">
          <p14:sldIdLst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</p14:sldIdLst>
        </p14:section>
        <p14:section name="Заключения" id="{7A35B7AC-977A-4AA6-B544-18697325BD10}">
          <p14:sldIdLst>
            <p14:sldId id="464"/>
            <p14:sldId id="481"/>
            <p14:sldId id="4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BB79"/>
    <a:srgbClr val="FFA72A"/>
    <a:srgbClr val="FFF0D9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74" d="100"/>
          <a:sy n="74" d="100"/>
        </p:scale>
        <p:origin x="91" y="3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9A3666F3-897A-4B8B-A028-0E71F490EB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98501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6AE654A-B279-40F8-8CE8-7CC04CFFDE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20306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3EDDA6C-2F73-420F-8509-E4FE5952F5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49467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dirty="0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CF1CB5E8-D489-42D5-B7A6-CE5AAB9E40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47801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8" y="573088"/>
            <a:ext cx="6615112" cy="3722687"/>
          </a:xfrm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7375" y="4719638"/>
            <a:ext cx="5494338" cy="4719637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15D9B473-66C4-4C75-AB5D-B1FE046379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94220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E52B9D3-9B42-4983-923E-23787C27E4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6100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BF96FA5-07CF-4FEA-ABDC-D8C6AA7619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89038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19F4801-BC5A-43F8-A3F9-C0B0A73C60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40061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A5786EC-6EF8-4B6F-A281-219186A3BE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06017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ACAF521-65B9-4093-A5F3-1214EA499F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8591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it-kariera.mon.bg/e-learning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9" Type="http://schemas.openxmlformats.org/officeDocument/2006/relationships/hyperlink" Target="https://github.com/BG-IT-Edu/School-Programming/tree/main/Courses/Applied-Programmer/Programming-Fundamental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30.jpeg"/><Relationship Id="rId4" Type="http://schemas.openxmlformats.org/officeDocument/2006/relationships/image" Target="../media/image27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 fontScale="90000"/>
          </a:bodyPr>
          <a:lstStyle/>
          <a:p>
            <a:r>
              <a:rPr lang="x-none" altLang="en-US" dirty="0">
                <a:latin typeface="+mn-ea"/>
              </a:rPr>
              <a:t>Системи за контрол на версиите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97500"/>
          </a:bodyPr>
          <a:lstStyle/>
          <a:p>
            <a:r>
              <a:rPr lang="bg-BG" altLang="en-US" dirty="0">
                <a:latin typeface="+mn-ea"/>
              </a:rPr>
              <a:t>Въведение и основни понятия</a:t>
            </a:r>
            <a:endParaRPr lang="x-none" altLang="en-US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6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806" y="4826888"/>
            <a:ext cx="3382426" cy="1341307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386" y="3132523"/>
            <a:ext cx="2665265" cy="1332633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326777" y="3624633"/>
            <a:ext cx="5462833" cy="2683682"/>
            <a:chOff x="326777" y="3624633"/>
            <a:chExt cx="5462833" cy="2683682"/>
          </a:xfrm>
        </p:grpSpPr>
        <p:pic>
          <p:nvPicPr>
            <p:cNvPr id="19" name="Picture 18" descr="http://softuni.b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1" name="Picture 4" title="CC-BY-NC-SA License">
              <a:hlinkClick r:id="rId6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49602" y="4225063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2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9602" y="5068371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4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26777" y="5502603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5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26777" y="5956561"/>
              <a:ext cx="3810000" cy="351754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solidFill>
                    <a:srgbClr val="F6C781"/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https://it-kariera.mon</a:t>
              </a:r>
              <a:r>
                <a:rPr lang="en-GB" dirty="0">
                  <a:solidFill>
                    <a:srgbClr val="E8BB79"/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.bg/e-learning</a:t>
              </a:r>
              <a:r>
                <a:rPr lang="en-GB" dirty="0">
                  <a:solidFill>
                    <a:srgbClr val="F6C781"/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/</a:t>
              </a:r>
              <a:endParaRPr lang="en-GB" dirty="0"/>
            </a:p>
          </p:txBody>
        </p:sp>
      </p:grp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0234C996-1B68-4D93-8B54-CCC8756CD8B3}"/>
              </a:ext>
            </a:extLst>
          </p:cNvPr>
          <p:cNvSpPr txBox="1">
            <a:spLocks/>
          </p:cNvSpPr>
          <p:nvPr/>
        </p:nvSpPr>
        <p:spPr bwMode="auto">
          <a:xfrm>
            <a:off x="303212" y="6361669"/>
            <a:ext cx="11885613" cy="351754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9"/>
              </a:rPr>
              <a:t>https://github.com/BG-IT-Edu/School-Programming/tree/main/Courses/Applied-Programmer/Programming-Fundamentals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326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bg-BG" dirty="0"/>
              <a:t>Синхронизиране (</a:t>
            </a:r>
            <a:r>
              <a:rPr lang="en-US" dirty="0"/>
              <a:t>Sync</a:t>
            </a:r>
            <a:r>
              <a:rPr lang="bg-BG" dirty="0"/>
              <a:t>)</a:t>
            </a:r>
            <a:endParaRPr lang="en-GB" dirty="0"/>
          </a:p>
        </p:txBody>
      </p:sp>
      <p:sp>
        <p:nvSpPr>
          <p:cNvPr id="7" name="Arrow: Curved Right 6"/>
          <p:cNvSpPr/>
          <p:nvPr/>
        </p:nvSpPr>
        <p:spPr>
          <a:xfrm>
            <a:off x="4147024" y="1783935"/>
            <a:ext cx="1942170" cy="3804029"/>
          </a:xfrm>
          <a:prstGeom prst="curved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tx1"/>
                </a:solidFill>
              </a:rPr>
              <a:t>Изтегляне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Arrow: Curved Left 7"/>
          <p:cNvSpPr/>
          <p:nvPr/>
        </p:nvSpPr>
        <p:spPr>
          <a:xfrm rot="10800000" flipH="1">
            <a:off x="8677274" y="1517933"/>
            <a:ext cx="1928749" cy="3804029"/>
          </a:xfrm>
          <a:prstGeom prst="curved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20959" y="3305723"/>
            <a:ext cx="205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/>
              <a:t>Изпращане</a:t>
            </a:r>
            <a:endParaRPr lang="en-GB" sz="28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149" y="4323600"/>
            <a:ext cx="1620000" cy="1620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299731" y="3737961"/>
            <a:ext cx="2092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Конфликти</a:t>
            </a:r>
            <a:endParaRPr lang="en-GB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205" y="4324075"/>
            <a:ext cx="847725" cy="10447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222" y="2730181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624" y="1208481"/>
            <a:ext cx="1309800" cy="1309800"/>
          </a:xfrm>
          <a:prstGeom prst="rect">
            <a:avLst/>
          </a:prstGeom>
        </p:spPr>
      </p:pic>
      <p:sp>
        <p:nvSpPr>
          <p:cNvPr id="12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3956611" cy="5570355"/>
          </a:xfrm>
        </p:spPr>
        <p:txBody>
          <a:bodyPr>
            <a:normAutofit fontScale="92500" lnSpcReduction="10000"/>
          </a:bodyPr>
          <a:lstStyle/>
          <a:p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Изтегляне (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Pull)</a:t>
            </a:r>
          </a:p>
          <a:p>
            <a:pPr lvl="1"/>
            <a:r>
              <a:rPr lang="bg-BG" dirty="0"/>
              <a:t>… на промените от отдалеченото хранилище </a:t>
            </a:r>
            <a:r>
              <a:rPr lang="en-US" dirty="0"/>
              <a:t> </a:t>
            </a:r>
            <a:r>
              <a:rPr lang="bg-BG" dirty="0"/>
              <a:t>и сливането им с нашите промени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Изпращане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Push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… на локалните промени към отдалеченото хранилище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18871" y="2540223"/>
            <a:ext cx="1802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Сливане</a:t>
            </a:r>
            <a:endParaRPr lang="en-GB" sz="2800" dirty="0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990AD438-2E8A-4CD8-8F9C-13BF76102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9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21" grpId="0"/>
      <p:bldP spid="21" grpId="1"/>
      <p:bldP spid="13" grpId="0"/>
      <p:bldP spid="1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bg-BG" dirty="0"/>
              <a:t>Разклонения</a:t>
            </a:r>
            <a:r>
              <a:rPr lang="en-US" dirty="0"/>
              <a:t> (Branches)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25" y="1524000"/>
            <a:ext cx="1620000" cy="1620000"/>
          </a:xfrm>
          <a:prstGeom prst="rect">
            <a:avLst/>
          </a:prstGeom>
        </p:spPr>
      </p:pic>
      <p:sp>
        <p:nvSpPr>
          <p:cNvPr id="3" name="Arrow: Right 2"/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/>
              <a:t>master</a:t>
            </a:r>
            <a:endParaRPr lang="en-GB" sz="2800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rgbClr val="C6C0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1" name="Arrow: Right 10"/>
          <p:cNvSpPr/>
          <p:nvPr/>
        </p:nvSpPr>
        <p:spPr>
          <a:xfrm>
            <a:off x="6007428" y="3733800"/>
            <a:ext cx="3973183" cy="37080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/>
              <a:t>master</a:t>
            </a:r>
            <a:endParaRPr lang="en-GB" sz="2800" dirty="0"/>
          </a:p>
        </p:txBody>
      </p:sp>
      <p:sp>
        <p:nvSpPr>
          <p:cNvPr id="12" name="Arrow: Right 11"/>
          <p:cNvSpPr/>
          <p:nvPr/>
        </p:nvSpPr>
        <p:spPr>
          <a:xfrm>
            <a:off x="6246812" y="4731132"/>
            <a:ext cx="2971800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/>
              <a:t>custom-branch</a:t>
            </a:r>
            <a:endParaRPr lang="en-GB" sz="2800" dirty="0"/>
          </a:p>
        </p:txBody>
      </p:sp>
      <p:sp>
        <p:nvSpPr>
          <p:cNvPr id="13" name="Rectangle 12"/>
          <p:cNvSpPr/>
          <p:nvPr/>
        </p:nvSpPr>
        <p:spPr>
          <a:xfrm rot="3096053">
            <a:off x="5580000" y="4506001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9ED2CC25-B188-4C92-B575-703DE1B1D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45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xplosion: 14 Points 9"/>
          <p:cNvSpPr/>
          <p:nvPr/>
        </p:nvSpPr>
        <p:spPr>
          <a:xfrm>
            <a:off x="5135864" y="3409939"/>
            <a:ext cx="980305" cy="863909"/>
          </a:xfrm>
          <a:prstGeom prst="irregularSeal2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1" name="TextBox 10"/>
          <p:cNvSpPr txBox="1"/>
          <p:nvPr/>
        </p:nvSpPr>
        <p:spPr>
          <a:xfrm>
            <a:off x="5077828" y="2840581"/>
            <a:ext cx="1038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Conflict</a:t>
            </a:r>
            <a:endParaRPr lang="en-GB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bg-BG" dirty="0"/>
              <a:t>Сливане (</a:t>
            </a:r>
            <a:r>
              <a:rPr lang="en-US" dirty="0"/>
              <a:t>Merge)</a:t>
            </a:r>
            <a:r>
              <a:rPr lang="bg-BG" dirty="0"/>
              <a:t> на Разклонения</a:t>
            </a:r>
            <a:endParaRPr lang="en-GB" dirty="0"/>
          </a:p>
        </p:txBody>
      </p:sp>
      <p:sp>
        <p:nvSpPr>
          <p:cNvPr id="12" name="Arrow: Right 11"/>
          <p:cNvSpPr/>
          <p:nvPr/>
        </p:nvSpPr>
        <p:spPr>
          <a:xfrm>
            <a:off x="5957370" y="3733800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/>
              <a:t>master</a:t>
            </a:r>
            <a:endParaRPr lang="en-GB" sz="2800" dirty="0"/>
          </a:p>
        </p:txBody>
      </p:sp>
      <p:sp>
        <p:nvSpPr>
          <p:cNvPr id="3" name="Rectangle 2"/>
          <p:cNvSpPr/>
          <p:nvPr/>
        </p:nvSpPr>
        <p:spPr>
          <a:xfrm>
            <a:off x="1745676" y="4777200"/>
            <a:ext cx="2819400" cy="2286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/>
              <a:t>custom-branch</a:t>
            </a:r>
            <a:endParaRPr lang="en-GB" sz="2800" dirty="0"/>
          </a:p>
        </p:txBody>
      </p:sp>
      <p:sp>
        <p:nvSpPr>
          <p:cNvPr id="17" name="Arrow: Right 16"/>
          <p:cNvSpPr/>
          <p:nvPr/>
        </p:nvSpPr>
        <p:spPr>
          <a:xfrm rot="19126112">
            <a:off x="4344491" y="4352152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25" y="1524000"/>
            <a:ext cx="1620000" cy="1620000"/>
          </a:xfrm>
          <a:prstGeom prst="rect">
            <a:avLst/>
          </a:prstGeom>
        </p:spPr>
      </p:pic>
      <p:sp>
        <p:nvSpPr>
          <p:cNvPr id="20" name="Oval 19"/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rgbClr val="C6C0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Arrow: Right 12"/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/>
              <a:t>master</a:t>
            </a:r>
            <a:endParaRPr lang="en-GB" sz="2800" dirty="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3F292312-47C6-496D-B223-A677E4FE0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59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  <p:bldP spid="12" grpId="0" animBg="1"/>
      <p:bldP spid="3" grpId="0" animBg="1"/>
      <p:bldP spid="17" grpId="0" animBg="1"/>
      <p:bldP spid="20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</a:t>
            </a:r>
            <a:r>
              <a:rPr lang="en-US" dirty="0"/>
              <a:t>:</a:t>
            </a:r>
            <a:r>
              <a:rPr lang="bg-BG" dirty="0"/>
              <a:t> Разклонения</a:t>
            </a:r>
            <a:r>
              <a:rPr lang="en-US" dirty="0"/>
              <a:t> (Branches)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5" y="1828800"/>
            <a:ext cx="1542553" cy="1371600"/>
          </a:xfrm>
          <a:prstGeom prst="rect">
            <a:avLst/>
          </a:prstGeom>
        </p:spPr>
      </p:pic>
      <p:sp>
        <p:nvSpPr>
          <p:cNvPr id="7" name="Arrow: Right 6"/>
          <p:cNvSpPr/>
          <p:nvPr/>
        </p:nvSpPr>
        <p:spPr>
          <a:xfrm>
            <a:off x="239914" y="3276600"/>
            <a:ext cx="2501698" cy="34834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817812" y="3254141"/>
            <a:ext cx="370217" cy="370800"/>
          </a:xfrm>
          <a:prstGeom prst="ellipse">
            <a:avLst/>
          </a:prstGeom>
          <a:solidFill>
            <a:srgbClr val="C6C0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49" y="4584030"/>
            <a:ext cx="1288165" cy="1145404"/>
          </a:xfrm>
          <a:prstGeom prst="rect">
            <a:avLst/>
          </a:prstGeom>
        </p:spPr>
      </p:pic>
      <p:sp>
        <p:nvSpPr>
          <p:cNvPr id="12" name="Arrow: Right 11"/>
          <p:cNvSpPr/>
          <p:nvPr/>
        </p:nvSpPr>
        <p:spPr>
          <a:xfrm>
            <a:off x="8483974" y="3221255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13" name="Arrow: Right 12"/>
          <p:cNvSpPr/>
          <p:nvPr/>
        </p:nvSpPr>
        <p:spPr>
          <a:xfrm rot="19126112">
            <a:off x="6871095" y="3839607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935216" y="3221255"/>
            <a:ext cx="370217" cy="370800"/>
          </a:xfrm>
          <a:prstGeom prst="ellipse">
            <a:avLst/>
          </a:prstGeom>
          <a:solidFill>
            <a:srgbClr val="C6C0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Arrow: Right 14"/>
          <p:cNvSpPr/>
          <p:nvPr/>
        </p:nvSpPr>
        <p:spPr>
          <a:xfrm>
            <a:off x="3358894" y="3276600"/>
            <a:ext cx="1434281" cy="358189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268" y="3962255"/>
            <a:ext cx="941940" cy="8383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504" y="1299170"/>
            <a:ext cx="941940" cy="838345"/>
          </a:xfrm>
          <a:prstGeom prst="rect">
            <a:avLst/>
          </a:prstGeom>
        </p:spPr>
      </p:pic>
      <p:sp>
        <p:nvSpPr>
          <p:cNvPr id="18" name="Arrow: Right 17"/>
          <p:cNvSpPr/>
          <p:nvPr/>
        </p:nvSpPr>
        <p:spPr>
          <a:xfrm>
            <a:off x="3677951" y="4267200"/>
            <a:ext cx="1890536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19" name="Rectangle 18"/>
          <p:cNvSpPr/>
          <p:nvPr/>
        </p:nvSpPr>
        <p:spPr>
          <a:xfrm rot="3096053">
            <a:off x="3011139" y="4042069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Arrow: Right 19"/>
          <p:cNvSpPr/>
          <p:nvPr/>
        </p:nvSpPr>
        <p:spPr>
          <a:xfrm>
            <a:off x="6147990" y="3276600"/>
            <a:ext cx="1542088" cy="39136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897" y="3090224"/>
            <a:ext cx="1039370" cy="63286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106" y="2398462"/>
            <a:ext cx="1039370" cy="6328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786" y="3659290"/>
            <a:ext cx="941940" cy="83834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91" y="3781987"/>
            <a:ext cx="1039370" cy="6328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548" y="4743362"/>
            <a:ext cx="1031998" cy="743038"/>
          </a:xfrm>
          <a:prstGeom prst="rect">
            <a:avLst/>
          </a:prstGeom>
        </p:spPr>
      </p:pic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0D0E1A9A-D470-4CCD-B31D-9E915211A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01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Използваме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системите за контрол на версиите </a:t>
            </a:r>
            <a:r>
              <a:rPr lang="bg-BG" sz="3200" dirty="0"/>
              <a:t>за улесняване на работата в екип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bg-BG" sz="3000" dirty="0"/>
              <a:t>Кодът се съхранява в централно хранилище</a:t>
            </a:r>
            <a:endParaRPr lang="en-US" sz="3000" dirty="0"/>
          </a:p>
          <a:p>
            <a:pPr lvl="1">
              <a:lnSpc>
                <a:spcPct val="110000"/>
              </a:lnSpc>
              <a:defRPr/>
            </a:pPr>
            <a:r>
              <a:rPr lang="bg-BG" sz="3000" dirty="0"/>
              <a:t>Води се опис на всички промени в проекта</a:t>
            </a:r>
          </a:p>
          <a:p>
            <a:pPr lvl="1">
              <a:lnSpc>
                <a:spcPct val="110000"/>
              </a:lnSpc>
              <a:defRPr/>
            </a:pPr>
            <a:r>
              <a:rPr lang="bg-BG" sz="3000" dirty="0"/>
              <a:t>Лесно се разрешават конфликтите, възникнали при сливане на промени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9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241">
            <a:off x="8507944" y="4254964"/>
            <a:ext cx="1633595" cy="816797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863">
            <a:off x="9330624" y="5326986"/>
            <a:ext cx="2398736" cy="951223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7A57075E-FE0F-449A-BDB9-68157916D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82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>
                <a:latin typeface="+mn-ea"/>
              </a:rPr>
              <a:t>Системи за контрол на версиите</a:t>
            </a:r>
            <a:endParaRPr lang="en-US" dirty="0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214600" y="6400800"/>
            <a:ext cx="11885613" cy="351754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https://github.com/BG-IT-Edu/School-Programming/tree/main/Courses/Applied-Programmer/Programming-Fundamentals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7556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5F73874-C23E-40C0-BAA8-A8B8E9193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58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Какво ще рече „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Контрол на версиите</a:t>
            </a:r>
            <a:r>
              <a:rPr lang="bg-BG" dirty="0"/>
              <a:t>“ и „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Управление на софтуерни конфигурации</a:t>
            </a:r>
            <a:r>
              <a:rPr lang="bg-BG" dirty="0"/>
              <a:t>“ (</a:t>
            </a:r>
            <a:r>
              <a:rPr lang="en-US" dirty="0"/>
              <a:t>SCM)</a:t>
            </a: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Цикъл на софтуерната разработка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Ползи от системите за контрол на версии</a:t>
            </a:r>
            <a:endParaRPr lang="en-US" dirty="0"/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Принцип на действие и основни понятия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BAC1F05-836F-478A-895E-37DCC59C6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27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4" name="Rectangle 4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Контрол на версиите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Version Control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bg-BG" dirty="0">
                <a:cs typeface="Arial" charset="0"/>
              </a:rPr>
              <a:t>≈</a:t>
            </a:r>
            <a:r>
              <a:rPr lang="bg-BG" dirty="0"/>
              <a:t> управление на софтуерни конфигурации</a:t>
            </a:r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 Configuration Management 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/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SCM)</a:t>
            </a:r>
          </a:p>
          <a:p>
            <a:pPr lvl="1">
              <a:lnSpc>
                <a:spcPct val="110000"/>
              </a:lnSpc>
              <a:defRPr/>
            </a:pPr>
            <a:r>
              <a:rPr lang="bg-BG" dirty="0"/>
              <a:t>Една от дисциплините в софтуерното инженерство</a:t>
            </a:r>
          </a:p>
          <a:p>
            <a:pPr lvl="1">
              <a:lnSpc>
                <a:spcPct val="110000"/>
              </a:lnSpc>
              <a:defRPr/>
            </a:pPr>
            <a:r>
              <a:rPr lang="bg-BG" dirty="0"/>
              <a:t>Съдържа техники, практики и инструменти за работа със споделени файлове и програмен код</a:t>
            </a:r>
            <a:endParaRPr lang="en-US" dirty="0"/>
          </a:p>
          <a:p>
            <a:pPr lvl="1">
              <a:lnSpc>
                <a:spcPct val="110000"/>
              </a:lnSpc>
              <a:defRPr/>
            </a:pPr>
            <a:r>
              <a:rPr lang="bg-BG" dirty="0"/>
              <a:t>Има механизми за управление, контрол и проследяване на промените</a:t>
            </a:r>
            <a:endParaRPr lang="en-US" dirty="0"/>
          </a:p>
          <a:p>
            <a:pPr lvl="1">
              <a:lnSpc>
                <a:spcPct val="110000"/>
              </a:lnSpc>
              <a:defRPr/>
            </a:pPr>
            <a:r>
              <a:rPr lang="bg-BG" dirty="0"/>
              <a:t>Дефинира процеса на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управление на промените</a:t>
            </a:r>
          </a:p>
          <a:p>
            <a:pPr lvl="1">
              <a:lnSpc>
                <a:spcPct val="110000"/>
              </a:lnSpc>
              <a:defRPr/>
            </a:pPr>
            <a:r>
              <a:rPr lang="bg-BG" dirty="0"/>
              <a:t>Описва какво се е случило в проекта с течение на времето</a:t>
            </a:r>
          </a:p>
          <a:p>
            <a:pPr lvl="1">
              <a:lnSpc>
                <a:spcPct val="110000"/>
              </a:lnSpc>
              <a:defRPr/>
            </a:pPr>
            <a:r>
              <a:rPr lang="bg-BG" dirty="0"/>
              <a:t>Разрешава конфликтите, възникнали при промените</a:t>
            </a:r>
            <a:endParaRPr lang="en-US" dirty="0"/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Software Configuration Management</a:t>
            </a:r>
            <a:r>
              <a:rPr lang="bg-BG" dirty="0"/>
              <a:t> (</a:t>
            </a:r>
            <a:r>
              <a:rPr lang="en-US" dirty="0"/>
              <a:t>SCM)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2DC0C1E-758B-48D5-9E73-A488D877A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78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 rot="-5739108">
            <a:off x="3780631" y="1384692"/>
            <a:ext cx="4595813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4035" name="Text Box 3"/>
          <p:cNvSpPr txBox="1">
            <a:spLocks noChangeArrowheads="1"/>
          </p:cNvSpPr>
          <p:nvPr/>
        </p:nvSpPr>
        <p:spPr bwMode="auto">
          <a:xfrm>
            <a:off x="5209710" y="5271685"/>
            <a:ext cx="17186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Програмен код</a:t>
            </a:r>
            <a:endParaRPr lang="en-US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36" name="Text Box 4"/>
          <p:cNvSpPr txBox="1">
            <a:spLocks noChangeArrowheads="1"/>
          </p:cNvSpPr>
          <p:nvPr/>
        </p:nvSpPr>
        <p:spPr bwMode="auto">
          <a:xfrm>
            <a:off x="6904907" y="4500736"/>
            <a:ext cx="998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Модели</a:t>
            </a:r>
            <a:endParaRPr lang="en-US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37" name="Text Box 5"/>
          <p:cNvSpPr txBox="1">
            <a:spLocks noChangeArrowheads="1"/>
          </p:cNvSpPr>
          <p:nvPr/>
        </p:nvSpPr>
        <p:spPr bwMode="auto">
          <a:xfrm>
            <a:off x="3748015" y="3659808"/>
            <a:ext cx="126957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</a:t>
            </a:r>
            <a:b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скриптове,</a:t>
            </a:r>
            <a:b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Финален</a:t>
            </a:r>
            <a:b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продукт</a:t>
            </a:r>
            <a:endParaRPr lang="en-US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38" name="Text Box 6"/>
          <p:cNvSpPr txBox="1">
            <a:spLocks noChangeArrowheads="1"/>
          </p:cNvSpPr>
          <p:nvPr/>
        </p:nvSpPr>
        <p:spPr bwMode="auto">
          <a:xfrm>
            <a:off x="3841359" y="2436411"/>
            <a:ext cx="123591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Текст</a:t>
            </a:r>
            <a:b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Скриптове</a:t>
            </a:r>
            <a:b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</a:t>
            </a:r>
            <a:endParaRPr lang="en-US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39" name="Text Box 7"/>
          <p:cNvSpPr txBox="1">
            <a:spLocks noChangeArrowheads="1"/>
          </p:cNvSpPr>
          <p:nvPr/>
        </p:nvSpPr>
        <p:spPr bwMode="auto">
          <a:xfrm>
            <a:off x="5620015" y="1692425"/>
            <a:ext cx="10839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Финален</a:t>
            </a:r>
            <a:b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продукт</a:t>
            </a:r>
            <a:endParaRPr lang="en-US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40" name="Text Box 8"/>
          <p:cNvSpPr txBox="1">
            <a:spLocks noChangeArrowheads="1"/>
          </p:cNvSpPr>
          <p:nvPr/>
        </p:nvSpPr>
        <p:spPr bwMode="auto">
          <a:xfrm>
            <a:off x="6642469" y="2560235"/>
            <a:ext cx="13692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Изисквания</a:t>
            </a:r>
            <a:endParaRPr lang="en-US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3762140" y="6158883"/>
            <a:ext cx="51072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Изграждане (</a:t>
            </a:r>
            <a:r>
              <a:rPr kumimoji="0" lang="en-US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0" lang="en-US" sz="24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8160424" y="4662086"/>
            <a:ext cx="21627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Проектиране</a:t>
            </a:r>
            <a:b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</a:t>
            </a: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0" lang="en-US" sz="24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356128" y="4556937"/>
            <a:ext cx="253454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bg-BG" sz="2400" dirty="0" err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Комплектоване</a:t>
            </a:r>
            <a:b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</a:t>
            </a: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0" lang="en-US" sz="24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2280612" y="2163011"/>
            <a:ext cx="156074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Тестване</a:t>
            </a:r>
            <a:b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0" lang="en-US" sz="24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8086620" y="2015590"/>
            <a:ext cx="165622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Анализ</a:t>
            </a:r>
            <a:b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0" lang="en-US" sz="24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4258424" y="931005"/>
            <a:ext cx="36402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Публикуване (</a:t>
            </a:r>
            <a:r>
              <a:rPr kumimoji="0" lang="en-US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Release</a:t>
            </a: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0" lang="en-US" sz="24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47" name="Text Box 15"/>
          <p:cNvSpPr txBox="1">
            <a:spLocks noChangeArrowheads="1"/>
          </p:cNvSpPr>
          <p:nvPr/>
        </p:nvSpPr>
        <p:spPr bwMode="auto">
          <a:xfrm>
            <a:off x="5440362" y="3411135"/>
            <a:ext cx="120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en-US" sz="36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SCM</a:t>
            </a:r>
          </a:p>
        </p:txBody>
      </p:sp>
      <p:sp>
        <p:nvSpPr>
          <p:cNvPr id="684048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SCM</a:t>
            </a:r>
            <a:r>
              <a:rPr lang="bg-BG" dirty="0"/>
              <a:t> и цикълът на софтуерна разработка</a:t>
            </a:r>
            <a:endParaRPr lang="en-US" dirty="0"/>
          </a:p>
        </p:txBody>
      </p:sp>
      <p:sp>
        <p:nvSpPr>
          <p:cNvPr id="18" name="Slide Number Placeholder">
            <a:extLst>
              <a:ext uri="{FF2B5EF4-FFF2-40B4-BE49-F238E27FC236}">
                <a16:creationId xmlns:a16="http://schemas.microsoft.com/office/drawing/2014/main" id="{5BCE2B27-7B81-402D-93A8-09105C7FB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60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4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4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8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8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8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8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35" grpId="0"/>
      <p:bldP spid="684036" grpId="0"/>
      <p:bldP spid="684037" grpId="0"/>
      <p:bldP spid="684038" grpId="0"/>
      <p:bldP spid="684039" grpId="0"/>
      <p:bldP spid="684040" grpId="0"/>
      <p:bldP spid="9225" grpId="0"/>
      <p:bldP spid="9226" grpId="0"/>
      <p:bldP spid="9227" grpId="0"/>
      <p:bldP spid="9228" grpId="0"/>
      <p:bldP spid="9229" grpId="0"/>
      <p:bldP spid="9230" grpId="0"/>
      <p:bldP spid="6840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9" name="Rectangle 3"/>
          <p:cNvSpPr>
            <a:spLocks noGrp="1" noChangeArrowheads="1"/>
          </p:cNvSpPr>
          <p:nvPr>
            <p:ph idx="1"/>
          </p:nvPr>
        </p:nvSpPr>
        <p:spPr>
          <a:xfrm>
            <a:off x="6780213" y="1066800"/>
            <a:ext cx="5215022" cy="5570355"/>
          </a:xfrm>
          <a:noFill/>
          <a:effectLst/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Системите за контрол на версиите съхраняват пълна 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история на промените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(change log)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dirty="0"/>
              <a:t>История на промените (</a:t>
            </a:r>
            <a:r>
              <a:rPr lang="en-US" dirty="0"/>
              <a:t>Change Log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58" y="1255048"/>
            <a:ext cx="6033875" cy="44079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1178948">
            <a:off x="7259476" y="3707533"/>
            <a:ext cx="168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en-US" sz="4000" b="1" dirty="0"/>
              <a:t>Кой</a:t>
            </a:r>
            <a:r>
              <a:rPr lang="en-US" sz="4000" b="1" dirty="0"/>
              <a:t>?</a:t>
            </a:r>
            <a:endParaRPr lang="bg-BG" sz="4000" b="1" dirty="0"/>
          </a:p>
        </p:txBody>
      </p:sp>
      <p:sp>
        <p:nvSpPr>
          <p:cNvPr id="8" name="TextBox 7"/>
          <p:cNvSpPr txBox="1"/>
          <p:nvPr/>
        </p:nvSpPr>
        <p:spPr>
          <a:xfrm rot="1304131">
            <a:off x="9429284" y="3764390"/>
            <a:ext cx="168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000" b="1" dirty="0"/>
              <a:t>Защо</a:t>
            </a:r>
            <a:r>
              <a:rPr lang="en-US" sz="4000" b="1" dirty="0"/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 rot="20531847">
            <a:off x="8169579" y="4818366"/>
            <a:ext cx="168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000" b="1" dirty="0"/>
              <a:t>Кога</a:t>
            </a:r>
            <a:r>
              <a:rPr lang="en-US" sz="4000" b="1" dirty="0"/>
              <a:t>?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236B055D-3050-42DD-8CCB-D9AB37036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58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Старите версии са съхранени в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историята на промените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Могат да бъдат извикани, прегледани и дори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възстановени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История на промените </a:t>
            </a:r>
            <a:r>
              <a:rPr lang="en-US" dirty="0"/>
              <a:t>(2)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56816" y="5877580"/>
            <a:ext cx="3432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dirty="0"/>
              <a:t>Добра версия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7636823" y="5877580"/>
            <a:ext cx="2953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dirty="0"/>
              <a:t>Лоша версия</a:t>
            </a:r>
            <a:endParaRPr lang="en-US" sz="3200" dirty="0"/>
          </a:p>
        </p:txBody>
      </p:sp>
      <p:sp>
        <p:nvSpPr>
          <p:cNvPr id="16" name="Arrow: Left 15"/>
          <p:cNvSpPr/>
          <p:nvPr/>
        </p:nvSpPr>
        <p:spPr>
          <a:xfrm>
            <a:off x="3826823" y="4246315"/>
            <a:ext cx="39768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b" anchorCtr="1"/>
          <a:lstStyle/>
          <a:p>
            <a:pPr algn="ctr"/>
            <a:r>
              <a:rPr lang="bg-BG" sz="3200" dirty="0"/>
              <a:t>Възстановяване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23" y="2590800"/>
            <a:ext cx="1712183" cy="31487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823" y="2616191"/>
            <a:ext cx="2953389" cy="3123342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3915C300-CBCC-4CC4-B04D-9F562BAF7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13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3160799" cy="5570355"/>
          </a:xfrm>
        </p:spPr>
        <p:txBody>
          <a:bodyPr/>
          <a:lstStyle/>
          <a:p>
            <a:r>
              <a:rPr lang="bg-BG" sz="3600" dirty="0"/>
              <a:t>Съхранява</a:t>
            </a:r>
            <a:br>
              <a:rPr lang="bg-BG" sz="3600" dirty="0"/>
            </a:br>
            <a:r>
              <a:rPr lang="bg-BG" sz="3600" dirty="0"/>
              <a:t>активите на проекта на отдалечен сървър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bg-BG" dirty="0"/>
              <a:t>Хранилище</a:t>
            </a:r>
            <a:r>
              <a:rPr lang="en-US" dirty="0"/>
              <a:t> (Repository)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080" y="4191000"/>
            <a:ext cx="1620000" cy="162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46777" y="200999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Отдалечен</a:t>
            </a:r>
            <a:endParaRPr lang="en-GB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446777" y="473939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Локален</a:t>
            </a:r>
            <a:endParaRPr lang="en-GB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180" y="1616700"/>
            <a:ext cx="1309800" cy="1309800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4961EE4F-C0B5-4CE1-9BC2-D3BAB4507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58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bg-BG" dirty="0"/>
              <a:t>Клониране</a:t>
            </a:r>
            <a:r>
              <a:rPr lang="en-US" dirty="0"/>
              <a:t> (Clone)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446777" y="200999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Отдалечен</a:t>
            </a:r>
            <a:endParaRPr lang="en-GB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446777" y="473939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Локален</a:t>
            </a:r>
            <a:endParaRPr lang="en-GB" sz="28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080" y="4191000"/>
            <a:ext cx="1620000" cy="1620000"/>
          </a:xfrm>
          <a:prstGeom prst="rect">
            <a:avLst/>
          </a:prstGeom>
        </p:spPr>
      </p:pic>
      <p:sp>
        <p:nvSpPr>
          <p:cNvPr id="30" name="Arrow: Curved Right 29"/>
          <p:cNvSpPr/>
          <p:nvPr/>
        </p:nvSpPr>
        <p:spPr>
          <a:xfrm>
            <a:off x="2589212" y="1828800"/>
            <a:ext cx="2209800" cy="3648440"/>
          </a:xfrm>
          <a:prstGeom prst="curved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tx1"/>
                </a:solidFill>
              </a:rPr>
              <a:t>Клониране </a:t>
            </a:r>
            <a:r>
              <a:rPr lang="en-US" sz="2800" b="1" dirty="0">
                <a:solidFill>
                  <a:schemeClr val="tx1"/>
                </a:solidFill>
              </a:rPr>
              <a:t>(clone)</a:t>
            </a:r>
            <a:endParaRPr lang="en-GB" sz="2800" b="1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180" y="1616700"/>
            <a:ext cx="1309800" cy="1309800"/>
          </a:xfrm>
          <a:prstGeom prst="rect">
            <a:avLst/>
          </a:prstGeom>
        </p:spPr>
      </p:pic>
      <p:sp>
        <p:nvSpPr>
          <p:cNvPr id="9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3160799" cy="5570355"/>
          </a:xfrm>
        </p:spPr>
        <p:txBody>
          <a:bodyPr/>
          <a:lstStyle/>
          <a:p>
            <a:r>
              <a:rPr lang="bg-BG" sz="3600" dirty="0"/>
              <a:t>Изтегляне</a:t>
            </a:r>
            <a:br>
              <a:rPr lang="bg-BG" sz="3600" dirty="0"/>
            </a:br>
            <a:r>
              <a:rPr lang="bg-BG" sz="3600" dirty="0"/>
              <a:t>на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локално копие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/>
              <a:t>на </a:t>
            </a:r>
            <a:br>
              <a:rPr lang="bg-BG" sz="3600" dirty="0"/>
            </a:br>
            <a:r>
              <a:rPr lang="bg-BG" sz="3600" dirty="0"/>
              <a:t>проекта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5688C417-49FD-4CBA-A392-DA1E77A8E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00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192E-6 3.33333E-6 L 0.0478 0.004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0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192E-6 1.48148E-6 L 0.05379 -0.075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3" y="-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10"/>
          <p:cNvSpPr>
            <a:spLocks noChangeAspect="1"/>
          </p:cNvSpPr>
          <p:nvPr/>
        </p:nvSpPr>
        <p:spPr>
          <a:xfrm>
            <a:off x="3660236" y="3499257"/>
            <a:ext cx="5482176" cy="3025745"/>
          </a:xfrm>
          <a:prstGeom prst="cloud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bg-BG" dirty="0"/>
              <a:t>Предаване (</a:t>
            </a:r>
            <a:r>
              <a:rPr lang="en-US" dirty="0"/>
              <a:t>Commit)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86" y="4216064"/>
            <a:ext cx="1620000" cy="162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14103" y="4688860"/>
            <a:ext cx="135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Commit</a:t>
            </a:r>
            <a:endParaRPr lang="en-GB" sz="28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561" y="1100945"/>
            <a:ext cx="1309800" cy="1309800"/>
          </a:xfrm>
          <a:prstGeom prst="rect">
            <a:avLst/>
          </a:prstGeom>
        </p:spPr>
      </p:pic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3615317" cy="5570355"/>
          </a:xfrm>
        </p:spPr>
        <p:txBody>
          <a:bodyPr/>
          <a:lstStyle/>
          <a:p>
            <a:r>
              <a:rPr lang="bg-BG" sz="3600" dirty="0"/>
              <a:t>Съхраняване на множеството от</a:t>
            </a:r>
            <a:br>
              <a:rPr lang="bg-BG" sz="3600" dirty="0"/>
            </a:br>
            <a:r>
              <a:rPr lang="bg-BG" sz="3600" dirty="0"/>
              <a:t>променени файлове в локалното хранилище </a:t>
            </a:r>
            <a:endParaRPr lang="en-US" dirty="0"/>
          </a:p>
        </p:txBody>
      </p:sp>
      <p:sp>
        <p:nvSpPr>
          <p:cNvPr id="3" name="Arrow: Curved Right 2"/>
          <p:cNvSpPr/>
          <p:nvPr/>
        </p:nvSpPr>
        <p:spPr>
          <a:xfrm>
            <a:off x="4067838" y="4404053"/>
            <a:ext cx="731520" cy="1216152"/>
          </a:xfrm>
          <a:prstGeom prst="curvedRight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Arrow: Curved Left 4"/>
          <p:cNvSpPr/>
          <p:nvPr/>
        </p:nvSpPr>
        <p:spPr>
          <a:xfrm>
            <a:off x="7496492" y="4404053"/>
            <a:ext cx="731520" cy="1216152"/>
          </a:xfrm>
          <a:prstGeom prst="curvedLeft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8F40F27B-2E7D-40CA-BF06-2504FEAA1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33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3" grpId="0" animBg="1"/>
      <p:bldP spid="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7149</TotalTime>
  <Words>777</Words>
  <Application>Microsoft Office PowerPoint</Application>
  <PresentationFormat>По избор</PresentationFormat>
  <Paragraphs>135</Paragraphs>
  <Slides>16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16</vt:i4>
      </vt:variant>
    </vt:vector>
  </HeadingPairs>
  <TitlesOfParts>
    <vt:vector size="21" baseType="lpstr">
      <vt:lpstr>Arial</vt:lpstr>
      <vt:lpstr>Calibri</vt:lpstr>
      <vt:lpstr>Wingdings</vt:lpstr>
      <vt:lpstr>Wingdings 2</vt:lpstr>
      <vt:lpstr>SoftUni 16x9</vt:lpstr>
      <vt:lpstr>Системи за контрол на версиите</vt:lpstr>
      <vt:lpstr>Съдържание</vt:lpstr>
      <vt:lpstr>Software Configuration Management (SCM)</vt:lpstr>
      <vt:lpstr>SCM и цикълът на софтуерна разработка</vt:lpstr>
      <vt:lpstr>История на промените (Change Log)</vt:lpstr>
      <vt:lpstr>История на промените (2)</vt:lpstr>
      <vt:lpstr>Речник: Хранилище (Repository)</vt:lpstr>
      <vt:lpstr>Речник: Клониране (Clone)</vt:lpstr>
      <vt:lpstr>Речник: Предаване (Commit)</vt:lpstr>
      <vt:lpstr>Речник: Синхронизиране (Sync)</vt:lpstr>
      <vt:lpstr>Речник: Разклонения (Branches)</vt:lpstr>
      <vt:lpstr>Речник: Сливане (Merge) на Разклонения</vt:lpstr>
      <vt:lpstr>Пример: Разклонения (Branches)</vt:lpstr>
      <vt:lpstr>Какво научихме този час?</vt:lpstr>
      <vt:lpstr>Системи за контрол на версиите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Евелина Андонова</cp:lastModifiedBy>
  <cp:revision>300</cp:revision>
  <dcterms:created xsi:type="dcterms:W3CDTF">2014-01-02T17:00:34Z</dcterms:created>
  <dcterms:modified xsi:type="dcterms:W3CDTF">2020-11-21T11:58:13Z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