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75" r:id="rId3"/>
    <p:sldId id="476" r:id="rId4"/>
    <p:sldId id="446" r:id="rId5"/>
    <p:sldId id="453" r:id="rId6"/>
    <p:sldId id="455" r:id="rId7"/>
    <p:sldId id="456" r:id="rId8"/>
    <p:sldId id="457" r:id="rId9"/>
    <p:sldId id="474" r:id="rId10"/>
    <p:sldId id="454" r:id="rId11"/>
    <p:sldId id="459" r:id="rId12"/>
    <p:sldId id="458" r:id="rId13"/>
    <p:sldId id="460" r:id="rId14"/>
    <p:sldId id="478" r:id="rId15"/>
    <p:sldId id="479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B935C6C-854C-409C-A9FF-CDBDAD6DEB26}">
          <p14:sldIdLst>
            <p14:sldId id="475"/>
            <p14:sldId id="476"/>
          </p14:sldIdLst>
        </p14:section>
        <p14:section name="Двоична, десетична и шестнадесетична бройни системи" id="{495434AF-8696-45C4-B256-E8C9D623FEF6}">
          <p14:sldIdLst>
            <p14:sldId id="446"/>
            <p14:sldId id="453"/>
            <p14:sldId id="455"/>
            <p14:sldId id="456"/>
            <p14:sldId id="457"/>
            <p14:sldId id="474"/>
            <p14:sldId id="454"/>
            <p14:sldId id="459"/>
            <p14:sldId id="458"/>
            <p14:sldId id="460"/>
          </p14:sldIdLst>
        </p14:section>
        <p14:section name="Заключения" id="{9BBEE89A-F552-4D12-8771-E5A902D98C86}">
          <p14:sldIdLst>
            <p14:sldId id="478"/>
            <p14:sldId id="47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6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D282A45-2B06-4A4F-B489-4332BEE356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4444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3E6DA4-332C-40FA-AB07-FD557FDF0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941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2274AD4-0E28-46C3-ABCF-97E358125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477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B307BC7-6058-4791-9BAE-547D7BEE59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460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B12235-96EF-4087-8B1B-F1878A7C4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95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5.jpeg"/><Relationship Id="rId4" Type="http://schemas.openxmlformats.org/officeDocument/2006/relationships/image" Target="../media/image2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Бройни системи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554117"/>
            <a:ext cx="108820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altLang="en-US" dirty="0">
                <a:latin typeface="+mn-ea"/>
              </a:rPr>
              <a:t>Преобразуване от една бройна система в друга</a:t>
            </a:r>
            <a:endParaRPr lang="x-none" altLang="en-US" dirty="0">
              <a:latin typeface="+mn-ea"/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11887E-914F-4C01-A3D4-7AFA392485BC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98749-9B40-49D3-A1D0-6264779A1198}"/>
              </a:ext>
            </a:extLst>
          </p:cNvPr>
          <p:cNvGrpSpPr/>
          <p:nvPr/>
        </p:nvGrpSpPr>
        <p:grpSpPr>
          <a:xfrm>
            <a:off x="291267" y="3583505"/>
            <a:ext cx="5512972" cy="2700696"/>
            <a:chOff x="276638" y="3624633"/>
            <a:chExt cx="5512972" cy="2700696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16881913-DF02-42E4-9EBC-E141DC7DC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3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AAEE9D08-9825-4F96-99D4-A7ED93616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8583" y="4203261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2" name="Text Placeholder 7">
              <a:extLst>
                <a:ext uri="{FF2B5EF4-FFF2-40B4-BE49-F238E27FC236}">
                  <a16:creationId xmlns:a16="http://schemas.microsoft.com/office/drawing/2014/main" id="{34F06293-DF9A-40A6-931B-669DD95C13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03734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72B03FE8-C6E4-4509-A840-9BD557107E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638" y="5484079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4" name="Text Placeholder 11">
              <a:extLst>
                <a:ext uri="{FF2B5EF4-FFF2-40B4-BE49-F238E27FC236}">
                  <a16:creationId xmlns:a16="http://schemas.microsoft.com/office/drawing/2014/main" id="{87DCEA06-2201-42A9-A72A-4DA1675B71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6686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951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4539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*256 +</a:t>
            </a:r>
            <a:r>
              <a:rPr lang="bg-BG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1D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endParaRPr lang="en-US" altLang="he-IL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към десетична БС</a:t>
            </a:r>
            <a:endParaRPr lang="en-GB" dirty="0"/>
          </a:p>
        </p:txBody>
      </p:sp>
      <p:pic>
        <p:nvPicPr>
          <p:cNvPr id="6" name="Picture 1" descr="C:\Trash\convert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9618261" y="25766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DA95BF-A769-4375-8E1D-9B3658D9B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bg-BG" altLang="he-IL" dirty="0"/>
              <a:t>Делим на 16 и прибавяме остатъците в обратен ред</a:t>
            </a:r>
            <a:endParaRPr lang="en-US" alt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десетична към шестнадесетична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19201" y="2362200"/>
            <a:ext cx="4113211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500/16 = 31 (4)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31/16  = 1  (F)</a:t>
            </a:r>
            <a:endParaRPr lang="en-US" altLang="he-IL" sz="3200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1/16   = 0  (1)</a:t>
            </a:r>
            <a:endParaRPr lang="en-US" alt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1746485" y="5416686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  <a:endParaRPr lang="en-GB" sz="3200" dirty="0"/>
          </a:p>
        </p:txBody>
      </p:sp>
      <p:pic>
        <p:nvPicPr>
          <p:cNvPr id="10248" name="Picture 8" descr="File:Hexadecimal multiplication tab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53" y="2097741"/>
            <a:ext cx="4226859" cy="42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rot="5400000" flipV="1">
            <a:off x="2359026" y="4727575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13D9046-2EC1-4FA6-A712-52095AD1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dirty="0">
                <a:solidFill>
                  <a:srgbClr val="FFC000"/>
                </a:solidFill>
              </a:rPr>
              <a:t>Лесно </a:t>
            </a:r>
            <a:r>
              <a:rPr lang="ru-RU" altLang="en-US" dirty="0"/>
              <a:t>преобразуване</a:t>
            </a:r>
            <a:r>
              <a:rPr lang="ru-RU" altLang="en-US" dirty="0">
                <a:solidFill>
                  <a:srgbClr val="FFC000"/>
                </a:solidFill>
              </a:rPr>
              <a:t> </a:t>
            </a:r>
            <a:r>
              <a:rPr lang="ru-RU" altLang="en-US" dirty="0"/>
              <a:t>на</a:t>
            </a:r>
            <a:r>
              <a:rPr lang="ru-RU" altLang="en-US" dirty="0">
                <a:solidFill>
                  <a:srgbClr val="FFC000"/>
                </a:solidFill>
              </a:rPr>
              <a:t> двоично </a:t>
            </a:r>
            <a:r>
              <a:rPr lang="ru-RU" altLang="en-US" dirty="0"/>
              <a:t>число</a:t>
            </a:r>
            <a:r>
              <a:rPr lang="ru-RU" altLang="en-US" dirty="0">
                <a:solidFill>
                  <a:srgbClr val="FFC000"/>
                </a:solidFill>
              </a:rPr>
              <a:t> в шестнадесетично</a:t>
            </a:r>
          </a:p>
          <a:p>
            <a:pPr lvl="1">
              <a:lnSpc>
                <a:spcPct val="100000"/>
              </a:lnSpc>
            </a:pPr>
            <a:r>
              <a:rPr lang="bg-BG" altLang="en-US" dirty="0"/>
              <a:t>Всяка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rgbClr val="FFC000"/>
                </a:solidFill>
              </a:rPr>
              <a:t>шестнадесетична цифра </a:t>
            </a:r>
            <a:r>
              <a:rPr lang="bg-BG" altLang="en-US" dirty="0"/>
              <a:t>отговаря на </a:t>
            </a:r>
            <a:r>
              <a:rPr lang="en-US" alt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bg-BG" altLang="en-US" dirty="0">
                <a:solidFill>
                  <a:srgbClr val="FFC000"/>
                </a:solidFill>
              </a:rPr>
              <a:t>двоични цифри</a:t>
            </a:r>
            <a:r>
              <a:rPr lang="en-US" altLang="en-US" dirty="0"/>
              <a:t>:</a:t>
            </a:r>
            <a:endParaRPr lang="bg-BG" altLang="en-US" dirty="0"/>
          </a:p>
          <a:p>
            <a:pPr lvl="1">
              <a:lnSpc>
                <a:spcPct val="100000"/>
              </a:lnSpc>
            </a:pPr>
            <a:r>
              <a:rPr lang="bg-BG" altLang="en-US" dirty="0"/>
              <a:t>Работи двупосочно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в двоична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360612" y="308997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0x0 = 0000	0x8 = 1000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0x1 = 0001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0x9 = 1001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0x2 = 0010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0xA = 1010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0x3 = 0011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0xB = 1011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0x4 = 0100	0xC = 1100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0x5 = 0101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0xD = 1101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0x6 = 0110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0xE = 1110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0x7 = 0111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63EE72-BF8F-495F-8AA8-72CD6AF22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Бройни системи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</a:p>
          <a:p>
            <a:pPr lvl="1"/>
            <a:r>
              <a:rPr lang="bg-BG" dirty="0"/>
              <a:t>Числата се използват за броене, за количествена мярка и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различен запис </a:t>
            </a:r>
            <a:r>
              <a:rPr lang="bg-BG" dirty="0"/>
              <a:t>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различните</a:t>
            </a:r>
            <a:r>
              <a:rPr lang="bg-BG" dirty="0"/>
              <a:t> позиционни бройни системи</a:t>
            </a:r>
          </a:p>
          <a:p>
            <a:pPr lvl="2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</a:t>
            </a:r>
            <a:r>
              <a:rPr lang="bg-BG" dirty="0"/>
              <a:t> смисъл –</a:t>
            </a:r>
            <a:br>
              <a:rPr lang="bg-BG" dirty="0"/>
            </a:br>
            <a:r>
              <a:rPr lang="bg-BG" dirty="0"/>
              <a:t>представляват един и същи</a:t>
            </a:r>
            <a:br>
              <a:rPr lang="bg-BG" dirty="0"/>
            </a:br>
            <a:r>
              <a:rPr lang="bg-BG" dirty="0"/>
              <a:t>брой, едно и също количество</a:t>
            </a:r>
          </a:p>
          <a:p>
            <a:pPr marL="377825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838B7-579A-45B7-A3FC-9A52F0ADB432}"/>
              </a:ext>
            </a:extLst>
          </p:cNvPr>
          <p:cNvGrpSpPr/>
          <p:nvPr/>
        </p:nvGrpSpPr>
        <p:grpSpPr>
          <a:xfrm>
            <a:off x="8072090" y="1369049"/>
            <a:ext cx="3799441" cy="3180961"/>
            <a:chOff x="8532812" y="1377743"/>
            <a:chExt cx="3327946" cy="27862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043D5-638E-41FE-9EDF-16768F178FAD}"/>
              </a:ext>
            </a:extLst>
          </p:cNvPr>
          <p:cNvGrpSpPr/>
          <p:nvPr/>
        </p:nvGrpSpPr>
        <p:grpSpPr>
          <a:xfrm>
            <a:off x="7237412" y="5105400"/>
            <a:ext cx="4458048" cy="1263180"/>
            <a:chOff x="6475412" y="5334000"/>
            <a:chExt cx="4839048" cy="1121015"/>
          </a:xfrm>
        </p:grpSpPr>
        <p:pic>
          <p:nvPicPr>
            <p:cNvPr id="13" name="Picture 12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DCB0D3E1-7658-4255-A949-56DB96436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CFCFFCED-C2FD-4D07-BBC1-533911525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042AFC4A-88EE-4C42-B35B-CB4F36346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3D0FE5F-AE85-4134-850C-FAF55DF3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>
                <a:latin typeface="+mn-lt"/>
              </a:rPr>
              <a:t>Бройни системи</a:t>
            </a:r>
            <a:endParaRPr lang="en-US" sz="5400" dirty="0">
              <a:latin typeface="+mn-lt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41314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F2C2414-9FFE-40FC-99FE-E7C3C3F9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Десетична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Двоична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Шестнадесетична бройна </a:t>
            </a:r>
          </a:p>
          <a:p>
            <a:pPr marL="0" lvl="0" indent="0" defTabSz="1218987">
              <a:buNone/>
            </a:pPr>
            <a:r>
              <a:rPr lang="bg-BG" dirty="0">
                <a:solidFill>
                  <a:prstClr val="white"/>
                </a:solidFill>
              </a:rPr>
              <a:t>     система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6" name="Picture 2" descr="http://pixabay.com/static/uploads/photo/2014/03/27/09/41/mathematics-299384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74" y="4114800"/>
            <a:ext cx="3147499" cy="22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49" y="4576919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0" y="4579813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549542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03B192A-7BFD-4316-B927-55C92044A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8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altLang="he-IL" dirty="0"/>
              <a:t>Представяни,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altLang="he-IL" dirty="0"/>
              <a:t>Всяка позиция представлява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 по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2187C81-6641-4AA4-B96C-3AF66EBF4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420" y="1151121"/>
            <a:ext cx="11804822" cy="5277413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Двоичните</a:t>
            </a:r>
            <a:r>
              <a:rPr lang="en-GB" sz="3200" dirty="0"/>
              <a:t> </a:t>
            </a:r>
            <a:r>
              <a:rPr lang="bg-BG" sz="3200" dirty="0"/>
              <a:t>числа</a:t>
            </a:r>
            <a:r>
              <a:rPr lang="en-GB" sz="3200" dirty="0"/>
              <a:t> </a:t>
            </a:r>
            <a:r>
              <a:rPr lang="bg-BG" sz="3200" dirty="0"/>
              <a:t>се преставят като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последователност</a:t>
            </a:r>
            <a:r>
              <a:rPr lang="en-GB" sz="3200" dirty="0"/>
              <a:t> </a:t>
            </a:r>
            <a:r>
              <a:rPr lang="bg-BG" sz="3200" dirty="0"/>
              <a:t>от битове</a:t>
            </a:r>
            <a:endParaRPr lang="en-GB" sz="3200" dirty="0"/>
          </a:p>
          <a:p>
            <a:pPr lvl="1"/>
            <a:r>
              <a:rPr lang="bg-BG" sz="3000" dirty="0"/>
              <a:t>Най-малката единица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r>
              <a:rPr lang="en-GB" sz="3000" dirty="0"/>
              <a:t> – 0 </a:t>
            </a:r>
            <a:r>
              <a:rPr lang="bg-BG" sz="3000" dirty="0"/>
              <a:t>или</a:t>
            </a:r>
            <a:r>
              <a:rPr lang="en-GB" sz="3000" dirty="0"/>
              <a:t> 1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Битовете</a:t>
            </a:r>
            <a:r>
              <a:rPr lang="en-GB" sz="3000" dirty="0"/>
              <a:t> </a:t>
            </a:r>
            <a:r>
              <a:rPr lang="bg-BG" sz="3000" dirty="0"/>
              <a:t>лесно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представят</a:t>
            </a:r>
            <a:r>
              <a:rPr lang="bg-BG" sz="3000" dirty="0"/>
              <a:t> в електрониката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522412" y="5506760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1    0    1    1    0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pic>
        <p:nvPicPr>
          <p:cNvPr id="8" name="Picture 2" descr="fig7_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04259" y="3286169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9" name="Picture 3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384667" y="3613819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4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78626" y="362928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5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56421" y="3629280"/>
            <a:ext cx="914400" cy="1295400"/>
          </a:xfrm>
          <a:prstGeom prst="rect">
            <a:avLst/>
          </a:prstGeom>
          <a:noFill/>
        </p:spPr>
      </p:pic>
      <p:pic>
        <p:nvPicPr>
          <p:cNvPr id="12" name="Picture 6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49831" y="3629280"/>
            <a:ext cx="914400" cy="1295400"/>
          </a:xfrm>
          <a:prstGeom prst="rect">
            <a:avLst/>
          </a:prstGeom>
          <a:noFill/>
        </p:spPr>
      </p:pic>
      <p:pic>
        <p:nvPicPr>
          <p:cNvPr id="13" name="Picture 7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21938" y="3633721"/>
            <a:ext cx="914400" cy="1295400"/>
          </a:xfrm>
          <a:prstGeom prst="rect">
            <a:avLst/>
          </a:prstGeom>
          <a:noFill/>
        </p:spPr>
      </p:pic>
      <p:pic>
        <p:nvPicPr>
          <p:cNvPr id="14" name="Picture 8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96806" y="3643357"/>
            <a:ext cx="914400" cy="1295400"/>
          </a:xfrm>
          <a:prstGeom prst="rect">
            <a:avLst/>
          </a:prstGeom>
          <a:noFill/>
        </p:spPr>
      </p:pic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41B60DD7-46BF-4B71-BB3A-91A3C36FF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Двоични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altLang="he-IL" dirty="0"/>
              <a:t>Представя се с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/>
              <a:t>Всяка позиция преставлява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по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0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5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6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18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endParaRPr lang="en-US" altLang="he-IL" baseline="30000" dirty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3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32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45F9FAE-BCC2-4B1B-915B-754B147B4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/>
              <a:t> 2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*8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 		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9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baseline="30000" dirty="0">
                <a:cs typeface="Consolas" pitchFamily="49" charset="0"/>
              </a:rPr>
              <a:t> 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54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91E7D10-1999-409C-ACF7-6F535ECCF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/>
              <a:t>Делим на две и прибавяме в обратен ред остатъците</a:t>
            </a:r>
            <a:r>
              <a:rPr lang="en-US" altLang="he-IL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от десетична в двоична бройна система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315202" y="1981200"/>
            <a:ext cx="396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500/2  = 250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250/2  = 125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125/2  = 62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62/2  = 31 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31/2  = 15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15/2  = 7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7/2  = 3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3/2  = 1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1/2  = 0   (1)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5277602" y="32569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0438" y="3075721"/>
            <a:ext cx="3876382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= 111110100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pic>
        <p:nvPicPr>
          <p:cNvPr id="9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7813" y="4456023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26F2347-7006-4497-B641-7228D45C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двоични числа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78806" y="2163434"/>
            <a:ext cx="9816306" cy="466666"/>
            <a:chOff x="264318" y="1686892"/>
            <a:chExt cx="9816306" cy="466666"/>
          </a:xfrm>
        </p:grpSpPr>
        <p:grpSp>
          <p:nvGrpSpPr>
            <p:cNvPr id="24" name="Group 23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1010011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1100110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1110100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1010101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1101110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1101001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500312" y="2732117"/>
            <a:ext cx="8535194" cy="533400"/>
            <a:chOff x="1807765" y="2286000"/>
            <a:chExt cx="8535194" cy="53340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878806" y="3417917"/>
            <a:ext cx="9816306" cy="466666"/>
            <a:chOff x="264318" y="1686892"/>
            <a:chExt cx="9816306" cy="466666"/>
          </a:xfrm>
        </p:grpSpPr>
        <p:grpSp>
          <p:nvGrpSpPr>
            <p:cNvPr id="48" name="Group 47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83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111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116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85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110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105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354012" y="1601817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Двоично</a:t>
            </a:r>
            <a:endParaRPr lang="en-US" sz="3100" dirty="0"/>
          </a:p>
        </p:txBody>
      </p:sp>
      <p:sp>
        <p:nvSpPr>
          <p:cNvPr id="70" name="TextBox 69"/>
          <p:cNvSpPr txBox="1"/>
          <p:nvPr/>
        </p:nvSpPr>
        <p:spPr>
          <a:xfrm>
            <a:off x="339723" y="2819400"/>
            <a:ext cx="343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Десетично</a:t>
            </a:r>
            <a:endParaRPr lang="en-US" sz="3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538412" y="4103717"/>
            <a:ext cx="8535194" cy="533400"/>
            <a:chOff x="1807765" y="2286000"/>
            <a:chExt cx="8535194" cy="5334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916906" y="4789517"/>
            <a:ext cx="9816306" cy="466666"/>
            <a:chOff x="264318" y="1686892"/>
            <a:chExt cx="9816306" cy="466666"/>
          </a:xfrm>
        </p:grpSpPr>
        <p:grpSp>
          <p:nvGrpSpPr>
            <p:cNvPr id="81" name="Group 80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54012" y="4204742"/>
            <a:ext cx="183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Символи</a:t>
            </a:r>
            <a:endParaRPr lang="en-US" sz="3100" dirty="0"/>
          </a:p>
        </p:txBody>
      </p:sp>
      <p:sp>
        <p:nvSpPr>
          <p:cNvPr id="103" name="Slide Number Placeholder">
            <a:extLst>
              <a:ext uri="{FF2B5EF4-FFF2-40B4-BE49-F238E27FC236}">
                <a16:creationId xmlns:a16="http://schemas.microsoft.com/office/drawing/2014/main" id="{64FCD8C1-663C-47D0-BD7A-A0E8D221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Шестнадесетични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)</a:t>
            </a:r>
          </a:p>
          <a:p>
            <a:pPr lvl="1"/>
            <a:r>
              <a:rPr lang="bg-BG" altLang="he-IL" dirty="0"/>
              <a:t>Представяни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, 3, 4, 5, 6, 7, 8,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dirty="0"/>
              <a:t> </a:t>
            </a:r>
            <a:r>
              <a:rPr lang="bg-BG" altLang="he-IL" dirty="0"/>
              <a:t>и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pPr>
              <a:spcBef>
                <a:spcPts val="1800"/>
              </a:spcBef>
            </a:pPr>
            <a:r>
              <a:rPr lang="bg-BG" altLang="he-IL" dirty="0"/>
              <a:t>В програмирането обикновено се ползва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префикс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ct val="1000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0x4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0x5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0x9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0x6 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0xA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0xB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Шестнадесетична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62F3E4D-2628-4799-B6ED-5992ECD34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7157</TotalTime>
  <Words>1094</Words>
  <Application>Microsoft Office PowerPoint</Application>
  <PresentationFormat>По избор</PresentationFormat>
  <Paragraphs>145</Paragraphs>
  <Slides>15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Бройни системи</vt:lpstr>
      <vt:lpstr>Съдържание</vt:lpstr>
      <vt:lpstr>Десетична бройна система</vt:lpstr>
      <vt:lpstr>Двоична бройна система</vt:lpstr>
      <vt:lpstr>Двоична бройна система</vt:lpstr>
      <vt:lpstr>Двоична бройна система</vt:lpstr>
      <vt:lpstr>Преобразуване от десетична в двоична бройна система</vt:lpstr>
      <vt:lpstr>Примери за двоични числа</vt:lpstr>
      <vt:lpstr>Шестнадесетична бройна система</vt:lpstr>
      <vt:lpstr>Преобразуване на числа от шестнадесетична към десетична БС</vt:lpstr>
      <vt:lpstr>Преобразуване на числа от десетична към шестнадесетична БС</vt:lpstr>
      <vt:lpstr>Преобразуване на числа от шестнадесетична в двоична БС</vt:lpstr>
      <vt:lpstr>Обобщение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>Software University Foundation</dc:creator>
  <cp:keywords>math; mathematics; programming; algorithms</cp:keywords>
  <dc:description>Фондация "Софтуерен университет" - http://softuni.foundation</dc:description>
  <cp:lastModifiedBy>Евелина Андонова</cp:lastModifiedBy>
  <cp:revision>303</cp:revision>
  <dcterms:created xsi:type="dcterms:W3CDTF">2014-01-02T17:00:34Z</dcterms:created>
  <dcterms:modified xsi:type="dcterms:W3CDTF">2020-11-21T12:07:51Z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