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473" r:id="rId3"/>
    <p:sldId id="479" r:id="rId4"/>
    <p:sldId id="468" r:id="rId5"/>
    <p:sldId id="469" r:id="rId6"/>
    <p:sldId id="470" r:id="rId7"/>
    <p:sldId id="471" r:id="rId8"/>
    <p:sldId id="472" r:id="rId9"/>
    <p:sldId id="490" r:id="rId10"/>
    <p:sldId id="492" r:id="rId11"/>
    <p:sldId id="474" r:id="rId12"/>
    <p:sldId id="475" r:id="rId13"/>
    <p:sldId id="493" r:id="rId14"/>
    <p:sldId id="494" r:id="rId15"/>
    <p:sldId id="478" r:id="rId16"/>
    <p:sldId id="495" r:id="rId17"/>
    <p:sldId id="476" r:id="rId18"/>
    <p:sldId id="477" r:id="rId19"/>
    <p:sldId id="4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FAE858-4CFF-4A7B-9D06-5696C22360BB}">
          <p14:sldIdLst>
            <p14:sldId id="473"/>
            <p14:sldId id="479"/>
          </p14:sldIdLst>
        </p14:section>
        <p14:section name="Масиви" id="{A8BFDC19-BB19-43A4-B113-ADD28CD2BECD}">
          <p14:sldIdLst>
            <p14:sldId id="468"/>
            <p14:sldId id="469"/>
            <p14:sldId id="470"/>
            <p14:sldId id="471"/>
            <p14:sldId id="472"/>
          </p14:sldIdLst>
        </p14:section>
        <p14:section name="Достъп по име и по адрес" id="{40F29670-09C0-453E-BF61-2D2104735CAF}">
          <p14:sldIdLst>
            <p14:sldId id="490"/>
            <p14:sldId id="492"/>
            <p14:sldId id="474"/>
            <p14:sldId id="475"/>
            <p14:sldId id="493"/>
            <p14:sldId id="494"/>
            <p14:sldId id="478"/>
            <p14:sldId id="495"/>
          </p14:sldIdLst>
        </p14:section>
        <p14:section name="Заключение" id="{490D3B59-CCE9-4360-8ABE-5E9D2D396257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37FAD32-39BB-4DC2-844D-5E1F13A523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3911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0766E-DBD4-4FBE-9494-52C92B330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3733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BC737F-7965-4CA3-A495-E433E1476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620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C93CC2E-53D1-47B2-B9E8-7504688B4B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489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AFF4006-0127-4A38-8A9B-EBAC001F36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896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92B37B6-0A33-476D-931F-295A058532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706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F0C0AF5-9913-42A5-9AB1-BC319543F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17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6C6E198-4C27-408F-999E-3D2B8C5A47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207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1EDB461-1BB9-48D4-B4DA-D7883DCE8D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011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751D8F2-F1D3-4CDA-8931-DB76B66014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92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A0ACE4-6710-4701-98ED-07557A5A1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655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9412" y="1554117"/>
            <a:ext cx="11110698" cy="1260859"/>
          </a:xfrm>
        </p:spPr>
        <p:txBody>
          <a:bodyPr>
            <a:normAutofit fontScale="97500"/>
          </a:bodyPr>
          <a:lstStyle/>
          <a:p>
            <a:r>
              <a:rPr lang="bg-BG" dirty="0"/>
              <a:t>Работа с масиви</a:t>
            </a:r>
            <a:r>
              <a:rPr lang="en-US" dirty="0"/>
              <a:t>: </a:t>
            </a:r>
            <a:r>
              <a:rPr lang="bg-BG" dirty="0"/>
              <a:t>Постоянен размер. Множества от елементи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58654" y="3583505"/>
            <a:ext cx="5545585" cy="2620342"/>
            <a:chOff x="244025" y="3624633"/>
            <a:chExt cx="5545585" cy="262034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3447" y="418428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447" y="499425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447" y="540347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78651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BFE7DC1-7F9F-411F-9DA1-3AC7F090063B}"/>
              </a:ext>
            </a:extLst>
          </p:cNvPr>
          <p:cNvSpPr txBox="1">
            <a:spLocks/>
          </p:cNvSpPr>
          <p:nvPr/>
        </p:nvSpPr>
        <p:spPr bwMode="auto">
          <a:xfrm>
            <a:off x="258654" y="6229986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28898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  <a:ln>
            <a:noFill/>
          </a:ln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Стойностен тип </a:t>
            </a:r>
            <a:r>
              <a:rPr lang="bg-BG" dirty="0"/>
              <a:t>- променливите</a:t>
            </a:r>
            <a:r>
              <a:rPr lang="en-US" dirty="0"/>
              <a:t> </a:t>
            </a:r>
            <a:r>
              <a:rPr lang="bg-BG" dirty="0"/>
              <a:t>държат в себе си собствената стойност . В стека може да получим стойността на променливата като я извикаме по име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bg-BG" dirty="0"/>
              <a:t>Всяка променлива пази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копие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 (</a:t>
            </a:r>
            <a:r>
              <a:rPr lang="en-US" dirty="0"/>
              <a:t>Value Types</a:t>
            </a:r>
            <a:r>
              <a:rPr lang="bg-BG" dirty="0"/>
              <a:t>) </a:t>
            </a:r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7044" y="3440152"/>
            <a:ext cx="2708569" cy="3172202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208212" y="4773915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DEE1E48-944E-4E06-A4E0-C179549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22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486867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Променливите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</a:t>
            </a:r>
            <a:r>
              <a:rPr lang="bg-BG" dirty="0"/>
              <a:t>съдържат</a:t>
            </a:r>
            <a:r>
              <a:rPr lang="en-US" dirty="0"/>
              <a:t> (</a:t>
            </a:r>
            <a:r>
              <a:rPr lang="bg-BG" dirty="0"/>
              <a:t>указател</a:t>
            </a:r>
            <a:r>
              <a:rPr lang="en-US" dirty="0"/>
              <a:t> /</a:t>
            </a:r>
            <a:r>
              <a:rPr lang="bg-BG" dirty="0"/>
              <a:t> адрес от паметта</a:t>
            </a:r>
            <a:r>
              <a:rPr lang="en-US" dirty="0"/>
              <a:t>)</a:t>
            </a:r>
            <a:r>
              <a:rPr lang="bg-BG" dirty="0"/>
              <a:t>, на който се пазят стойностите на данните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</a:t>
            </a:r>
            <a:r>
              <a:rPr lang="bg-BG" dirty="0"/>
              <a:t>инстанции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 този тип пазим не стойността, 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адреса</a:t>
            </a:r>
            <a:r>
              <a:rPr lang="bg-BG" dirty="0"/>
              <a:t> на стойността</a:t>
            </a:r>
            <a:endParaRPr lang="en-US" dirty="0"/>
          </a:p>
          <a:p>
            <a:r>
              <a:rPr lang="bg-BG" dirty="0"/>
              <a:t>Две променливи от референтен тип могат</a:t>
            </a:r>
            <a:br>
              <a:rPr lang="bg-BG" dirty="0"/>
            </a:br>
            <a:r>
              <a:rPr lang="bg-BG" dirty="0"/>
              <a:t>да сочат (реферират)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 обект</a:t>
            </a:r>
            <a:endParaRPr lang="en-US" dirty="0"/>
          </a:p>
          <a:p>
            <a:pPr lvl="1"/>
            <a:r>
              <a:rPr lang="bg-BG" dirty="0"/>
              <a:t>Операциите за достъп/промяна чрез двата</a:t>
            </a:r>
            <a:br>
              <a:rPr lang="bg-BG" dirty="0"/>
            </a:br>
            <a:r>
              <a:rPr lang="bg-BG" dirty="0"/>
              <a:t>обекта въздействат върху едни и същи данни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Референтни типове(</a:t>
            </a:r>
            <a:r>
              <a:rPr lang="en-US" dirty="0"/>
              <a:t>Reference Types</a:t>
            </a:r>
            <a:r>
              <a:rPr lang="bg-BG" dirty="0"/>
              <a:t> 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5937561"/>
            <a:ext cx="72263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1, 2, 3, 4, 5, 6 };</a:t>
            </a:r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11" y="3962400"/>
            <a:ext cx="3607844" cy="113886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C85FFA1-E4C5-4F81-8E8C-01EC133CC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84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Разлики между референтен и стойностен тип</a:t>
            </a:r>
            <a:endParaRPr lang="en-US" dirty="0"/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283706" y="11430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836612" y="1636294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= 'A';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 dirty="0"/>
              <a:t> result = true;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dirty="0" err="1"/>
              <a:t>obj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 err="1"/>
              <a:t>str</a:t>
            </a:r>
            <a:r>
              <a:rPr lang="en-US" sz="3200" dirty="0"/>
              <a:t> = 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"Hello";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 dirty="0"/>
              <a:t> bytes =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{ 1, 2, 3 };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13D327E-3F30-466F-8DE0-A2192F54F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0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Разлики между референтен и стойностен тип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72102F5-6B6E-47A8-A71C-B73DD4EEF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114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</p:spPr>
        <p:txBody>
          <a:bodyPr>
            <a:normAutofit/>
          </a:bodyPr>
          <a:lstStyle/>
          <a:p>
            <a:r>
              <a:rPr lang="bg-BG" dirty="0"/>
              <a:t>Пример: Стойностен тип (</a:t>
            </a:r>
            <a:r>
              <a:rPr lang="en-US" dirty="0"/>
              <a:t>Value</a:t>
            </a:r>
            <a:r>
              <a:rPr lang="bg-BG" dirty="0"/>
              <a:t> </a:t>
            </a:r>
            <a:r>
              <a:rPr lang="en-US" dirty="0"/>
              <a:t>Types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1652692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05947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D18A170-0544-4BEF-91F7-4C725954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Референтен тип (</a:t>
            </a:r>
            <a:r>
              <a:rPr lang="en-US" dirty="0"/>
              <a:t>Reference Types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1639992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22912" y="4840392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703A6B7-ADF6-4C6D-9B95-F522C3BA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7607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Масивите</a:t>
            </a:r>
            <a:r>
              <a:rPr lang="bg-BG" sz="3000" dirty="0"/>
              <a:t> са променливи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един и същи тип</a:t>
            </a:r>
            <a:r>
              <a:rPr lang="bg-BG" sz="3000" dirty="0"/>
              <a:t>,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bg-BG" sz="3000" dirty="0"/>
              <a:t>, различаващи се по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Достъпът до елемент от масив става с посочване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на масива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индекса</a:t>
            </a:r>
            <a:r>
              <a:rPr lang="bg-BG" sz="3000" dirty="0"/>
              <a:t> му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Индексите са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sz="3000" dirty="0"/>
              <a:t> до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Length-1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sz="3000" dirty="0"/>
              <a:t>Броят на елементите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постоянен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sz="2800" dirty="0"/>
              <a:t>Масивите са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референтен тип данни</a:t>
            </a:r>
            <a:r>
              <a:rPr lang="bg-BG" sz="2800" dirty="0"/>
              <a:t>, т.е. в тях се помни адреса, на който стоят данните, а не самите данни</a:t>
            </a:r>
            <a:endParaRPr lang="bg-BG" sz="3000" dirty="0"/>
          </a:p>
          <a:p>
            <a:pPr>
              <a:lnSpc>
                <a:spcPct val="11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25" y="1343676"/>
            <a:ext cx="2008909" cy="1283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847864" y="1985503"/>
            <a:ext cx="1917042" cy="2074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31C5D2-8C0F-4EAA-A704-44A19C7D1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916" y="4598756"/>
            <a:ext cx="3047096" cy="154293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E5F172-F131-4D4E-ADDA-1ECA52A5C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13D7575-C9E6-4DE3-AF01-B3CBB09B0E31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28567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99D6F81-F726-4D6D-BAE9-971D3951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Що е масив?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Масиви от различни типове (примери)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Даване на стойност на елемент от масив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Достъп до елемент от масив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Стойностни типове данни 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Референтни типове данни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435ABC-855F-4E8D-94F7-0682B820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програмирането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масивът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множество от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номерирани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същия тип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намример</a:t>
            </a:r>
            <a:r>
              <a:rPr lang="en-US" dirty="0"/>
              <a:t> integers</a:t>
            </a:r>
            <a:r>
              <a:rPr lang="bg-BG" dirty="0"/>
              <a:t> – цели числа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постоянен размер(дължина)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</a:t>
            </a:r>
            <a:r>
              <a:rPr lang="bg-BG" dirty="0"/>
              <a:t>не може да бъде променяна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масивите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4243325" y="4219983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84212" y="4500588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34290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Индекс на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Елемент от масива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EC31B88-79E2-48AB-8180-AF0344FB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Създаване на</a:t>
            </a:r>
            <a:r>
              <a:rPr lang="en-US" dirty="0"/>
              <a:t> </a:t>
            </a:r>
            <a:r>
              <a:rPr lang="bg-BG" dirty="0"/>
              <a:t>масив от 10</a:t>
            </a:r>
            <a:r>
              <a:rPr lang="en-US" dirty="0"/>
              <a:t> </a:t>
            </a:r>
            <a:r>
              <a:rPr lang="bg-BG" dirty="0"/>
              <a:t>цели числа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Задаване на стойности </a:t>
            </a:r>
            <a:r>
              <a:rPr lang="bg-BG" dirty="0"/>
              <a:t>на елементите на масива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</a:t>
            </a:r>
            <a:r>
              <a:rPr lang="en-US" dirty="0"/>
              <a:t> </a:t>
            </a:r>
            <a:r>
              <a:rPr lang="bg-BG" dirty="0"/>
              <a:t>до елементите на масива по индекс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масиви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49324" y="623559"/>
            <a:ext cx="3917519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елеленти получават стойност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6949324" y="2108890"/>
            <a:ext cx="4724399" cy="1001684"/>
          </a:xfrm>
          <a:prstGeom prst="wedgeRoundRectCallout">
            <a:avLst>
              <a:gd name="adj1" fmla="val -52020"/>
              <a:gd name="adj2" fmla="val 917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пази дъжината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(брой елементи) на масива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51812" y="4040314"/>
            <a:ext cx="3750510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Операторът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дава достъп до елементите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1C56856-75BA-45A2-A37D-9330C1630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Дните от седмицата могат да бъдат запазени 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низове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Дни от седмицата – 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79449"/>
              </p:ext>
            </p:extLst>
          </p:nvPr>
        </p:nvGraphicFramePr>
        <p:xfrm>
          <a:off x="6554685" y="1923772"/>
          <a:ext cx="4492727" cy="475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(име)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  <a:endParaRPr lang="bg-BG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(Стойност) 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6CFF9CA-8FF4-46A1-8A0F-9B9A7332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4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 от седмицата като 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[1…7]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 на деня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(in English) </a:t>
            </a:r>
            <a:r>
              <a:rPr lang="bg-BG" dirty="0"/>
              <a:t>или 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Ден от седмицата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14320"/>
              </p:ext>
            </p:extLst>
          </p:nvPr>
        </p:nvGraphicFramePr>
        <p:xfrm>
          <a:off x="3734971" y="2587625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3" imgW="4088880" imgH="2907720" progId="Photoshop.Image.15">
                  <p:embed/>
                </p:oleObj>
              </mc:Choice>
              <mc:Fallback>
                <p:oleObj name="Image" r:id="rId3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4971" y="2587625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CDF76D-E2C0-4F6F-AF88-1E1EB766D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8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Ден от седмицата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931" y="198120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71A9454-548B-4708-A2F7-18E678BD1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7500"/>
          </a:bodyPr>
          <a:lstStyle/>
          <a:p>
            <a:r>
              <a:rPr lang="bg-BG" dirty="0">
                <a:solidFill>
                  <a:srgbClr val="FFA72A"/>
                </a:solidFill>
              </a:rPr>
              <a:t>Референтни и стойностни типове</a:t>
            </a:r>
            <a:endParaRPr lang="x-none" altLang="en-US" dirty="0">
              <a:latin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818200"/>
            <a:ext cx="10363200" cy="820600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lt"/>
              </a:rPr>
              <a:t>Достъп до елементите на масив</a:t>
            </a:r>
            <a:endParaRPr lang="x-none" altLang="en-US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2" y="901825"/>
            <a:ext cx="4791871" cy="2426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412" y="2736621"/>
            <a:ext cx="4419944" cy="16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7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197476"/>
          </a:xfrm>
        </p:spPr>
        <p:txBody>
          <a:bodyPr/>
          <a:lstStyle/>
          <a:p>
            <a:r>
              <a:rPr lang="bg-BG" dirty="0"/>
              <a:t>Що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стойностен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)?</a:t>
            </a:r>
          </a:p>
          <a:p>
            <a:r>
              <a:rPr lang="bg-BG" dirty="0"/>
              <a:t>Що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bg-BG" sz="4400" dirty="0">
                <a:solidFill>
                  <a:schemeClr val="tx2">
                    <a:lumMod val="75000"/>
                  </a:schemeClr>
                </a:solidFill>
              </a:rPr>
              <a:t>Стойностен  и референтен тип</a:t>
            </a:r>
            <a:endParaRPr lang="en-US" sz="4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4" y="3081131"/>
            <a:ext cx="7924800" cy="301486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EEB6263-FB81-4ED6-BEE3-ADC637B2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7164</TotalTime>
  <Words>1276</Words>
  <Application>Microsoft Office PowerPoint</Application>
  <PresentationFormat>По избор</PresentationFormat>
  <Paragraphs>200</Paragraphs>
  <Slides>18</Slides>
  <Notes>11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Масиви</vt:lpstr>
      <vt:lpstr>Съдържание</vt:lpstr>
      <vt:lpstr>Какво представляват масивите?</vt:lpstr>
      <vt:lpstr>Работа с масиви</vt:lpstr>
      <vt:lpstr>Дни от седмицата – Пример</vt:lpstr>
      <vt:lpstr>Задача: Ден от седмицата</vt:lpstr>
      <vt:lpstr>Решение: Ден от седмицата</vt:lpstr>
      <vt:lpstr>Достъп до елементите на масив</vt:lpstr>
      <vt:lpstr>Стойностен  и референтен тип</vt:lpstr>
      <vt:lpstr>Стойностни типове (Value Types) </vt:lpstr>
      <vt:lpstr>Референтни типове(Reference Types )</vt:lpstr>
      <vt:lpstr>Разлики между референтен и стойностен тип</vt:lpstr>
      <vt:lpstr>Разлики между референтен и стойностен тип</vt:lpstr>
      <vt:lpstr>Пример: Стойностен тип (Value Types)</vt:lpstr>
      <vt:lpstr>Пример: Референтен тип (Reference Types) 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305</cp:revision>
  <dcterms:created xsi:type="dcterms:W3CDTF">2014-01-02T17:00:34Z</dcterms:created>
  <dcterms:modified xsi:type="dcterms:W3CDTF">2020-11-21T12:40:09Z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