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0"/>
  </p:notesMasterIdLst>
  <p:handoutMasterIdLst>
    <p:handoutMasterId r:id="rId21"/>
  </p:handoutMasterIdLst>
  <p:sldIdLst>
    <p:sldId id="493" r:id="rId3"/>
    <p:sldId id="494" r:id="rId4"/>
    <p:sldId id="480" r:id="rId5"/>
    <p:sldId id="481" r:id="rId6"/>
    <p:sldId id="482" r:id="rId7"/>
    <p:sldId id="483" r:id="rId8"/>
    <p:sldId id="484" r:id="rId9"/>
    <p:sldId id="485" r:id="rId10"/>
    <p:sldId id="486" r:id="rId11"/>
    <p:sldId id="487" r:id="rId12"/>
    <p:sldId id="488" r:id="rId13"/>
    <p:sldId id="489" r:id="rId14"/>
    <p:sldId id="490" r:id="rId15"/>
    <p:sldId id="491" r:id="rId16"/>
    <p:sldId id="496" r:id="rId17"/>
    <p:sldId id="497" r:id="rId18"/>
    <p:sldId id="498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8552861C-B974-4232-AD69-CD660EDAFC11}">
          <p14:sldIdLst>
            <p14:sldId id="493"/>
            <p14:sldId id="494"/>
          </p14:sldIdLst>
        </p14:section>
        <p14:section name="Въвеждане на масиви от конзолата" id="{C0FD8CB2-F242-4AE1-AD6D-C68939535037}">
          <p14:sldIdLst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</p14:sldIdLst>
        </p14:section>
        <p14:section name="Заключение" id="{6AB3BB21-F5A9-4235-B2ED-3964EBB59B92}">
          <p14:sldIdLst>
            <p14:sldId id="496"/>
            <p14:sldId id="497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74" d="100"/>
          <a:sy n="74" d="100"/>
        </p:scale>
        <p:origin x="91" y="3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553D088B-BDFD-4223-AE4D-DB0BE70732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89011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F5A83C0-C1B7-4050-919E-09FADA1F8A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54082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56B0E28-CEEB-4EB7-A060-4DA5C64D59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37594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BDE52A6-B79B-4665-949F-CE0624198D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97817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25F0BE6-9471-4FD6-A5F2-A13459A6DF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65264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/School-Programming/tree/main/Courses/Applied-Programmer/Programming-Fundamentals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6/&#1056;&#1072;&#1073;&#1086;&#1090;&#1072;-&#1089;-&#1084;&#1072;&#1089;&#1080;&#1074;&#1080;-&#1074;&#1098;&#1074;&#1077;&#1078;&#1076;&#1072;&#1085;&#1077;-&#1080;&#1079;&#1074;&#1077;&#1078;&#1076;&#1072;&#1085;&#1077;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6/&#1056;&#1072;&#1073;&#1086;&#1090;&#1072;-&#1089;-&#1084;&#1072;&#1089;&#1080;&#1074;&#1080;-&#1074;&#1098;&#1074;&#1077;&#1078;&#1076;&#1072;&#1085;&#1077;-&#1080;&#1079;&#1074;&#1077;&#1078;&#1076;&#1072;&#1085;&#1077;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8.jpeg"/><Relationship Id="rId4" Type="http://schemas.openxmlformats.org/officeDocument/2006/relationships/image" Target="../media/image15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6/&#1056;&#1072;&#1073;&#1086;&#1090;&#1072;-&#1089;-&#1084;&#1072;&#1089;&#1080;&#1074;&#1080;-&#1074;&#1098;&#1074;&#1077;&#1078;&#1076;&#1072;&#1085;&#1077;-&#1080;&#1079;&#1074;&#1077;&#1078;&#1076;&#1072;&#1085;&#1077;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sz="4900" dirty="0"/>
              <a:t>Въвеждане и извеждане на масиви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12811" y="1554117"/>
            <a:ext cx="10577299" cy="1348150"/>
          </a:xfrm>
        </p:spPr>
        <p:txBody>
          <a:bodyPr>
            <a:normAutofit fontScale="97500"/>
          </a:bodyPr>
          <a:lstStyle/>
          <a:p>
            <a:r>
              <a:rPr lang="bg-BG" dirty="0"/>
              <a:t>Въвеждане и извеждане на елементи от масив от и на конзолата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461" y="4064438"/>
            <a:ext cx="5465459" cy="202071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269072" y="3583505"/>
            <a:ext cx="5535167" cy="2667099"/>
            <a:chOff x="254443" y="3624633"/>
            <a:chExt cx="5535167" cy="2667099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9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54443" y="4222736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1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4443" y="5026247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2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4444" y="5440227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4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4444" y="5833270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1F4A5B0-E32C-46D8-8FBC-9587B58B0939}"/>
              </a:ext>
            </a:extLst>
          </p:cNvPr>
          <p:cNvSpPr txBox="1">
            <a:spLocks/>
          </p:cNvSpPr>
          <p:nvPr/>
        </p:nvSpPr>
        <p:spPr bwMode="auto">
          <a:xfrm>
            <a:off x="269073" y="6263573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8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1402294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Въвеждаме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масив от дробни числа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bg-BG" sz="3200" dirty="0"/>
              <a:t>разделени с интервал</a:t>
            </a:r>
            <a:r>
              <a:rPr lang="en-US" sz="3200" dirty="0"/>
              <a:t>),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закръгляме </a:t>
            </a:r>
            <a:r>
              <a:rPr lang="bg-BG" sz="3200" dirty="0"/>
              <a:t>ги</a:t>
            </a:r>
            <a:r>
              <a:rPr lang="en-US" sz="3200" dirty="0"/>
              <a:t>  </a:t>
            </a:r>
            <a:r>
              <a:rPr lang="bg-BG" sz="3200" dirty="0"/>
              <a:t>в стил 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“по-далеч от 0(away from 0)“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и 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извежаме </a:t>
            </a:r>
            <a:r>
              <a:rPr lang="en-US" sz="3200" dirty="0"/>
              <a:t> </a:t>
            </a:r>
            <a:r>
              <a:rPr lang="bg-BG" sz="3200" dirty="0"/>
              <a:t>резултата по примера: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Закръгляне на числа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38666" y="2953504"/>
            <a:ext cx="4419600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0.9 1.5 2.4 2.5 3.14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7113" y="3763885"/>
            <a:ext cx="4419600" cy="27131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0.9 =&gt;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=&gt; 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2.4 =&gt; 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2.5 =&gt; 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3.14 =&gt; 3</a:t>
            </a:r>
          </a:p>
        </p:txBody>
      </p:sp>
      <p:sp>
        <p:nvSpPr>
          <p:cNvPr id="22" name="Curved Right Arrow 21"/>
          <p:cNvSpPr/>
          <p:nvPr/>
        </p:nvSpPr>
        <p:spPr>
          <a:xfrm>
            <a:off x="417513" y="2894657"/>
            <a:ext cx="510041" cy="10123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263522" y="2940801"/>
            <a:ext cx="5507789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-5.01 -1.599 -2.5 -1.50 0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263522" y="3763885"/>
            <a:ext cx="5507789" cy="27131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-5.01 =&gt; 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-1.599 =&gt; -2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-2.5 =&gt; -3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-1.50 =&gt; -2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=&gt; 0</a:t>
            </a:r>
          </a:p>
        </p:txBody>
      </p:sp>
      <p:sp>
        <p:nvSpPr>
          <p:cNvPr id="26" name="Curved Right Arrow 25"/>
          <p:cNvSpPr/>
          <p:nvPr/>
        </p:nvSpPr>
        <p:spPr>
          <a:xfrm>
            <a:off x="5653924" y="2894657"/>
            <a:ext cx="510041" cy="10123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1" name="Picture 2" descr="https://www.mathsisfun.com/numbers/images/round-awa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2352080"/>
            <a:ext cx="3200400" cy="612091"/>
          </a:xfrm>
          <a:prstGeom prst="roundRect">
            <a:avLst>
              <a:gd name="adj" fmla="val 197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6EF54672-36DD-474B-9133-0E4064BA9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92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2" grpId="0" animBg="1"/>
      <p:bldP spid="24" grpId="0" animBg="1"/>
      <p:bldP spid="25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Закръглянето</a:t>
            </a:r>
            <a:r>
              <a:rPr lang="bg-BG" dirty="0"/>
              <a:t> връща</a:t>
            </a:r>
            <a:r>
              <a:rPr lang="en-US" dirty="0"/>
              <a:t> </a:t>
            </a:r>
            <a:r>
              <a:rPr lang="bg-BG" dirty="0"/>
              <a:t>всяка</a:t>
            </a:r>
            <a:r>
              <a:rPr lang="en-US" dirty="0"/>
              <a:t> </a:t>
            </a:r>
            <a:r>
              <a:rPr lang="bg-BG" dirty="0"/>
              <a:t>стойност до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най-близкото цяло число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Закръгляне на числа</a:t>
            </a:r>
            <a:endParaRPr lang="en-US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46137" y="2362200"/>
            <a:ext cx="10493374" cy="3926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double[] nums = ReadNumbers();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roundedNums = new int[nums.Length];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nums.Length; i++)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roundedNums[i] = (int)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(nums[i],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MidpointRounding.AwayFromZero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nums.Length; i++)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Console.WriteLine($"{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nums[i]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-&gt; 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roundedNums[i]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2FFC06B-B731-403D-B885-1892D1D3D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19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bg-BG" sz="3200" dirty="0"/>
              <a:t>С цикъл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bg-BG" sz="3200" dirty="0"/>
              <a:t>Със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string.Join(separator,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r>
              <a:rPr lang="en-US" sz="3200" dirty="0"/>
              <a:t>: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Извеждане на масив с Foreach / String.Join(…)</a:t>
            </a:r>
            <a:endParaRPr lang="en-US" noProof="1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7005" y="4023270"/>
            <a:ext cx="10805999" cy="24537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{ 1, 2, 3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string.Join(", ", arr)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1, 2, 3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strings = { "one", "two", "three", "four"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string.Join(" - ", strings)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b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one - two - three - four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3140" y="1752600"/>
            <a:ext cx="10805999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{ 10, 20, 30, 40, 50};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Console.WriteLine(element)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2CFDAD2-61B6-456B-988A-84FD45CB2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50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Въвеждаме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масив от низове </a:t>
            </a:r>
            <a:r>
              <a:rPr lang="en-US" dirty="0"/>
              <a:t>(</a:t>
            </a:r>
            <a:r>
              <a:rPr lang="bg-BG" dirty="0"/>
              <a:t>с разделител интервал</a:t>
            </a:r>
            <a:r>
              <a:rPr lang="en-US" dirty="0"/>
              <a:t>),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обръщаме</a:t>
            </a:r>
            <a:r>
              <a:rPr lang="en-US" dirty="0"/>
              <a:t> </a:t>
            </a:r>
            <a:r>
              <a:rPr lang="bg-BG" dirty="0"/>
              <a:t>го и 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извеждаме </a:t>
            </a:r>
            <a:r>
              <a:rPr lang="en-US" dirty="0"/>
              <a:t> </a:t>
            </a:r>
            <a:r>
              <a:rPr lang="bg-BG" dirty="0"/>
              <a:t>елементите му</a:t>
            </a:r>
            <a:r>
              <a:rPr lang="en-US" dirty="0"/>
              <a:t>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bg-BG" dirty="0"/>
              <a:t>Обръщане на елементите на масив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Обръщане на масив от низове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593809"/>
            <a:ext cx="1949399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0530" y="2590800"/>
            <a:ext cx="1978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 d c b a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7770" y="269586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6811" y="2590800"/>
            <a:ext cx="220096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hi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ho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2296" y="2590800"/>
            <a:ext cx="217611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ho hi -1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59536" y="269586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3679125" y="4572000"/>
            <a:ext cx="4827398" cy="1733006"/>
            <a:chOff x="3629214" y="4058194"/>
            <a:chExt cx="4827398" cy="1733006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629214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665953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702692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739431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776170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</a:t>
              </a:r>
            </a:p>
          </p:txBody>
        </p:sp>
        <p:cxnSp>
          <p:nvCxnSpPr>
            <p:cNvPr id="18" name="Curved Connector 17"/>
            <p:cNvCxnSpPr>
              <a:stCxn id="13" idx="0"/>
              <a:endCxn id="17" idx="0"/>
            </p:cNvCxnSpPr>
            <p:nvPr/>
          </p:nvCxnSpPr>
          <p:spPr>
            <a:xfrm rot="5400000" flipH="1" flipV="1">
              <a:off x="6042913" y="3128265"/>
              <a:ext cx="12700" cy="4146956"/>
            </a:xfrm>
            <a:prstGeom prst="curvedConnector3">
              <a:avLst>
                <a:gd name="adj1" fmla="val 9788567"/>
              </a:avLst>
            </a:prstGeom>
            <a:ln w="57150">
              <a:headEnd type="triangl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4" idx="0"/>
              <a:endCxn id="16" idx="0"/>
            </p:cNvCxnSpPr>
            <p:nvPr/>
          </p:nvCxnSpPr>
          <p:spPr>
            <a:xfrm rot="5400000" flipH="1" flipV="1">
              <a:off x="6042913" y="4165004"/>
              <a:ext cx="12700" cy="2073478"/>
            </a:xfrm>
            <a:prstGeom prst="curvedConnector3">
              <a:avLst>
                <a:gd name="adj1" fmla="val 4542858"/>
              </a:avLst>
            </a:prstGeom>
            <a:ln w="57150">
              <a:headEnd type="triangl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267987" y="4058194"/>
              <a:ext cx="14734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800" dirty="0"/>
                <a:t>размяна</a:t>
              </a:r>
              <a:endParaRPr lang="en-US" sz="2800" dirty="0"/>
            </a:p>
          </p:txBody>
        </p:sp>
      </p:grp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B02EA266-5BBD-4AD8-B81B-F74C02CC7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33582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8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Обръщане на масив от низове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36611" y="1317812"/>
            <a:ext cx="10591801" cy="48543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nums = Console.ReadLine()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.Split(' ')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.ToArray();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 / 2;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SwapElements(nums, i, nums.Length - 1 - i)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", nums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SwapElements(string[] arr, int i, int j)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oldElement = arr[i];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arr[i] = arr[j];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arr[j] = oldElement;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B42E35A-1656-41D6-8E64-F7EA6F740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33582" y="6248400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79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bg-BG" sz="3200" dirty="0">
                <a:solidFill>
                  <a:srgbClr val="FBEEC9">
                    <a:lumMod val="75000"/>
                  </a:srgbClr>
                </a:solidFill>
              </a:rPr>
              <a:t>Масивите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bg-BG" sz="3200" dirty="0">
                <a:solidFill>
                  <a:prstClr val="white"/>
                </a:solidFill>
              </a:rPr>
              <a:t>съдържат множество елементи</a:t>
            </a:r>
            <a:endParaRPr lang="en-US" sz="3200" dirty="0">
              <a:solidFill>
                <a:prstClr val="white"/>
              </a:solidFill>
            </a:endParaRPr>
          </a:p>
          <a:p>
            <a:pPr lvl="1">
              <a:lnSpc>
                <a:spcPct val="100000"/>
              </a:lnSpc>
              <a:buClr>
                <a:srgbClr val="F0A22E"/>
              </a:buClr>
            </a:pPr>
            <a:r>
              <a:rPr lang="bg-BG" sz="3000" dirty="0">
                <a:solidFill>
                  <a:prstClr val="white"/>
                </a:solidFill>
              </a:rPr>
              <a:t>Елементите са номерирани от </a:t>
            </a:r>
            <a:r>
              <a:rPr lang="en-US" sz="3000" b="1" dirty="0">
                <a:solidFill>
                  <a:srgbClr val="FBEEC9">
                    <a:lumMod val="75000"/>
                  </a:srgbClr>
                </a:solidFill>
                <a:latin typeface="Consolas" panose="020B0609020204030204" pitchFamily="49" charset="0"/>
              </a:rPr>
              <a:t>0</a:t>
            </a:r>
            <a:r>
              <a:rPr lang="en-US" sz="3000" dirty="0">
                <a:solidFill>
                  <a:prstClr val="white"/>
                </a:solidFill>
              </a:rPr>
              <a:t> </a:t>
            </a:r>
            <a:r>
              <a:rPr lang="bg-BG" sz="3000" dirty="0">
                <a:solidFill>
                  <a:prstClr val="white"/>
                </a:solidFill>
              </a:rPr>
              <a:t>до</a:t>
            </a:r>
            <a:r>
              <a:rPr lang="en-US" sz="3000" dirty="0">
                <a:solidFill>
                  <a:prstClr val="white"/>
                </a:solidFill>
              </a:rPr>
              <a:t> </a:t>
            </a:r>
            <a:r>
              <a:rPr lang="en-US" sz="3000" b="1" dirty="0">
                <a:solidFill>
                  <a:srgbClr val="FBEEC9">
                    <a:lumMod val="75000"/>
                  </a:srgbClr>
                </a:solidFill>
                <a:latin typeface="Consolas" panose="020B0609020204030204" pitchFamily="49" charset="0"/>
              </a:rPr>
              <a:t>length-1</a:t>
            </a:r>
          </a:p>
          <a:p>
            <a:pPr lvl="0">
              <a:lnSpc>
                <a:spcPct val="100000"/>
              </a:lnSpc>
            </a:pPr>
            <a:r>
              <a:rPr lang="bg-BG" sz="3200" dirty="0">
                <a:solidFill>
                  <a:prstClr val="white"/>
                </a:solidFill>
              </a:rPr>
              <a:t>Създаване на масив</a:t>
            </a:r>
            <a:r>
              <a:rPr lang="en-US" sz="3200" dirty="0">
                <a:solidFill>
                  <a:prstClr val="white"/>
                </a:solidFill>
              </a:rPr>
              <a:t>:</a:t>
            </a:r>
          </a:p>
          <a:p>
            <a:pPr lvl="0">
              <a:lnSpc>
                <a:spcPct val="100000"/>
              </a:lnSpc>
              <a:spcBef>
                <a:spcPts val="1200"/>
              </a:spcBef>
            </a:pPr>
            <a:endParaRPr lang="en-US" sz="3200" dirty="0">
              <a:solidFill>
                <a:prstClr val="white"/>
              </a:solidFill>
            </a:endParaRPr>
          </a:p>
          <a:p>
            <a:pPr lvl="0">
              <a:lnSpc>
                <a:spcPct val="100000"/>
              </a:lnSpc>
              <a:spcBef>
                <a:spcPts val="2400"/>
              </a:spcBef>
            </a:pPr>
            <a:r>
              <a:rPr lang="bg-BG" sz="3200" dirty="0">
                <a:solidFill>
                  <a:prstClr val="white"/>
                </a:solidFill>
              </a:rPr>
              <a:t>Достъп до елементите на масив по индекс</a:t>
            </a:r>
            <a:r>
              <a:rPr lang="en-US" sz="3200" dirty="0">
                <a:solidFill>
                  <a:prstClr val="white"/>
                </a:solidFill>
              </a:rPr>
              <a:t>:</a:t>
            </a:r>
          </a:p>
          <a:p>
            <a:pPr lvl="0">
              <a:lnSpc>
                <a:spcPct val="100000"/>
              </a:lnSpc>
            </a:pPr>
            <a:endParaRPr lang="bg-BG" sz="3200" dirty="0">
              <a:solidFill>
                <a:prstClr val="white"/>
              </a:solidFill>
            </a:endParaRPr>
          </a:p>
          <a:p>
            <a:pPr lvl="0">
              <a:lnSpc>
                <a:spcPct val="100000"/>
              </a:lnSpc>
            </a:pPr>
            <a:r>
              <a:rPr lang="bg-BG" sz="3200" dirty="0">
                <a:solidFill>
                  <a:prstClr val="white"/>
                </a:solidFill>
              </a:rPr>
              <a:t>Извеждане на масив</a:t>
            </a:r>
            <a:r>
              <a:rPr lang="en-US" sz="3200" dirty="0">
                <a:solidFill>
                  <a:prstClr val="white"/>
                </a:solidFill>
              </a:rPr>
              <a:t>:</a:t>
            </a:r>
          </a:p>
          <a:p>
            <a:pPr lvl="0">
              <a:lnSpc>
                <a:spcPct val="100000"/>
              </a:lnSpc>
            </a:pPr>
            <a:endParaRPr lang="en-US" sz="3000" dirty="0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774" y="1151118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06E4E94C-B0EC-4B4F-8C7E-813F35566CF2}"/>
              </a:ext>
            </a:extLst>
          </p:cNvPr>
          <p:cNvSpPr txBox="1">
            <a:spLocks/>
          </p:cNvSpPr>
          <p:nvPr/>
        </p:nvSpPr>
        <p:spPr>
          <a:xfrm>
            <a:off x="608012" y="3018666"/>
            <a:ext cx="7181272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600" dirty="0"/>
              <a:t>numbers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int[10]</a:t>
            </a:r>
            <a:r>
              <a:rPr lang="en-US" sz="2600" dirty="0"/>
              <a:t>;</a:t>
            </a:r>
          </a:p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600" dirty="0">
                <a:solidFill>
                  <a:schemeClr val="tx2"/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= new int[] { 1, 2, 3 };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D99EFB33-26A6-453B-8582-08F761E7DEAC}"/>
              </a:ext>
            </a:extLst>
          </p:cNvPr>
          <p:cNvSpPr txBox="1">
            <a:spLocks/>
          </p:cNvSpPr>
          <p:nvPr/>
        </p:nvSpPr>
        <p:spPr>
          <a:xfrm>
            <a:off x="608012" y="4648200"/>
            <a:ext cx="321887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numbers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5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 10;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D66B9D60-EC94-4276-BB56-35E116117614}"/>
              </a:ext>
            </a:extLst>
          </p:cNvPr>
          <p:cNvSpPr txBox="1">
            <a:spLocks/>
          </p:cNvSpPr>
          <p:nvPr/>
        </p:nvSpPr>
        <p:spPr>
          <a:xfrm>
            <a:off x="608012" y="5943600"/>
            <a:ext cx="718127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Console.Write(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string.Join</a:t>
            </a:r>
            <a:r>
              <a:rPr lang="en-US" sz="2600" dirty="0"/>
              <a:t>(" ", arr));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B2C470-C296-4F14-BE41-7E3316ECE1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992"/>
          <a:stretch/>
        </p:blipFill>
        <p:spPr>
          <a:xfrm>
            <a:off x="8685212" y="4298357"/>
            <a:ext cx="2753108" cy="2423119"/>
          </a:xfrm>
          <a:prstGeom prst="rect">
            <a:avLst/>
          </a:prstGeom>
        </p:spPr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75E589F6-8BEA-4331-89FE-586F6195F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и извеждане на масиви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6371BC9C-703D-4DCB-A3A9-02B6FEA0D514}"/>
              </a:ext>
            </a:extLst>
          </p:cNvPr>
          <p:cNvSpPr txBox="1">
            <a:spLocks/>
          </p:cNvSpPr>
          <p:nvPr/>
        </p:nvSpPr>
        <p:spPr bwMode="auto">
          <a:xfrm>
            <a:off x="268333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730881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FA655771-5665-4D76-8FD1-1639A9A12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34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9790199" cy="557035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Въвеждане на елементите на масив с цикъл </a:t>
            </a:r>
            <a:r>
              <a:rPr lang="en-US" dirty="0"/>
              <a:t>for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Въвеждане на елементите на масив на един ред от конзолата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Извеждане на масив на конзолата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Задачи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bg-B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B10504C-7362-4ED2-94D3-F6774EBB1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26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Чрез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</a:t>
            </a:r>
            <a:r>
              <a:rPr lang="bg-BG" dirty="0"/>
              <a:t>цикъл или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String.Split()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dirty="0"/>
              <a:t>Въвеждане на масиви от конзолата</a:t>
            </a:r>
            <a:endParaRPr lang="en-US" sz="4800" dirty="0"/>
          </a:p>
        </p:txBody>
      </p:sp>
      <p:pic>
        <p:nvPicPr>
          <p:cNvPr id="1026" name="Picture 2" descr="http://integroscrm.com/wp-content/uploads/2015/11/Data_Inp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166" y="2524823"/>
            <a:ext cx="4397118" cy="2822950"/>
          </a:xfrm>
          <a:prstGeom prst="roundRect">
            <a:avLst>
              <a:gd name="adj" fmla="val 1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6092824" y="3517198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612" y="1981200"/>
            <a:ext cx="3585084" cy="2822948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13F6067-1A07-447A-9FEA-01B4EE658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49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Първо, въвеждаме броя на елементите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на масива: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bg-BG" dirty="0"/>
              <a:t>После създаваме масив с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dirty="0"/>
              <a:t>на брой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елементи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ги</a:t>
            </a:r>
            <a:r>
              <a:rPr lang="bg-BG" dirty="0"/>
              <a:t> въвеждаме</a:t>
            </a:r>
            <a:r>
              <a:rPr lang="en-US" dirty="0"/>
              <a:t> 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Въвеждане на масиви от конзолата</a:t>
            </a:r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5024" y="3781344"/>
            <a:ext cx="10458452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int[n]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 = int.Parse(Console.ReadLine());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591831A-F44B-4FED-801F-004F92DFC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4039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4" grpId="0" animBg="1"/>
      <p:bldP spid="5734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bg-BG" dirty="0"/>
              <a:t>Стойностите на масив могат да бъдат въведени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един ред, разделени с интервал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bg-BG" dirty="0"/>
              <a:t>Въвеждане стойностите на масива на един ред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760412" y="2932498"/>
            <a:ext cx="10458452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values = Console.ReadLine();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values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new int[items.Length];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items.Length;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arr[i] = int.Parse(items[i]);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0412" y="2159731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304211" y="2232172"/>
            <a:ext cx="3674401" cy="1591025"/>
          </a:xfrm>
          <a:prstGeom prst="wedgeRoundRectCallout">
            <a:avLst>
              <a:gd name="adj1" fmla="val -61766"/>
              <a:gd name="adj2" fmla="val 432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.Split(' ')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разделя по интервал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го  записва в масив 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string[]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14A6A8B3-37F1-4C9A-84CA-A218FBD60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17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/>
          <a:lstStyle/>
          <a:p>
            <a:r>
              <a:rPr lang="bg-BG" dirty="0"/>
              <a:t>Въвеждане на масив от цели числа, чрез функционално програмиране: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  <a:p>
            <a:r>
              <a:rPr lang="bg-BG" dirty="0"/>
              <a:t>Или по-късо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 кратко</a:t>
            </a:r>
            <a:r>
              <a:rPr lang="en-US" dirty="0"/>
              <a:t>: </a:t>
            </a:r>
            <a:r>
              <a:rPr lang="bg-BG" dirty="0"/>
              <a:t>Въвеждане на масив от един ред: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75012" y="5320110"/>
            <a:ext cx="8401052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Console.ReadLine().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ToArray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63344" y="2229768"/>
            <a:ext cx="10301290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System.Linq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inputLine = Console.ReadLine()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items 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inputLine.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Split(' ')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items.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Select(int.Parse).ToArray()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861050" y="2261901"/>
            <a:ext cx="5124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algn="ctr"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C9CBB747-926E-4EF2-8BD3-ABEC2E0AF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98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За извеждане на елементите на масив може да се ползва цикъл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Разделяне на елементите с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интервал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или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нов ред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Пример: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Извеждане на масив на конзолата: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9938" y="3523179"/>
            <a:ext cx="10645772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"one", "two", "three", "four", "five"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0"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Process all array elements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arr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.Length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index++)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Print each element on a separate line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Console.WriteLine("arr[{0}] = {1}", index,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488EDFB-E27E-4B1A-ABF1-2E07249F1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342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Въвеждаме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масив от цели числа</a:t>
            </a:r>
            <a:r>
              <a:rPr lang="en-US" sz="3200" dirty="0"/>
              <a:t> (</a:t>
            </a:r>
            <a:r>
              <a:rPr lang="bg-BG" sz="3200" dirty="0"/>
              <a:t>числото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+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реда т цели числа</a:t>
            </a:r>
            <a:r>
              <a:rPr lang="en-US" sz="3200" dirty="0"/>
              <a:t>),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обръщаме</a:t>
            </a:r>
            <a:r>
              <a:rPr lang="en-US" sz="3200" dirty="0"/>
              <a:t> </a:t>
            </a:r>
            <a:r>
              <a:rPr lang="bg-BG" sz="3200" dirty="0"/>
              <a:t>последвателността им и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извеждаме</a:t>
            </a:r>
            <a:r>
              <a:rPr lang="en-US" sz="3200" dirty="0"/>
              <a:t> </a:t>
            </a:r>
            <a:r>
              <a:rPr lang="bg-BG" sz="3200" dirty="0"/>
              <a:t>елементите му</a:t>
            </a:r>
            <a:r>
              <a:rPr lang="en-US" sz="3200" dirty="0"/>
              <a:t> (</a:t>
            </a:r>
            <a:r>
              <a:rPr lang="bg-BG" sz="3200" dirty="0"/>
              <a:t>на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един ред</a:t>
            </a:r>
            <a:r>
              <a:rPr lang="en-US" sz="3200" dirty="0"/>
              <a:t>,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разделени с интервал</a:t>
            </a:r>
            <a:r>
              <a:rPr lang="en-US" sz="3200" dirty="0"/>
              <a:t>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Задача: Обръщане реда на масив от цели числа</a:t>
            </a:r>
            <a:endParaRPr lang="en-US" sz="34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93862" y="3329013"/>
            <a:ext cx="958799" cy="2538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57180" y="3326003"/>
            <a:ext cx="1978285" cy="25413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30 20 10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864420" y="41916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253144" y="3329013"/>
            <a:ext cx="958799" cy="2538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99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016462" y="3326003"/>
            <a:ext cx="2478500" cy="25413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99 20 -1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44163" y="447967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23F30766-B6A2-4400-8155-8D8B0CF09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33582" y="6248400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3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Решение: Обръщане реда на масив от цели числа</a:t>
            </a:r>
            <a:endParaRPr lang="en-US" sz="3600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796923" y="1524000"/>
            <a:ext cx="10591801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Въвеждаме масива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числото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 + n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реда цели числа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int[n];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arr[i] = int.Parse(Console.ReadLine());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Извеждаме елементите от последния до първия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n-1; i &gt;= 0; i--)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Console.Write(arr[i] + " 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DA38751-2BD1-4246-A052-A189436BA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33582" y="6248400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3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7164</TotalTime>
  <Words>1438</Words>
  <Application>Microsoft Office PowerPoint</Application>
  <PresentationFormat>По избор</PresentationFormat>
  <Paragraphs>205</Paragraphs>
  <Slides>17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SoftUni 16x9</vt:lpstr>
      <vt:lpstr>Въвеждане и извеждане на масиви</vt:lpstr>
      <vt:lpstr>Съдържание</vt:lpstr>
      <vt:lpstr>Въвеждане на масиви от конзолата</vt:lpstr>
      <vt:lpstr>Въвеждане на масиви от конзолата</vt:lpstr>
      <vt:lpstr>Въвеждане стойностите на масива на един ред</vt:lpstr>
      <vt:lpstr>На кратко: Въвеждане на масив от един ред:</vt:lpstr>
      <vt:lpstr>Извеждане на масив на конзолата:</vt:lpstr>
      <vt:lpstr>Задача: Обръщане реда на масив от цели числа</vt:lpstr>
      <vt:lpstr>Решение: Обръщане реда на масив от цели числа</vt:lpstr>
      <vt:lpstr>Задача: Закръгляне на числа</vt:lpstr>
      <vt:lpstr>Решение: Закръгляне на числа</vt:lpstr>
      <vt:lpstr>Извеждане на масив с Foreach / String.Join(…)</vt:lpstr>
      <vt:lpstr>Задача: Обръщане на масив от низове</vt:lpstr>
      <vt:lpstr>Решение: Обръщане на масив от низове</vt:lpstr>
      <vt:lpstr>Какво научихме този час?</vt:lpstr>
      <vt:lpstr>Въвеждане и извеждане на масиви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Евелина Андонова</cp:lastModifiedBy>
  <cp:revision>302</cp:revision>
  <dcterms:created xsi:type="dcterms:W3CDTF">2014-01-02T17:00:34Z</dcterms:created>
  <dcterms:modified xsi:type="dcterms:W3CDTF">2020-11-21T12:44:21Z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