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2"/>
  </p:sldMasterIdLst>
  <p:notesMasterIdLst>
    <p:notesMasterId r:id="rId15"/>
  </p:notesMasterIdLst>
  <p:handoutMasterIdLst>
    <p:handoutMasterId r:id="rId16"/>
  </p:handoutMasterIdLst>
  <p:sldIdLst>
    <p:sldId id="402" r:id="rId3"/>
    <p:sldId id="477" r:id="rId4"/>
    <p:sldId id="478" r:id="rId5"/>
    <p:sldId id="479" r:id="rId6"/>
    <p:sldId id="480" r:id="rId7"/>
    <p:sldId id="481" r:id="rId8"/>
    <p:sldId id="482" r:id="rId9"/>
    <p:sldId id="483" r:id="rId10"/>
    <p:sldId id="484" r:id="rId11"/>
    <p:sldId id="464" r:id="rId12"/>
    <p:sldId id="416" r:id="rId13"/>
    <p:sldId id="485" r:id="rId14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303D6E71-0EB2-4BD8-A6A1-DCDA131CAC1D}">
          <p14:sldIdLst>
            <p14:sldId id="402"/>
          </p14:sldIdLst>
        </p14:section>
        <p14:section name="Sorting Lists and Arrays" id="{083081D9-9C81-4B39-9BDA-4DDB4FB4AA81}">
          <p14:sldIdLst>
            <p14:sldId id="477"/>
            <p14:sldId id="478"/>
            <p14:sldId id="479"/>
            <p14:sldId id="480"/>
            <p14:sldId id="481"/>
            <p14:sldId id="482"/>
            <p14:sldId id="483"/>
            <p14:sldId id="484"/>
          </p14:sldIdLst>
        </p14:section>
        <p14:section name="Conclusion" id="{7AA18CB9-BD4C-4591-A7A9-3FB8C8932F98}">
          <p14:sldIdLst>
            <p14:sldId id="464"/>
            <p14:sldId id="416"/>
            <p14:sldId id="48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2A"/>
    <a:srgbClr val="FFF0D9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10" autoAdjust="0"/>
    <p:restoredTop sz="94533" autoAdjust="0"/>
  </p:normalViewPr>
  <p:slideViewPr>
    <p:cSldViewPr>
      <p:cViewPr varScale="1">
        <p:scale>
          <a:sx n="74" d="100"/>
          <a:sy n="74" d="100"/>
        </p:scale>
        <p:origin x="91" y="326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2" d="100"/>
          <a:sy n="62" d="100"/>
        </p:scale>
        <p:origin x="3154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  <p:sp>
        <p:nvSpPr>
          <p:cNvPr id="4" name="Footer Placeholder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Created by the </a:t>
            </a:r>
            <a:r>
              <a:rPr lang="en-US" sz="1000" b="1" dirty="0"/>
              <a:t>Software University Foundation</a:t>
            </a:r>
            <a:r>
              <a:rPr lang="en-US" sz="1000" dirty="0"/>
              <a:t> – </a:t>
            </a:r>
            <a:r>
              <a:rPr lang="en-US" sz="1000" u="sng" dirty="0">
                <a:hlinkClick r:id="rId2"/>
              </a:rPr>
              <a:t>https://softuni.foundation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Date Placeholder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21-Nov-20</a:t>
            </a:fld>
            <a:endParaRPr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2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3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  <p:sp>
        <p:nvSpPr>
          <p:cNvPr id="5" name="Slide Notes Placeholder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4" name="Slide Image Placeholder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3" name="Date Placeholder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21-Nov-20</a:t>
            </a:fld>
            <a:endParaRPr lang="en-US"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">
            <a:extLst>
              <a:ext uri="{FF2B5EF4-FFF2-40B4-BE49-F238E27FC236}">
                <a16:creationId xmlns:a16="http://schemas.microsoft.com/office/drawing/2014/main" id="{8B526B79-4ECB-4B78-8F12-64D46A03BB5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4002472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1E54F980-5740-4DC1-ACBB-818C20385FF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40939973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87D22059-02E3-4AEF-8FC0-77E7BD901FA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2414006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11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35B70D85-344B-456C-AA94-71AF896B9DF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6857627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12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4B0FF4A4-2EE0-4BF6-92F8-7AEC74C35F0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295084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mpany Web Site Placeholder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4" name="Company Name Placeholder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3" name="Author Web Site Placeholder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24988"/>
            <a:ext cx="3187613" cy="369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2" name="Author Position Placeholder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68556"/>
            <a:ext cx="3187614" cy="37519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25" name="Author Name Placeholder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76826"/>
            <a:ext cx="3187613" cy="49964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Slide Picture Placeholder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" name="Presentation Subtitle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" name="Presentation Title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584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Slide Content Placeholder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0482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9958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Subtitle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5740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1978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23173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607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1218565"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Slide Text Placeholder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2" name="Slide Title Placeholder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16344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</p:sldLayoutIdLst>
  <p:hf hdr="0" ftr="0" dt="0"/>
  <p:txStyles>
    <p:titleStyle>
      <a:lvl1pPr algn="l" defTabSz="1218565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92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40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1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29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7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5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BG-IT-Edu/School-Programming/tree/main/Courses/Applied-Programmer/Programming-Fundamentals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/School-Programming/tree/main/Courses/Applied-Programmer/Programming-Fundamental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hyperlink" Target="https://creativecommons.org/licenses/by-nc-sa/4.0" TargetMode="External"/><Relationship Id="rId7" Type="http://schemas.openxmlformats.org/officeDocument/2006/relationships/hyperlink" Target="https://mon.b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hyperlink" Target="https://softuni.foundation/" TargetMode="External"/><Relationship Id="rId10" Type="http://schemas.openxmlformats.org/officeDocument/2006/relationships/image" Target="../media/image17.jpeg"/><Relationship Id="rId4" Type="http://schemas.openxmlformats.org/officeDocument/2006/relationships/image" Target="../media/image14.png"/><Relationship Id="rId9" Type="http://schemas.openxmlformats.org/officeDocument/2006/relationships/hyperlink" Target="https://it-kariera.mon.bg/e-learning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659/&#1057;&#1087;&#1080;&#1089;&#1098;&#1094;&#1080;-&#1089;&#1086;&#1088;&#1090;&#1080;&#1088;&#1072;&#1085;&#1077;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659/&#1057;&#1087;&#1080;&#1089;&#1098;&#1094;&#1080;-&#1089;&#1086;&#1088;&#1090;&#1080;&#1088;&#1072;&#1085;&#1077;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659/&#1057;&#1087;&#1080;&#1089;&#1098;&#1094;&#1080;-&#1089;&#1086;&#1088;&#1090;&#1080;&#1088;&#1072;&#1085;&#1077;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659/&#1057;&#1087;&#1080;&#1089;&#1098;&#1094;&#1080;-&#1089;&#1086;&#1088;&#1090;&#1080;&#1088;&#1072;&#1085;&#1077;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659/&#1057;&#1087;&#1080;&#1089;&#1098;&#1094;&#1080;-&#1089;&#1086;&#1088;&#1090;&#1080;&#1088;&#1072;&#1085;&#1077;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659/&#1057;&#1087;&#1080;&#1089;&#1098;&#1094;&#1080;-&#1089;&#1086;&#1088;&#1090;&#1080;&#1088;&#1072;&#1085;&#1077;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1" y="279016"/>
            <a:ext cx="7910299" cy="1404218"/>
          </a:xfrm>
        </p:spPr>
        <p:txBody>
          <a:bodyPr>
            <a:normAutofit/>
          </a:bodyPr>
          <a:lstStyle/>
          <a:p>
            <a:r>
              <a:rPr lang="bg-BG" dirty="0"/>
              <a:t>Списъци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656012" y="1712316"/>
            <a:ext cx="7910298" cy="1292793"/>
          </a:xfrm>
        </p:spPr>
        <p:txBody>
          <a:bodyPr>
            <a:normAutofit/>
          </a:bodyPr>
          <a:lstStyle/>
          <a:p>
            <a:r>
              <a:rPr lang="bg-BG" dirty="0"/>
              <a:t>Обработка на поредици с променлива дължина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7FF8955-9321-4222-B309-6A27C09B60B5}"/>
              </a:ext>
            </a:extLst>
          </p:cNvPr>
          <p:cNvSpPr txBox="1"/>
          <p:nvPr/>
        </p:nvSpPr>
        <p:spPr>
          <a:xfrm rot="1839686">
            <a:off x="4863491" y="3688594"/>
            <a:ext cx="2324839" cy="40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bg-BG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Програмиране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029D6DA-4FE6-41C5-9DCE-3F10A3D713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2213" y="3681903"/>
            <a:ext cx="4727897" cy="2222181"/>
          </a:xfrm>
          <a:prstGeom prst="rect">
            <a:avLst/>
          </a:prstGeom>
          <a:scene3d>
            <a:camera prst="perspectiveHeroicExtremeLeftFacing">
              <a:rot lat="20810307" lon="994948" rev="21276000"/>
            </a:camera>
            <a:lightRig rig="threePt" dir="t"/>
          </a:scene3d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B784138F-0950-4E77-A9DD-5A425862148D}"/>
              </a:ext>
            </a:extLst>
          </p:cNvPr>
          <p:cNvGrpSpPr/>
          <p:nvPr/>
        </p:nvGrpSpPr>
        <p:grpSpPr>
          <a:xfrm>
            <a:off x="275731" y="3583505"/>
            <a:ext cx="5528508" cy="2695524"/>
            <a:chOff x="261102" y="3624633"/>
            <a:chExt cx="5528508" cy="2695524"/>
          </a:xfrm>
        </p:grpSpPr>
        <p:pic>
          <p:nvPicPr>
            <p:cNvPr id="19" name="Picture 18" descr="http://softuni.bg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960812" y="3624633"/>
              <a:ext cx="1828798" cy="2006988"/>
            </a:xfrm>
            <a:prstGeom prst="rect">
              <a:avLst/>
            </a:prstGeom>
          </p:spPr>
        </p:pic>
        <p:pic>
          <p:nvPicPr>
            <p:cNvPr id="21" name="Picture 4" title="CC-BY-NC-SA License">
              <a:hlinkClick r:id="rId5" tooltip="This work is licensed under the &quot;Creative Commons Attribution-NonCommercial-ShareAlike 4.0 International&quot; license"/>
              <a:extLst>
                <a:ext uri="{FF2B5EF4-FFF2-40B4-BE49-F238E27FC236}">
                  <a16:creationId xmlns:a16="http://schemas.microsoft.com/office/drawing/2014/main" id="{F06E175F-5BEA-4FFA-BEFE-073279FABE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306254" y="4255889"/>
              <a:ext cx="2175525" cy="761165"/>
            </a:xfrm>
            <a:prstGeom prst="roundRect">
              <a:avLst>
                <a:gd name="adj" fmla="val 3940"/>
              </a:avLst>
            </a:prstGeom>
            <a:solidFill>
              <a:srgbClr val="231F20">
                <a:alpha val="50000"/>
              </a:srgbClr>
            </a:solidFill>
            <a:ln>
              <a:solidFill>
                <a:schemeClr val="accent1">
                  <a:lumMod val="75000"/>
                  <a:alpha val="50000"/>
                </a:schemeClr>
              </a:solidFill>
            </a:ln>
          </p:spPr>
        </p:pic>
        <p:sp>
          <p:nvSpPr>
            <p:cNvPr id="22" name="Text Placeholder 7">
              <a:extLst>
                <a:ext uri="{FF2B5EF4-FFF2-40B4-BE49-F238E27FC236}">
                  <a16:creationId xmlns:a16="http://schemas.microsoft.com/office/drawing/2014/main" id="{89D41982-99A7-459C-A044-BC03FB5F8014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61102" y="5023990"/>
              <a:ext cx="3187614" cy="444343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300" b="1" kern="1200" dirty="0" smtClean="0">
                  <a:solidFill>
                    <a:srgbClr val="F4B36C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noProof="1"/>
                <a:t>Учителски</a:t>
              </a:r>
              <a:r>
                <a:rPr lang="bg-BG" dirty="0"/>
                <a:t> екип</a:t>
              </a:r>
            </a:p>
          </p:txBody>
        </p:sp>
        <p:sp>
          <p:nvSpPr>
            <p:cNvPr id="24" name="Text Placeholder 10">
              <a:extLst>
                <a:ext uri="{FF2B5EF4-FFF2-40B4-BE49-F238E27FC236}">
                  <a16:creationId xmlns:a16="http://schemas.microsoft.com/office/drawing/2014/main" id="{0CA1AFB9-AC1A-4329-BE5F-D27D3914135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61102" y="5478907"/>
              <a:ext cx="3187613" cy="382788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000" b="1" kern="12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dirty="0"/>
                <a:t>Обучение за ИТ кариера</a:t>
              </a:r>
            </a:p>
          </p:txBody>
        </p:sp>
        <p:sp>
          <p:nvSpPr>
            <p:cNvPr id="25" name="Text Placeholder 11">
              <a:extLst>
                <a:ext uri="{FF2B5EF4-FFF2-40B4-BE49-F238E27FC236}">
                  <a16:creationId xmlns:a16="http://schemas.microsoft.com/office/drawing/2014/main" id="{8776A7C3-5AF5-4CA5-B9B0-6A1F89BCBF87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61102" y="5861695"/>
              <a:ext cx="3810000" cy="458462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1800" b="1" kern="1200" dirty="0" smtClean="0">
                  <a:solidFill>
                    <a:srgbClr val="F27A44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dirty="0">
                  <a:hlinkClick r:id="rId7"/>
                </a:rPr>
                <a:t>https://it-kariera.mon.bg/e-learning/</a:t>
              </a:r>
              <a:endParaRPr lang="en-GB" dirty="0"/>
            </a:p>
          </p:txBody>
        </p:sp>
      </p:grp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237E0CD8-672F-46AC-9679-344D5F9CD52B}"/>
              </a:ext>
            </a:extLst>
          </p:cNvPr>
          <p:cNvSpPr txBox="1">
            <a:spLocks/>
          </p:cNvSpPr>
          <p:nvPr/>
        </p:nvSpPr>
        <p:spPr bwMode="auto">
          <a:xfrm>
            <a:off x="275731" y="6309211"/>
            <a:ext cx="11885613" cy="349702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hlinkClick r:id="rId8"/>
              </a:rPr>
              <a:t>https://github.com/BG-IT-Edu/School-Programming/tree/main/Courses/Applied-Programmer/Programming-Fundamentals</a:t>
            </a:r>
            <a:endParaRPr lang="en-GB" sz="1800" b="1" dirty="0"/>
          </a:p>
        </p:txBody>
      </p:sp>
    </p:spTree>
    <p:extLst>
      <p:ext uri="{BB962C8B-B14F-4D97-AF65-F5344CB8AC3E}">
        <p14:creationId xmlns:p14="http://schemas.microsoft.com/office/powerpoint/2010/main" val="42216057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4" y="1151121"/>
            <a:ext cx="8560384" cy="5570355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Lists</a:t>
            </a:r>
            <a:r>
              <a:rPr lang="en-US" sz="3000" dirty="0"/>
              <a:t> </a:t>
            </a:r>
            <a:r>
              <a:rPr lang="bg-BG" sz="3000" dirty="0"/>
              <a:t>съдържа поредица от елементи</a:t>
            </a:r>
            <a:r>
              <a:rPr lang="en-US" sz="3000" dirty="0"/>
              <a:t> (</a:t>
            </a:r>
            <a:r>
              <a:rPr lang="bg-BG" sz="3000" dirty="0"/>
              <a:t>като масив, но с променлива дължина</a:t>
            </a:r>
            <a:r>
              <a:rPr lang="en-US" sz="3000" dirty="0"/>
              <a:t>)</a:t>
            </a:r>
          </a:p>
          <a:p>
            <a:pPr lvl="1">
              <a:lnSpc>
                <a:spcPct val="100000"/>
              </a:lnSpc>
              <a:spcAft>
                <a:spcPts val="800"/>
              </a:spcAft>
            </a:pPr>
            <a:r>
              <a:rPr lang="bg-BG" sz="3000" dirty="0"/>
              <a:t>Може да добавяме / трием / вмъкваме елементи по време на работата на програмата</a:t>
            </a:r>
            <a:endParaRPr lang="en-US" sz="3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bg-BG" sz="3000" dirty="0"/>
              <a:t>Създаване на списък</a:t>
            </a:r>
            <a:r>
              <a:rPr lang="en-US" sz="3000" dirty="0"/>
              <a:t>:</a:t>
            </a:r>
            <a:endParaRPr lang="bg-BG" sz="3000" dirty="0"/>
          </a:p>
          <a:p>
            <a:pPr>
              <a:lnSpc>
                <a:spcPct val="100000"/>
              </a:lnSpc>
              <a:spcAft>
                <a:spcPts val="800"/>
              </a:spcAft>
            </a:pPr>
            <a:endParaRPr lang="bg-BG" sz="3000" dirty="0"/>
          </a:p>
          <a:p>
            <a:pPr>
              <a:lnSpc>
                <a:spcPct val="100000"/>
              </a:lnSpc>
              <a:spcAft>
                <a:spcPts val="800"/>
              </a:spcAft>
            </a:pPr>
            <a:endParaRPr lang="bg-BG" sz="3000" dirty="0"/>
          </a:p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bg-BG" sz="3000" dirty="0"/>
              <a:t>Достъп до елементите</a:t>
            </a:r>
            <a:r>
              <a:rPr lang="en-US" sz="3000" dirty="0"/>
              <a:t>:</a:t>
            </a:r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800"/>
              </a:spcAft>
            </a:pPr>
            <a:r>
              <a:rPr lang="bg-BG" sz="3000" dirty="0"/>
              <a:t>Изпечатване на</a:t>
            </a:r>
            <a:br>
              <a:rPr lang="bg-BG" sz="3000" dirty="0"/>
            </a:br>
            <a:r>
              <a:rPr lang="bg-BG" sz="3000" dirty="0"/>
              <a:t>елементите на списък:</a:t>
            </a:r>
            <a:endParaRPr lang="en-US" sz="3000" dirty="0"/>
          </a:p>
          <a:p>
            <a:pPr>
              <a:lnSpc>
                <a:spcPct val="100000"/>
              </a:lnSpc>
            </a:pP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в този раздел?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9834" y="1629575"/>
            <a:ext cx="2207821" cy="141075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AEA56F9-3ACB-4278-B9E9-E0F541A58E0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869033" y="2133600"/>
            <a:ext cx="2106858" cy="2280150"/>
          </a:xfrm>
          <a:prstGeom prst="rect">
            <a:avLst/>
          </a:prstGeom>
        </p:spPr>
      </p:pic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E4CCF318-B4B2-4FB9-A707-68F999881CA8}"/>
              </a:ext>
            </a:extLst>
          </p:cNvPr>
          <p:cNvSpPr txBox="1">
            <a:spLocks/>
          </p:cNvSpPr>
          <p:nvPr/>
        </p:nvSpPr>
        <p:spPr>
          <a:xfrm>
            <a:off x="648592" y="3657600"/>
            <a:ext cx="7655619" cy="94562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List&lt;</a:t>
            </a:r>
            <a:r>
              <a:rPr lang="en-US" sz="2600" dirty="0" err="1">
                <a:solidFill>
                  <a:schemeClr val="tx2">
                    <a:lumMod val="75000"/>
                  </a:schemeClr>
                </a:solidFill>
              </a:rPr>
              <a:t>int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&gt; </a:t>
            </a:r>
            <a:r>
              <a:rPr lang="en-US" sz="2600" dirty="0"/>
              <a:t>numbers = 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new List&lt;</a:t>
            </a:r>
            <a:r>
              <a:rPr lang="en-US" sz="2600" dirty="0" err="1">
                <a:solidFill>
                  <a:schemeClr val="tx2">
                    <a:lumMod val="75000"/>
                  </a:schemeClr>
                </a:solidFill>
              </a:rPr>
              <a:t>int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&gt;()</a:t>
            </a:r>
            <a:r>
              <a:rPr lang="en-US" sz="2600" dirty="0"/>
              <a:t>;</a:t>
            </a:r>
          </a:p>
          <a:p>
            <a:r>
              <a:rPr lang="en-US" sz="2600" dirty="0" err="1">
                <a:solidFill>
                  <a:schemeClr val="tx2">
                    <a:lumMod val="75000"/>
                  </a:schemeClr>
                </a:solidFill>
              </a:rPr>
              <a:t>var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600" dirty="0" err="1">
                <a:solidFill>
                  <a:schemeClr val="tx2"/>
                </a:solidFill>
              </a:rPr>
              <a:t>nums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 = new List&lt;</a:t>
            </a:r>
            <a:r>
              <a:rPr lang="en-US" sz="2600" dirty="0" err="1">
                <a:solidFill>
                  <a:schemeClr val="tx2">
                    <a:lumMod val="75000"/>
                  </a:schemeClr>
                </a:solidFill>
              </a:rPr>
              <a:t>int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&gt;() { 1, 2, 3 }</a:t>
            </a:r>
            <a:r>
              <a:rPr lang="en-US" sz="2600" dirty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A05787FA-0371-41C4-BD84-0D4A8D45E04C}"/>
              </a:ext>
            </a:extLst>
          </p:cNvPr>
          <p:cNvSpPr txBox="1">
            <a:spLocks/>
          </p:cNvSpPr>
          <p:nvPr/>
        </p:nvSpPr>
        <p:spPr>
          <a:xfrm>
            <a:off x="4494211" y="4800600"/>
            <a:ext cx="3809999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/>
              <a:t>numbers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600" dirty="0"/>
              <a:t>5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2600" dirty="0"/>
              <a:t> = 10;</a:t>
            </a:r>
            <a:endParaRPr lang="en-US" sz="2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0C67C6FF-C799-4EEE-96F9-6176CEC3E029}"/>
              </a:ext>
            </a:extLst>
          </p:cNvPr>
          <p:cNvSpPr txBox="1">
            <a:spLocks/>
          </p:cNvSpPr>
          <p:nvPr/>
        </p:nvSpPr>
        <p:spPr>
          <a:xfrm>
            <a:off x="4494211" y="5761038"/>
            <a:ext cx="7239000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/>
              <a:t>Console.Write(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string.Join</a:t>
            </a:r>
            <a:r>
              <a:rPr lang="en-US" sz="2600" dirty="0"/>
              <a:t>(" ", list));</a:t>
            </a:r>
            <a:endParaRPr lang="en-US" sz="2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5" name="Slide Number Placeholder">
            <a:extLst>
              <a:ext uri="{FF2B5EF4-FFF2-40B4-BE49-F238E27FC236}">
                <a16:creationId xmlns:a16="http://schemas.microsoft.com/office/drawing/2014/main" id="{7E9123FF-F89C-41C4-8C7A-0EFAA6FF95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4063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/>
              <a:t>Списъци</a:t>
            </a:r>
            <a:endParaRPr lang="en-US" dirty="0"/>
          </a:p>
        </p:txBody>
      </p:sp>
      <p:sp>
        <p:nvSpPr>
          <p:cNvPr id="6" name="Text Placeholder 11">
            <a:extLst>
              <a:ext uri="{FF2B5EF4-FFF2-40B4-BE49-F238E27FC236}">
                <a16:creationId xmlns:a16="http://schemas.microsoft.com/office/drawing/2014/main" id="{6CB6C3C6-041A-4F9B-9E82-FB4388EF19DC}"/>
              </a:ext>
            </a:extLst>
          </p:cNvPr>
          <p:cNvSpPr txBox="1">
            <a:spLocks/>
          </p:cNvSpPr>
          <p:nvPr/>
        </p:nvSpPr>
        <p:spPr bwMode="auto">
          <a:xfrm>
            <a:off x="303212" y="6400800"/>
            <a:ext cx="11885613" cy="349702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hlinkClick r:id="rId3"/>
              </a:rPr>
              <a:t>https://github.com/BG-IT-Edu/School-Programming/tree/main/Courses/Applied-Programmer/Programming-Fundamentals</a:t>
            </a:r>
            <a:endParaRPr lang="en-GB" sz="1800" b="1" dirty="0"/>
          </a:p>
        </p:txBody>
      </p:sp>
    </p:spTree>
    <p:extLst>
      <p:ext uri="{BB962C8B-B14F-4D97-AF65-F5344CB8AC3E}">
        <p14:creationId xmlns:p14="http://schemas.microsoft.com/office/powerpoint/2010/main" val="6505326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Content"/>
          <p:cNvSpPr>
            <a:spLocks noGrp="1"/>
          </p:cNvSpPr>
          <p:nvPr>
            <p:ph idx="1"/>
          </p:nvPr>
        </p:nvSpPr>
        <p:spPr>
          <a:xfrm>
            <a:off x="146037" y="1066799"/>
            <a:ext cx="11891975" cy="5654677"/>
          </a:xfrm>
        </p:spPr>
        <p:txBody>
          <a:bodyPr>
            <a:normAutofit/>
          </a:bodyPr>
          <a:lstStyle/>
          <a:p>
            <a:r>
              <a:rPr lang="bg-BG" sz="2900" dirty="0"/>
              <a:t>Настоящият курс </a:t>
            </a:r>
            <a:r>
              <a:rPr lang="en-US" sz="2900" dirty="0"/>
              <a:t>(</a:t>
            </a:r>
            <a:r>
              <a:rPr lang="bg-BG" sz="2900" dirty="0"/>
              <a:t>презентации</a:t>
            </a:r>
            <a:r>
              <a:rPr lang="en-US" sz="2900" dirty="0"/>
              <a:t>, </a:t>
            </a:r>
            <a:r>
              <a:rPr lang="bg-BG" sz="2900" dirty="0"/>
              <a:t>примери</a:t>
            </a:r>
            <a:r>
              <a:rPr lang="en-US" sz="2900" dirty="0"/>
              <a:t>, </a:t>
            </a:r>
            <a:r>
              <a:rPr lang="bg-BG" sz="2900" dirty="0"/>
              <a:t>задачи, упражнения и др.</a:t>
            </a:r>
            <a:r>
              <a:rPr lang="en-US" sz="2900" dirty="0"/>
              <a:t>)</a:t>
            </a:r>
            <a:r>
              <a:rPr lang="bg-BG" sz="2900" dirty="0"/>
              <a:t> е разработен за нуждите на Национална програма "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Обучение за ИТ кариера</a:t>
            </a:r>
            <a:r>
              <a:rPr lang="bg-BG" sz="2900" dirty="0"/>
              <a:t>" на МОН за подготовка по професия "Приложен програмист"</a:t>
            </a:r>
          </a:p>
          <a:p>
            <a:endParaRPr lang="bg-BG" sz="2900" dirty="0"/>
          </a:p>
          <a:p>
            <a:endParaRPr lang="bg-BG" sz="2900" dirty="0"/>
          </a:p>
          <a:p>
            <a:r>
              <a:rPr lang="bg-BG" sz="2900" dirty="0"/>
              <a:t>Курсът е базиран на учебно съдържание и методика, предоставени от 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фондация "Софтуерен университет" </a:t>
            </a:r>
            <a:r>
              <a:rPr lang="bg-BG" sz="2900" dirty="0"/>
              <a:t>и се разпространява под свободен</a:t>
            </a:r>
            <a:r>
              <a:rPr lang="bg-BG" sz="29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900" dirty="0"/>
              <a:t>лиценз</a:t>
            </a:r>
            <a:r>
              <a:rPr lang="en-US" sz="2900" b="1" dirty="0">
                <a:solidFill>
                  <a:schemeClr val="tx2">
                    <a:lumMod val="75000"/>
                  </a:schemeClr>
                </a:solidFill>
              </a:rPr>
              <a:t> CC-BY-NC-SA</a:t>
            </a:r>
            <a:endParaRPr lang="bg-BG" sz="2900" b="1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6" name="Group Logos">
            <a:extLst>
              <a:ext uri="{FF2B5EF4-FFF2-40B4-BE49-F238E27FC236}">
                <a16:creationId xmlns:a16="http://schemas.microsoft.com/office/drawing/2014/main" id="{40A26E2B-FAAA-4165-9B90-2760644E8132}"/>
              </a:ext>
            </a:extLst>
          </p:cNvPr>
          <p:cNvGrpSpPr/>
          <p:nvPr/>
        </p:nvGrpSpPr>
        <p:grpSpPr>
          <a:xfrm>
            <a:off x="2970212" y="5553269"/>
            <a:ext cx="6016452" cy="873381"/>
            <a:chOff x="2970212" y="5562600"/>
            <a:chExt cx="6016452" cy="873381"/>
          </a:xfrm>
        </p:grpSpPr>
        <p:pic>
          <p:nvPicPr>
            <p:cNvPr id="22" name="Logo CC-BY-NC-SA">
              <a:hlinkClick r:id="rId3"/>
              <a:extLst>
                <a:ext uri="{FF2B5EF4-FFF2-40B4-BE49-F238E27FC236}">
                  <a16:creationId xmlns:a16="http://schemas.microsoft.com/office/drawing/2014/main" id="{F7FF078B-D7E3-4FDC-B697-3E0B738E7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1612" y="5562600"/>
              <a:ext cx="2435052" cy="873380"/>
            </a:xfrm>
            <a:prstGeom prst="rect">
              <a:avLst/>
            </a:prstGeom>
          </p:spPr>
        </p:pic>
        <p:pic>
          <p:nvPicPr>
            <p:cNvPr id="20" name="Logo SoftUni Foundation" descr="A picture containing plate, drawing&#10;&#10;Description automatically generated">
              <a:hlinkClick r:id="rId5"/>
              <a:extLst>
                <a:ext uri="{FF2B5EF4-FFF2-40B4-BE49-F238E27FC236}">
                  <a16:creationId xmlns:a16="http://schemas.microsoft.com/office/drawing/2014/main" id="{99622D04-ADD1-4DB1-A02F-2D61BE27A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0212" y="5562600"/>
              <a:ext cx="3121158" cy="873381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</p:grpSp>
      <p:grpSp>
        <p:nvGrpSpPr>
          <p:cNvPr id="5" name="Group Logos">
            <a:extLst>
              <a:ext uri="{FF2B5EF4-FFF2-40B4-BE49-F238E27FC236}">
                <a16:creationId xmlns:a16="http://schemas.microsoft.com/office/drawing/2014/main" id="{0602D838-02AF-4A2B-9E34-F6768ABCBB84}"/>
              </a:ext>
            </a:extLst>
          </p:cNvPr>
          <p:cNvGrpSpPr/>
          <p:nvPr/>
        </p:nvGrpSpPr>
        <p:grpSpPr>
          <a:xfrm>
            <a:off x="3112083" y="2715207"/>
            <a:ext cx="5709475" cy="970203"/>
            <a:chOff x="3112083" y="2705876"/>
            <a:chExt cx="5709475" cy="970203"/>
          </a:xfrm>
        </p:grpSpPr>
        <p:pic>
          <p:nvPicPr>
            <p:cNvPr id="10" name="Logo IT Career" descr="A close up of a logo&#10;&#10;Description automatically generated">
              <a:hlinkClick r:id="rId7"/>
              <a:extLst>
                <a:ext uri="{FF2B5EF4-FFF2-40B4-BE49-F238E27FC236}">
                  <a16:creationId xmlns:a16="http://schemas.microsoft.com/office/drawing/2014/main" id="{C6B4761B-EE8B-460E-A5AF-6A003F255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2083" y="2705879"/>
              <a:ext cx="2837416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  <p:pic>
          <p:nvPicPr>
            <p:cNvPr id="12" name="Logo Ministry of Education">
              <a:hlinkClick r:id="rId9"/>
              <a:extLst>
                <a:ext uri="{FF2B5EF4-FFF2-40B4-BE49-F238E27FC236}">
                  <a16:creationId xmlns:a16="http://schemas.microsoft.com/office/drawing/2014/main" id="{E65F853D-4D5F-404D-B9AA-6840D11022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6718" y="2705876"/>
              <a:ext cx="2104840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8815" y="40341"/>
            <a:ext cx="11849197" cy="1110780"/>
          </a:xfrm>
        </p:spPr>
        <p:txBody>
          <a:bodyPr>
            <a:normAutofit/>
          </a:bodyPr>
          <a:lstStyle/>
          <a:p>
            <a:r>
              <a:rPr lang="bg-BG" dirty="0"/>
              <a:t>Министерство на образованието и науката (МОН)</a:t>
            </a:r>
            <a:endParaRPr lang="en-US" dirty="0"/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406E9D88-2B79-4C81-8ACC-CAB83A2F9B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3115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6" y="4781020"/>
            <a:ext cx="8938472" cy="1467380"/>
          </a:xfrm>
        </p:spPr>
        <p:txBody>
          <a:bodyPr/>
          <a:lstStyle/>
          <a:p>
            <a:pPr lvl="0">
              <a:lnSpc>
                <a:spcPts val="5400"/>
              </a:lnSpc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Сортиране на списъци и масиви</a:t>
            </a:r>
            <a:endParaRPr lang="en-US" dirty="0"/>
          </a:p>
        </p:txBody>
      </p:sp>
      <p:pic>
        <p:nvPicPr>
          <p:cNvPr id="1026" name="Picture 2" descr="https://cdn0.iconfinder.com/data/icons/large-glossy-icons/512/Sorting_1-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0012" y="2050340"/>
            <a:ext cx="2481400" cy="24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icongal.com/gallery/image/158787/actions_view_sort_ascendin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7284" y="1676400"/>
            <a:ext cx="3253528" cy="3253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cdn0.iconfinder.com/data/icons/large-glossy-icons/256/Sorting_A-Z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3164" y="2050340"/>
            <a:ext cx="2505648" cy="2505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6F5D7314-E678-4CAC-AC15-1725576EBE5C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913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59045"/>
            <a:ext cx="11804822" cy="557035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Сортиране </a:t>
            </a:r>
            <a:r>
              <a:rPr lang="bg-BG" dirty="0"/>
              <a:t>на списък</a:t>
            </a:r>
            <a:r>
              <a:rPr lang="en-US" dirty="0"/>
              <a:t> == </a:t>
            </a:r>
            <a:r>
              <a:rPr lang="bg-BG" dirty="0"/>
              <a:t>възходяща подредба на елементите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bg-BG" dirty="0"/>
              <a:t>Елементите трябва да са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сравними</a:t>
            </a:r>
            <a:r>
              <a:rPr lang="en-US" dirty="0"/>
              <a:t>, </a:t>
            </a:r>
            <a:r>
              <a:rPr lang="bg-BG" dirty="0"/>
              <a:t>т</a:t>
            </a:r>
            <a:r>
              <a:rPr lang="en-US" dirty="0"/>
              <a:t>.</a:t>
            </a:r>
            <a:r>
              <a:rPr lang="bg-BG" dirty="0"/>
              <a:t>е</a:t>
            </a:r>
            <a:r>
              <a:rPr lang="en-US" dirty="0"/>
              <a:t>. </a:t>
            </a:r>
            <a:r>
              <a:rPr lang="bg-BG" dirty="0"/>
              <a:t>числа, низове, дати</a:t>
            </a:r>
            <a:r>
              <a:rPr lang="en-US" dirty="0"/>
              <a:t>, …</a:t>
            </a:r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Сортиране на списъци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339724" y="2169825"/>
            <a:ext cx="11506200" cy="426743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120000"/>
              </a:lnSpc>
            </a:pPr>
            <a:r>
              <a:rPr lang="en-US" sz="2500" dirty="0"/>
              <a:t>var names = </a:t>
            </a:r>
            <a:r>
              <a:rPr lang="en-US" sz="2500" dirty="0">
                <a:solidFill>
                  <a:schemeClr val="tx2">
                    <a:lumMod val="75000"/>
                  </a:schemeClr>
                </a:solidFill>
              </a:rPr>
              <a:t>new List&lt;string&gt;()</a:t>
            </a:r>
            <a:r>
              <a:rPr lang="en-US" sz="2500" dirty="0"/>
              <a:t> {"Nakov", "Angel",</a:t>
            </a:r>
            <a:br>
              <a:rPr lang="en-US" sz="2500" dirty="0"/>
            </a:br>
            <a:r>
              <a:rPr lang="en-US" sz="2500" dirty="0"/>
              <a:t>  "Ivan", "Atanas", "Boris" };</a:t>
            </a:r>
          </a:p>
          <a:p>
            <a:pPr>
              <a:lnSpc>
                <a:spcPct val="120000"/>
              </a:lnSpc>
            </a:pPr>
            <a:r>
              <a:rPr lang="en-US" sz="2500" dirty="0"/>
              <a:t>names.</a:t>
            </a:r>
            <a:r>
              <a:rPr lang="en-US" sz="2500" dirty="0">
                <a:solidFill>
                  <a:schemeClr val="tx2">
                    <a:lumMod val="75000"/>
                  </a:schemeClr>
                </a:solidFill>
              </a:rPr>
              <a:t>Sort</a:t>
            </a:r>
            <a:r>
              <a:rPr lang="en-US" sz="2500" dirty="0"/>
              <a:t>();</a:t>
            </a:r>
          </a:p>
          <a:p>
            <a:pPr>
              <a:lnSpc>
                <a:spcPct val="120000"/>
              </a:lnSpc>
            </a:pPr>
            <a:r>
              <a:rPr lang="en-US" sz="2500" dirty="0"/>
              <a:t>Console.WriteLine(string.Join(", ", names)); </a:t>
            </a:r>
          </a:p>
          <a:p>
            <a:pPr>
              <a:lnSpc>
                <a:spcPct val="120000"/>
              </a:lnSpc>
            </a:pPr>
            <a:r>
              <a:rPr lang="en-US" sz="2500" dirty="0">
                <a:solidFill>
                  <a:schemeClr val="tx2">
                    <a:lumMod val="75000"/>
                  </a:schemeClr>
                </a:solidFill>
              </a:rPr>
              <a:t>// </a:t>
            </a:r>
            <a:r>
              <a:rPr lang="en-US" sz="2500" i="1" dirty="0">
                <a:solidFill>
                  <a:schemeClr val="tx2">
                    <a:lumMod val="75000"/>
                  </a:schemeClr>
                </a:solidFill>
              </a:rPr>
              <a:t>Angel, </a:t>
            </a:r>
            <a:r>
              <a:rPr lang="en-US" sz="2500" i="1" dirty="0" err="1">
                <a:solidFill>
                  <a:schemeClr val="tx2">
                    <a:lumMod val="75000"/>
                  </a:schemeClr>
                </a:solidFill>
              </a:rPr>
              <a:t>Atanas</a:t>
            </a:r>
            <a:r>
              <a:rPr lang="en-US" sz="2500" i="1" dirty="0">
                <a:solidFill>
                  <a:schemeClr val="tx2">
                    <a:lumMod val="75000"/>
                  </a:schemeClr>
                </a:solidFill>
              </a:rPr>
              <a:t>, Boris, Ivan, </a:t>
            </a:r>
            <a:r>
              <a:rPr lang="en-US" sz="2500" i="1" dirty="0" err="1">
                <a:solidFill>
                  <a:schemeClr val="tx2">
                    <a:lumMod val="75000"/>
                  </a:schemeClr>
                </a:solidFill>
              </a:rPr>
              <a:t>Nakov</a:t>
            </a:r>
            <a:endParaRPr lang="en-US" sz="2500" i="1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en-US" sz="2500" dirty="0" err="1"/>
              <a:t>names.</a:t>
            </a:r>
            <a:r>
              <a:rPr lang="en-US" sz="2500" dirty="0" err="1">
                <a:solidFill>
                  <a:schemeClr val="tx2">
                    <a:lumMod val="75000"/>
                  </a:schemeClr>
                </a:solidFill>
              </a:rPr>
              <a:t>Sort</a:t>
            </a:r>
            <a:r>
              <a:rPr lang="en-US" sz="2500" dirty="0">
                <a:solidFill>
                  <a:schemeClr val="tx2">
                    <a:lumMod val="75000"/>
                  </a:schemeClr>
                </a:solidFill>
              </a:rPr>
              <a:t>()</a:t>
            </a:r>
            <a:r>
              <a:rPr lang="en-US" sz="2500" dirty="0"/>
              <a:t>;</a:t>
            </a:r>
            <a:r>
              <a:rPr lang="bg-BG" sz="2500" dirty="0"/>
              <a:t> </a:t>
            </a:r>
            <a:r>
              <a:rPr lang="en-US" sz="2500" dirty="0">
                <a:solidFill>
                  <a:schemeClr val="tx2">
                    <a:lumMod val="75000"/>
                  </a:schemeClr>
                </a:solidFill>
              </a:rPr>
              <a:t>//</a:t>
            </a:r>
            <a:r>
              <a:rPr lang="bg-BG" sz="2500" i="1" dirty="0">
                <a:solidFill>
                  <a:schemeClr val="tx2">
                    <a:lumMod val="75000"/>
                  </a:schemeClr>
                </a:solidFill>
              </a:rPr>
              <a:t>Сортираме списъка в нарастващ ред</a:t>
            </a:r>
            <a:endParaRPr lang="bg-BG" sz="2500" dirty="0"/>
          </a:p>
          <a:p>
            <a:pPr>
              <a:lnSpc>
                <a:spcPct val="120000"/>
              </a:lnSpc>
            </a:pPr>
            <a:r>
              <a:rPr lang="en-US" sz="2500" dirty="0" err="1"/>
              <a:t>names.</a:t>
            </a:r>
            <a:r>
              <a:rPr lang="en-US" sz="2500" dirty="0" err="1">
                <a:solidFill>
                  <a:schemeClr val="tx2">
                    <a:lumMod val="75000"/>
                  </a:schemeClr>
                </a:solidFill>
              </a:rPr>
              <a:t>Reverse</a:t>
            </a:r>
            <a:r>
              <a:rPr lang="en-US" sz="2500" dirty="0">
                <a:solidFill>
                  <a:schemeClr val="tx2">
                    <a:lumMod val="75000"/>
                  </a:schemeClr>
                </a:solidFill>
              </a:rPr>
              <a:t>()</a:t>
            </a:r>
            <a:r>
              <a:rPr lang="en-US" sz="2500" dirty="0"/>
              <a:t>;</a:t>
            </a:r>
            <a:r>
              <a:rPr lang="en-US" sz="2500" dirty="0">
                <a:solidFill>
                  <a:schemeClr val="tx2">
                    <a:lumMod val="75000"/>
                  </a:schemeClr>
                </a:solidFill>
              </a:rPr>
              <a:t>//</a:t>
            </a:r>
            <a:r>
              <a:rPr lang="bg-BG" sz="2500" i="1" dirty="0">
                <a:solidFill>
                  <a:schemeClr val="tx2">
                    <a:lumMod val="75000"/>
                  </a:schemeClr>
                </a:solidFill>
              </a:rPr>
              <a:t>Обръщаме списъка, получава се намалящ ред</a:t>
            </a:r>
          </a:p>
          <a:p>
            <a:pPr>
              <a:lnSpc>
                <a:spcPct val="120000"/>
              </a:lnSpc>
            </a:pPr>
            <a:r>
              <a:rPr lang="en-US" sz="2500" dirty="0" err="1"/>
              <a:t>Console.WriteLine</a:t>
            </a:r>
            <a:r>
              <a:rPr lang="en-US" sz="2500" dirty="0"/>
              <a:t>(</a:t>
            </a:r>
            <a:r>
              <a:rPr lang="en-US" sz="2500" dirty="0" err="1"/>
              <a:t>string.Join</a:t>
            </a:r>
            <a:r>
              <a:rPr lang="en-US" sz="2500" dirty="0"/>
              <a:t>(", ", names));</a:t>
            </a:r>
          </a:p>
          <a:p>
            <a:pPr>
              <a:lnSpc>
                <a:spcPct val="120000"/>
              </a:lnSpc>
            </a:pPr>
            <a:r>
              <a:rPr lang="en-US" sz="2500" dirty="0">
                <a:solidFill>
                  <a:schemeClr val="tx2">
                    <a:lumMod val="75000"/>
                  </a:schemeClr>
                </a:solidFill>
              </a:rPr>
              <a:t>// </a:t>
            </a:r>
            <a:r>
              <a:rPr lang="en-US" sz="2500" i="1" dirty="0">
                <a:solidFill>
                  <a:schemeClr val="tx2">
                    <a:lumMod val="75000"/>
                  </a:schemeClr>
                </a:solidFill>
              </a:rPr>
              <a:t>Nakov, Ivan, Boris, Atanas, Angel</a:t>
            </a:r>
          </a:p>
        </p:txBody>
      </p:sp>
      <p:sp>
        <p:nvSpPr>
          <p:cNvPr id="7" name="AutoShape 24"/>
          <p:cNvSpPr>
            <a:spLocks noChangeArrowheads="1"/>
          </p:cNvSpPr>
          <p:nvPr/>
        </p:nvSpPr>
        <p:spPr bwMode="auto">
          <a:xfrm>
            <a:off x="6092824" y="2667000"/>
            <a:ext cx="3012140" cy="1004047"/>
          </a:xfrm>
          <a:prstGeom prst="wedgeRoundRectCallout">
            <a:avLst>
              <a:gd name="adj1" fmla="val -152213"/>
              <a:gd name="adj2" fmla="val 2215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Сортиране в нарастващ ред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8879D21B-17C6-4F72-89A1-685A6E2C29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1320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Въведете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списък от числа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и го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сортирайте</a:t>
            </a:r>
            <a:endParaRPr lang="en-US" dirty="0"/>
          </a:p>
          <a:p>
            <a:pPr lvl="1"/>
            <a:r>
              <a:rPr lang="bg-BG" dirty="0"/>
              <a:t>Изведете сортирания списък както е показано</a:t>
            </a:r>
            <a:r>
              <a:rPr lang="en-US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Сортиране на числа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0412" y="2896265"/>
            <a:ext cx="1726919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8 2 7 3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2639700" y="3016436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151839" y="2896265"/>
            <a:ext cx="3509455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 &lt;= 3 &lt;= 7 &lt;= 8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60412" y="4192330"/>
            <a:ext cx="1726918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 4 -9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2639700" y="4297393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151839" y="4192330"/>
            <a:ext cx="3509456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-9 &lt;= 2 &lt;= 4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7123082" y="4192330"/>
            <a:ext cx="1560544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1 -0.5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8835996" y="4313166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9369366" y="4192330"/>
            <a:ext cx="2086296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-0.5 &lt;= 1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7123082" y="2895600"/>
            <a:ext cx="1560544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1 1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Right Arrow 16"/>
          <p:cNvSpPr/>
          <p:nvPr/>
        </p:nvSpPr>
        <p:spPr>
          <a:xfrm>
            <a:off x="8835996" y="3016436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9369366" y="2895600"/>
            <a:ext cx="2086296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 &lt;= 1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Slide Number Placeholder">
            <a:extLst>
              <a:ext uri="{FF2B5EF4-FFF2-40B4-BE49-F238E27FC236}">
                <a16:creationId xmlns:a16="http://schemas.microsoft.com/office/drawing/2014/main" id="{5ABB70E1-22E2-43BE-9781-8914C1CAC8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270898" y="6320135"/>
            <a:ext cx="7647030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dirty="0"/>
              <a:t>Тествайте</a:t>
            </a:r>
            <a:r>
              <a:rPr lang="en-US" dirty="0"/>
              <a:t> в Judge: </a:t>
            </a:r>
            <a:r>
              <a:rPr lang="en-US" dirty="0">
                <a:hlinkClick r:id="rId2"/>
              </a:rPr>
              <a:t>https://judge.softuni.bg/Contests/2659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884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Сортиране на числа</a:t>
            </a:r>
            <a:r>
              <a:rPr lang="en-US" dirty="0"/>
              <a:t> </a:t>
            </a: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836613" y="1428005"/>
            <a:ext cx="10515600" cy="33770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dirty="0"/>
              <a:t>List&lt;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double</a:t>
            </a:r>
            <a:r>
              <a:rPr lang="en-US" sz="3000" dirty="0"/>
              <a:t>&gt; nums = </a:t>
            </a:r>
          </a:p>
          <a:p>
            <a:r>
              <a:rPr lang="en-US" sz="3000" dirty="0"/>
              <a:t>  Console.ReadLine().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Split</a:t>
            </a:r>
            <a:r>
              <a:rPr lang="en-US" sz="3000" dirty="0"/>
              <a:t>(' ')</a:t>
            </a:r>
          </a:p>
          <a:p>
            <a:r>
              <a:rPr lang="en-US" sz="3000" dirty="0"/>
              <a:t>  .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Select</a:t>
            </a:r>
            <a:r>
              <a:rPr lang="en-US" sz="3000" dirty="0"/>
              <a:t>(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double.Parse</a:t>
            </a:r>
            <a:r>
              <a:rPr lang="en-US" sz="3000" dirty="0"/>
              <a:t>).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ToList</a:t>
            </a:r>
            <a:r>
              <a:rPr lang="en-US" sz="3000" dirty="0"/>
              <a:t>();</a:t>
            </a:r>
          </a:p>
          <a:p>
            <a:endParaRPr lang="en-US" sz="3000" dirty="0"/>
          </a:p>
          <a:p>
            <a:r>
              <a:rPr lang="en-US" sz="3000" dirty="0"/>
              <a:t>nums.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Sort</a:t>
            </a:r>
            <a:r>
              <a:rPr lang="en-US" sz="3000" dirty="0"/>
              <a:t>();</a:t>
            </a:r>
          </a:p>
          <a:p>
            <a:endParaRPr lang="en-US" sz="3000" dirty="0"/>
          </a:p>
          <a:p>
            <a:r>
              <a:rPr lang="en-US" sz="3000" dirty="0"/>
              <a:t>Console.WriteLine(string.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Join</a:t>
            </a:r>
            <a:r>
              <a:rPr lang="en-US" sz="3000" dirty="0"/>
              <a:t>(" &lt;= ", nums));</a:t>
            </a:r>
            <a:endParaRPr lang="en-US" sz="3000" i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AutoShape 24"/>
          <p:cNvSpPr>
            <a:spLocks noChangeArrowheads="1"/>
          </p:cNvSpPr>
          <p:nvPr/>
        </p:nvSpPr>
        <p:spPr bwMode="auto">
          <a:xfrm>
            <a:off x="8380412" y="1583093"/>
            <a:ext cx="2743200" cy="935163"/>
          </a:xfrm>
          <a:prstGeom prst="wedgeRoundRectCallout">
            <a:avLst>
              <a:gd name="adj1" fmla="val -76794"/>
              <a:gd name="adj2" fmla="val 3874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Въведете </a:t>
            </a:r>
            <a:r>
              <a:rPr lang="bg-BG" sz="27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списъка от числа</a:t>
            </a:r>
            <a:endParaRPr lang="en-US" sz="27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7" name="AutoShape 24"/>
          <p:cNvSpPr>
            <a:spLocks noChangeArrowheads="1"/>
          </p:cNvSpPr>
          <p:nvPr/>
        </p:nvSpPr>
        <p:spPr bwMode="auto">
          <a:xfrm>
            <a:off x="4103976" y="3024352"/>
            <a:ext cx="3514436" cy="609600"/>
          </a:xfrm>
          <a:prstGeom prst="wedgeRoundRectCallout">
            <a:avLst>
              <a:gd name="adj1" fmla="val -71902"/>
              <a:gd name="adj2" fmla="val 4046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Сортирайте </a:t>
            </a:r>
            <a:r>
              <a:rPr lang="bg-BG" sz="27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списъка</a:t>
            </a:r>
            <a:endParaRPr lang="en-US" sz="27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8" name="AutoShape 24"/>
          <p:cNvSpPr>
            <a:spLocks noChangeArrowheads="1"/>
          </p:cNvSpPr>
          <p:nvPr/>
        </p:nvSpPr>
        <p:spPr bwMode="auto">
          <a:xfrm>
            <a:off x="7847011" y="3429000"/>
            <a:ext cx="3038763" cy="616973"/>
          </a:xfrm>
          <a:prstGeom prst="wedgeRoundRectCallout">
            <a:avLst>
              <a:gd name="adj1" fmla="val -70681"/>
              <a:gd name="adj2" fmla="val 7024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Изведете </a:t>
            </a:r>
            <a:r>
              <a:rPr lang="bg-BG" sz="27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списъка</a:t>
            </a:r>
            <a:endParaRPr lang="en-US" sz="27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9" name="Slide Number Placeholder">
            <a:extLst>
              <a:ext uri="{FF2B5EF4-FFF2-40B4-BE49-F238E27FC236}">
                <a16:creationId xmlns:a16="http://schemas.microsoft.com/office/drawing/2014/main" id="{C234588E-E6A8-4479-AD67-C217D8F6EB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270898" y="6324600"/>
            <a:ext cx="7647030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dirty="0"/>
              <a:t>Тествайте</a:t>
            </a:r>
            <a:r>
              <a:rPr lang="en-US" dirty="0"/>
              <a:t> в Judge: </a:t>
            </a:r>
            <a:r>
              <a:rPr lang="en-US" dirty="0">
                <a:hlinkClick r:id="rId2"/>
              </a:rPr>
              <a:t>https://judge.softuni.bg/Contests/2659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057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Въведете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списък от цели числа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и изведете всички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числа квадрати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в списъка в намалящ ред</a:t>
            </a:r>
            <a:endParaRPr lang="en-US" dirty="0"/>
          </a:p>
          <a:p>
            <a:pPr lvl="1"/>
            <a:r>
              <a:rPr lang="en-US" dirty="0"/>
              <a:t>„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число квадрат</a:t>
            </a:r>
            <a:r>
              <a:rPr lang="bg-BG" dirty="0"/>
              <a:t>“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</a:t>
            </a:r>
            <a:r>
              <a:rPr lang="en-US" dirty="0"/>
              <a:t> </a:t>
            </a:r>
            <a:r>
              <a:rPr lang="bg-BG" dirty="0"/>
              <a:t>е число, за което</a:t>
            </a:r>
            <a:r>
              <a:rPr lang="en-US" dirty="0"/>
              <a:t>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</a:t>
            </a:r>
            <a:r>
              <a:rPr lang="en-US" dirty="0"/>
              <a:t> =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</a:t>
            </a:r>
            <a:r>
              <a:rPr lang="en-US" dirty="0"/>
              <a:t> *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</a:t>
            </a:r>
            <a:r>
              <a:rPr lang="bg-BG" dirty="0"/>
              <a:t>, където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 </a:t>
            </a:r>
            <a:r>
              <a:rPr lang="bg-BG" dirty="0"/>
              <a:t>е</a:t>
            </a:r>
            <a:r>
              <a:rPr lang="en-US" dirty="0"/>
              <a:t> </a:t>
            </a:r>
            <a:r>
              <a:rPr lang="bg-BG" dirty="0"/>
              <a:t>цяло число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Квадрати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064095" y="3120547"/>
            <a:ext cx="3162397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 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16 4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5 6 8 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9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6399212" y="3225610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932611" y="3120547"/>
            <a:ext cx="1600201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16 9 4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838198" y="3992174"/>
            <a:ext cx="10695250" cy="199206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dirty="0"/>
              <a:t>var squares = new List&lt;int&gt;();</a:t>
            </a:r>
          </a:p>
          <a:p>
            <a:r>
              <a:rPr lang="en-US" sz="3000" dirty="0"/>
              <a:t>foreach (var num in nums)</a:t>
            </a:r>
          </a:p>
          <a:p>
            <a:r>
              <a:rPr lang="en-US" sz="3000" dirty="0"/>
              <a:t>  if (√num == (int)√num) squares.Add(num);</a:t>
            </a:r>
          </a:p>
          <a:p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// TODO: </a:t>
            </a:r>
            <a:r>
              <a:rPr lang="en-US" sz="3000" i="1" dirty="0">
                <a:solidFill>
                  <a:schemeClr val="tx2">
                    <a:lumMod val="75000"/>
                  </a:schemeClr>
                </a:solidFill>
              </a:rPr>
              <a:t>sort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squares</a:t>
            </a:r>
            <a:r>
              <a:rPr lang="en-US" sz="3000" i="1" dirty="0">
                <a:solidFill>
                  <a:schemeClr val="tx2">
                    <a:lumMod val="75000"/>
                  </a:schemeClr>
                </a:solidFill>
              </a:rPr>
              <a:t> descending and print them</a:t>
            </a:r>
          </a:p>
        </p:txBody>
      </p:sp>
      <p:sp>
        <p:nvSpPr>
          <p:cNvPr id="13" name="AutoShape 24"/>
          <p:cNvSpPr>
            <a:spLocks noChangeArrowheads="1"/>
          </p:cNvSpPr>
          <p:nvPr/>
        </p:nvSpPr>
        <p:spPr bwMode="auto">
          <a:xfrm>
            <a:off x="7479007" y="3708400"/>
            <a:ext cx="3873205" cy="1244600"/>
          </a:xfrm>
          <a:prstGeom prst="wedgeRoundRectCallout">
            <a:avLst>
              <a:gd name="adj1" fmla="val -85695"/>
              <a:gd name="adj2" fmla="val 6930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Потърсете в Интернет как да изчислите</a:t>
            </a:r>
            <a:r>
              <a:rPr lang="en-US" sz="27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7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корен квадратен</a:t>
            </a:r>
            <a:endParaRPr lang="en-US" sz="27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2" name="Slide Number Placeholder">
            <a:extLst>
              <a:ext uri="{FF2B5EF4-FFF2-40B4-BE49-F238E27FC236}">
                <a16:creationId xmlns:a16="http://schemas.microsoft.com/office/drawing/2014/main" id="{FD9CCAC1-5D51-42C6-AAAB-5D8C6F1EEE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270898" y="6320135"/>
            <a:ext cx="7647030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dirty="0"/>
              <a:t>Тествайте</a:t>
            </a:r>
            <a:r>
              <a:rPr lang="en-US" dirty="0"/>
              <a:t> в Judge: </a:t>
            </a:r>
            <a:r>
              <a:rPr lang="en-US" dirty="0">
                <a:hlinkClick r:id="rId2"/>
              </a:rPr>
              <a:t>https://judge.softuni.bg/Contests/2659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596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3" grpId="0" animBg="1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Въведете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списък от цели числа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в интервала</a:t>
            </a:r>
            <a:r>
              <a:rPr lang="en-US" dirty="0"/>
              <a:t> [0…1000] </a:t>
            </a:r>
            <a:r>
              <a:rPr lang="bg-BG" dirty="0"/>
              <a:t>и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ги отпечайте в нарастващ ред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заедно с техния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брой срещания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Брой на числа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4212" y="2571613"/>
            <a:ext cx="3389852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8 2 2 8 2 2 3 7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4212" y="3771378"/>
            <a:ext cx="3389852" cy="207441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2 -&gt; 4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3 -&gt; 1</a:t>
            </a:r>
          </a:p>
          <a:p>
            <a:pPr algn="ctr">
              <a:lnSpc>
                <a:spcPct val="11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7 -&gt; 1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8 -&gt; 2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Down Arrow 6"/>
          <p:cNvSpPr/>
          <p:nvPr/>
        </p:nvSpPr>
        <p:spPr>
          <a:xfrm>
            <a:off x="2226737" y="3313233"/>
            <a:ext cx="304800" cy="3132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824822" y="2571613"/>
            <a:ext cx="2823988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10 8 8 10 10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840154" y="3771378"/>
            <a:ext cx="2808848" cy="207441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8 -&gt; 2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10 -&gt; 3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Down Arrow 9"/>
          <p:cNvSpPr/>
          <p:nvPr/>
        </p:nvSpPr>
        <p:spPr>
          <a:xfrm>
            <a:off x="6084415" y="3308780"/>
            <a:ext cx="304800" cy="3132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8399759" y="2571613"/>
            <a:ext cx="2589160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0 5 0 0 1 0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8414462" y="3771378"/>
            <a:ext cx="2575278" cy="207441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0 -&gt; 4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1 -&gt; 1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5 -&gt; 1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Down Arrow 12"/>
          <p:cNvSpPr/>
          <p:nvPr/>
        </p:nvSpPr>
        <p:spPr>
          <a:xfrm>
            <a:off x="9541938" y="3308780"/>
            <a:ext cx="304800" cy="3132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4" name="Slide Number Placeholder">
            <a:extLst>
              <a:ext uri="{FF2B5EF4-FFF2-40B4-BE49-F238E27FC236}">
                <a16:creationId xmlns:a16="http://schemas.microsoft.com/office/drawing/2014/main" id="{FA8CAB16-9D9C-4138-8256-3AB07BDD62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270898" y="6320135"/>
            <a:ext cx="7647030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dirty="0"/>
              <a:t>Тествайте</a:t>
            </a:r>
            <a:r>
              <a:rPr lang="en-US" dirty="0"/>
              <a:t> в Judge: </a:t>
            </a:r>
            <a:r>
              <a:rPr lang="en-US" dirty="0">
                <a:hlinkClick r:id="rId2"/>
              </a:rPr>
              <a:t>https://judge.softuni.bg/Contests/2659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543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Брой на числа</a:t>
            </a:r>
            <a:r>
              <a:rPr lang="en-US" dirty="0"/>
              <a:t> (</a:t>
            </a:r>
            <a:r>
              <a:rPr lang="bg-BG" dirty="0"/>
              <a:t>Просто</a:t>
            </a:r>
            <a:r>
              <a:rPr lang="en-US" dirty="0"/>
              <a:t>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490687" y="1134635"/>
            <a:ext cx="11166325" cy="48851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110000"/>
              </a:lnSpc>
            </a:pPr>
            <a:r>
              <a:rPr lang="en-US" sz="2800" dirty="0"/>
              <a:t>var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nums</a:t>
            </a:r>
            <a:r>
              <a:rPr lang="en-US" sz="2800" dirty="0"/>
              <a:t> = Console.ReadLine().Split(' ')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  .Select(int.Parse).ToList();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var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counts</a:t>
            </a:r>
            <a:r>
              <a:rPr lang="en-US" sz="2800" dirty="0"/>
              <a:t> = new int[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nums.Max() + 1</a:t>
            </a:r>
            <a:r>
              <a:rPr lang="en-US" sz="2800" dirty="0"/>
              <a:t>];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foreach (var num in nums)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 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counts</a:t>
            </a:r>
            <a:r>
              <a:rPr lang="en-US" sz="2800" dirty="0"/>
              <a:t>[num]++;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for (int i = 0; i &lt;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counts.Length</a:t>
            </a:r>
            <a:r>
              <a:rPr lang="en-US" sz="2800" dirty="0"/>
              <a:t>; i++)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{  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  if (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counts[i]</a:t>
            </a:r>
            <a:r>
              <a:rPr lang="en-US" sz="2800" dirty="0"/>
              <a:t> &gt; 0)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    Console.WriteLine($"{i} -&gt; {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counts[i]</a:t>
            </a:r>
            <a:r>
              <a:rPr lang="en-US" sz="2800" dirty="0"/>
              <a:t>}");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}</a:t>
            </a:r>
          </a:p>
        </p:txBody>
      </p:sp>
      <p:sp>
        <p:nvSpPr>
          <p:cNvPr id="6" name="AutoShape 24"/>
          <p:cNvSpPr>
            <a:spLocks noChangeArrowheads="1"/>
          </p:cNvSpPr>
          <p:nvPr/>
        </p:nvSpPr>
        <p:spPr bwMode="auto">
          <a:xfrm>
            <a:off x="8637601" y="2209800"/>
            <a:ext cx="2867011" cy="1981200"/>
          </a:xfrm>
          <a:prstGeom prst="wedgeRoundRectCallout">
            <a:avLst>
              <a:gd name="adj1" fmla="val -74848"/>
              <a:gd name="adj2" fmla="val -3384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counts[num]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пази колко пъти се среща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num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 списъка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61C9B039-3783-46B7-9E0A-A55D15C74F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70898" y="6320135"/>
            <a:ext cx="7647030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dirty="0"/>
              <a:t>Тествайте</a:t>
            </a:r>
            <a:r>
              <a:rPr lang="en-US" dirty="0"/>
              <a:t> в Judge: </a:t>
            </a:r>
            <a:r>
              <a:rPr lang="en-US" dirty="0">
                <a:hlinkClick r:id="rId2"/>
              </a:rPr>
              <a:t>https://judge.softuni.bg/Contests/2659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752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Брой на числа </a:t>
            </a:r>
            <a:r>
              <a:rPr lang="en-US" dirty="0"/>
              <a:t>(</a:t>
            </a:r>
            <a:r>
              <a:rPr lang="bg-BG" dirty="0"/>
              <a:t>със сортиране</a:t>
            </a:r>
            <a:r>
              <a:rPr lang="en-US" dirty="0"/>
              <a:t>) </a:t>
            </a:r>
          </a:p>
        </p:txBody>
      </p:sp>
      <p:sp>
        <p:nvSpPr>
          <p:cNvPr id="16" name="Text Placeholder 5"/>
          <p:cNvSpPr txBox="1">
            <a:spLocks/>
          </p:cNvSpPr>
          <p:nvPr/>
        </p:nvSpPr>
        <p:spPr>
          <a:xfrm>
            <a:off x="836612" y="1112579"/>
            <a:ext cx="10375696" cy="50575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5000"/>
              </a:lnSpc>
            </a:pPr>
            <a:r>
              <a:rPr lang="en-US" sz="2800" dirty="0"/>
              <a:t>List&lt;int&gt; nums = ReadNumbers();</a:t>
            </a:r>
          </a:p>
          <a:p>
            <a:pPr>
              <a:lnSpc>
                <a:spcPct val="95000"/>
              </a:lnSpc>
            </a:pPr>
            <a:r>
              <a:rPr lang="en-US" sz="2800" dirty="0"/>
              <a:t>nums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.Sort()</a:t>
            </a:r>
            <a:r>
              <a:rPr lang="en-US" sz="2800" dirty="0"/>
              <a:t>;</a:t>
            </a:r>
          </a:p>
          <a:p>
            <a:pPr>
              <a:lnSpc>
                <a:spcPct val="95000"/>
              </a:lnSpc>
            </a:pPr>
            <a:r>
              <a:rPr lang="en-US" sz="2800" dirty="0"/>
              <a:t>var pos = 0;</a:t>
            </a:r>
          </a:p>
          <a:p>
            <a:pPr>
              <a:lnSpc>
                <a:spcPct val="95000"/>
              </a:lnSpc>
            </a:pPr>
            <a:r>
              <a:rPr lang="en-US" sz="2800" dirty="0"/>
              <a:t>while (pos &lt;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nums.Count</a:t>
            </a:r>
            <a:r>
              <a:rPr lang="en-US" sz="2800" dirty="0"/>
              <a:t>)</a:t>
            </a:r>
          </a:p>
          <a:p>
            <a:pPr>
              <a:lnSpc>
                <a:spcPct val="95000"/>
              </a:lnSpc>
            </a:pPr>
            <a:r>
              <a:rPr lang="en-US" sz="2800" dirty="0"/>
              <a:t>{</a:t>
            </a:r>
          </a:p>
          <a:p>
            <a:pPr>
              <a:lnSpc>
                <a:spcPct val="95000"/>
              </a:lnSpc>
            </a:pPr>
            <a:r>
              <a:rPr lang="en-US" sz="2800" dirty="0"/>
              <a:t>  int num =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nums[pos]</a:t>
            </a:r>
            <a:r>
              <a:rPr lang="en-US" sz="2800" dirty="0"/>
              <a:t>, count = 1;</a:t>
            </a:r>
          </a:p>
          <a:p>
            <a:pPr>
              <a:lnSpc>
                <a:spcPct val="95000"/>
              </a:lnSpc>
            </a:pPr>
            <a:r>
              <a:rPr lang="en-US" sz="2800" dirty="0"/>
              <a:t>  while (pos + count &lt; nums.Count &amp;&amp; </a:t>
            </a:r>
          </a:p>
          <a:p>
            <a:pPr>
              <a:lnSpc>
                <a:spcPct val="95000"/>
              </a:lnSpc>
            </a:pPr>
            <a:r>
              <a:rPr lang="en-US" sz="2800" dirty="0"/>
              <a:t>   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nums[pos + count]</a:t>
            </a:r>
            <a:r>
              <a:rPr lang="en-US" sz="2800" dirty="0"/>
              <a:t> == num)</a:t>
            </a:r>
          </a:p>
          <a:p>
            <a:pPr>
              <a:lnSpc>
                <a:spcPct val="95000"/>
              </a:lnSpc>
            </a:pPr>
            <a:r>
              <a:rPr lang="en-US" sz="2800" dirty="0"/>
              <a:t>      count++;</a:t>
            </a:r>
          </a:p>
          <a:p>
            <a:pPr>
              <a:lnSpc>
                <a:spcPct val="95000"/>
              </a:lnSpc>
            </a:pPr>
            <a:r>
              <a:rPr lang="en-US" sz="2800" dirty="0"/>
              <a:t>  pos = pos + count;</a:t>
            </a:r>
          </a:p>
          <a:p>
            <a:pPr>
              <a:lnSpc>
                <a:spcPct val="95000"/>
              </a:lnSpc>
            </a:pPr>
            <a:r>
              <a:rPr lang="en-US" sz="2800" dirty="0"/>
              <a:t>  Console.WriteLine($"{num} -&gt; {count}");</a:t>
            </a:r>
          </a:p>
          <a:p>
            <a:pPr>
              <a:lnSpc>
                <a:spcPct val="95000"/>
              </a:lnSpc>
            </a:pPr>
            <a:r>
              <a:rPr lang="en-US" sz="2800" dirty="0"/>
              <a:t>}</a:t>
            </a:r>
            <a:endParaRPr lang="en-US" sz="2800" i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7" name="AutoShape 24"/>
          <p:cNvSpPr>
            <a:spLocks noChangeArrowheads="1"/>
          </p:cNvSpPr>
          <p:nvPr/>
        </p:nvSpPr>
        <p:spPr bwMode="auto">
          <a:xfrm>
            <a:off x="4189412" y="1676400"/>
            <a:ext cx="3352800" cy="631982"/>
          </a:xfrm>
          <a:prstGeom prst="wedgeRoundRectCallout">
            <a:avLst>
              <a:gd name="adj1" fmla="val -70649"/>
              <a:gd name="adj2" fmla="val -3144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Сортираме числата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8" name="AutoShape 24"/>
          <p:cNvSpPr>
            <a:spLocks noChangeArrowheads="1"/>
          </p:cNvSpPr>
          <p:nvPr/>
        </p:nvSpPr>
        <p:spPr bwMode="auto">
          <a:xfrm>
            <a:off x="8264111" y="1828800"/>
            <a:ext cx="3302301" cy="1824537"/>
          </a:xfrm>
          <a:prstGeom prst="wedgeRoundRectCallout">
            <a:avLst>
              <a:gd name="adj1" fmla="val -70454"/>
              <a:gd name="adj2" fmla="val 3759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Броим колко пъти се среща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num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започвайи с позицията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pos</a:t>
            </a:r>
          </a:p>
        </p:txBody>
      </p:sp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56AFE932-CFB2-4836-892C-542F150ADF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70898" y="6320135"/>
            <a:ext cx="7647030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dirty="0"/>
              <a:t>Тествайте</a:t>
            </a:r>
            <a:r>
              <a:rPr lang="en-US" dirty="0"/>
              <a:t> в Judge: </a:t>
            </a:r>
            <a:r>
              <a:rPr lang="en-US" dirty="0">
                <a:hlinkClick r:id="rId2"/>
              </a:rPr>
              <a:t>https://judge.softuni.bg/Contests/2659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856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8" grpId="0"/>
    </p:bld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7141</TotalTime>
  <Words>1057</Words>
  <Application>Microsoft Office PowerPoint</Application>
  <PresentationFormat>По избор</PresentationFormat>
  <Paragraphs>142</Paragraphs>
  <Slides>12</Slides>
  <Notes>5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12</vt:i4>
      </vt:variant>
    </vt:vector>
  </HeadingPairs>
  <TitlesOfParts>
    <vt:vector size="18" baseType="lpstr">
      <vt:lpstr>Arial</vt:lpstr>
      <vt:lpstr>Calibri</vt:lpstr>
      <vt:lpstr>Consolas</vt:lpstr>
      <vt:lpstr>Wingdings</vt:lpstr>
      <vt:lpstr>Wingdings 2</vt:lpstr>
      <vt:lpstr>SoftUni 16x9</vt:lpstr>
      <vt:lpstr>Списъци</vt:lpstr>
      <vt:lpstr>Сортиране на списъци и масиви</vt:lpstr>
      <vt:lpstr>Сортиране на списъци</vt:lpstr>
      <vt:lpstr>Задача: Сортиране на числа</vt:lpstr>
      <vt:lpstr>Решение: Сортиране на числа </vt:lpstr>
      <vt:lpstr>Задача: Квадрати</vt:lpstr>
      <vt:lpstr>Задача: Брой на числа</vt:lpstr>
      <vt:lpstr>Решение: Брой на числа (Просто)</vt:lpstr>
      <vt:lpstr>Решение: Брой на числа (със сортиране) </vt:lpstr>
      <vt:lpstr>Какво научихме в този раздел?</vt:lpstr>
      <vt:lpstr>Списъци</vt:lpstr>
      <vt:lpstr>Министерство на образованието и науката (МОН)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Development Basics – Course Overview</dc:title>
  <dc:subject>Software Development Course</dc:subject>
  <dc:creator>Software University Foundation</dc:creator>
  <cp:keywords>session; cache; pipeline; CSRF; sockets; rest; signalR; roles; authentication; authorization; web; net; core; entity; framework; csharp; server; http; protocol; html; css; cookies; asp; mvc; identity; razor; filters; SoftUni; Software University; programming; software development; software engineering; course</cp:keywords>
  <dc:description>Фондация "Софтуерен университет" - http://softuni.foundation</dc:description>
  <cp:lastModifiedBy>Евелина Андонова</cp:lastModifiedBy>
  <cp:revision>298</cp:revision>
  <dcterms:created xsi:type="dcterms:W3CDTF">2014-01-02T17:00:34Z</dcterms:created>
  <dcterms:modified xsi:type="dcterms:W3CDTF">2020-11-21T13:27:04Z</dcterms:modified>
  <cp:category>programming;computer programming;software development;web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