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BEE7357-FE91-465C-B488-77D669257DFC}">
          <p14:sldIdLst>
            <p14:sldId id="265"/>
            <p14:sldId id="266"/>
          </p14:sldIdLst>
        </p14:section>
        <p14:section name="Изграждане и промяна на Символни низове" id="{A36199E2-D67A-4C2C-953B-082B9501EB07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Заключение" id="{EC82465A-C640-44A9-A3B7-EAAD5C2D02EB}">
          <p14:sldIdLst>
            <p14:sldId id="267"/>
            <p14:sldId id="26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81D7EDD-D0F7-449E-89F9-7F9F154FAB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02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F5965FD-52C7-4347-B548-DF26683521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601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StringBuffer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"it's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preallocate the amount of space required using the </a:t>
            </a: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StringBuffer quote = new StringBuffer(60); // allocate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quote.append("Fasten your seatbelts, ");</a:t>
            </a:r>
            <a:br>
              <a:rPr lang="en-US" dirty="0"/>
            </a:br>
            <a:r>
              <a:rPr lang="en-US" dirty="0"/>
              <a:t>quote.append(" it's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E6B802-87F7-4A26-A141-A2559F448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2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ADBD95C-268E-4B2C-930F-CAE10A7D0F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0268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C892B99-F41C-45EE-B430-EDE094996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76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09434B-B833-4918-9402-15D748381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9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3" y="693427"/>
            <a:ext cx="11216942" cy="1241998"/>
          </a:xfrm>
        </p:spPr>
        <p:txBody>
          <a:bodyPr>
            <a:normAutofit/>
          </a:bodyPr>
          <a:lstStyle/>
          <a:p>
            <a:r>
              <a:rPr lang="ru-RU" dirty="0"/>
              <a:t>Изграждане и промяна на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3" y="1981200"/>
            <a:ext cx="11216942" cy="743274"/>
          </a:xfrm>
        </p:spPr>
        <p:txBody>
          <a:bodyPr>
            <a:normAutofit fontScale="97500"/>
          </a:bodyPr>
          <a:lstStyle/>
          <a:p>
            <a:r>
              <a:rPr lang="bg-BG" noProof="1"/>
              <a:t>Използване на класа </a:t>
            </a:r>
            <a:r>
              <a:rPr lang="en-US" noProof="1"/>
              <a:t>StringBuilder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19E457-A12E-47D2-BADB-4F8077718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2" y="4861631"/>
            <a:ext cx="3510596" cy="1267160"/>
          </a:xfrm>
          <a:prstGeom prst="rect">
            <a:avLst/>
          </a:prstGeom>
        </p:spPr>
      </p:pic>
      <p:pic>
        <p:nvPicPr>
          <p:cNvPr id="15" name="Picture 2" descr="http://www.eton.ac/images/search-icon.png">
            <a:extLst>
              <a:ext uri="{FF2B5EF4-FFF2-40B4-BE49-F238E27FC236}">
                <a16:creationId xmlns:a16="http://schemas.microsoft.com/office/drawing/2014/main" id="{8F22C2CB-5D16-41B5-9DB7-85F150E2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45" y="4645520"/>
            <a:ext cx="672246" cy="6722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75E62-6A90-431D-A059-A716128E7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7697">
            <a:off x="7565648" y="4012945"/>
            <a:ext cx="1286679" cy="857786"/>
          </a:xfrm>
          <a:prstGeom prst="rect">
            <a:avLst/>
          </a:prstGeom>
        </p:spPr>
      </p:pic>
      <p:pic>
        <p:nvPicPr>
          <p:cNvPr id="18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84FEA1B0-A70E-4ADF-BEA1-1156E54B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579">
            <a:off x="9180056" y="3917568"/>
            <a:ext cx="683912" cy="6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Свързано изображение">
            <a:extLst>
              <a:ext uri="{FF2B5EF4-FFF2-40B4-BE49-F238E27FC236}">
                <a16:creationId xmlns:a16="http://schemas.microsoft.com/office/drawing/2014/main" id="{33F33288-4175-4C0F-9948-EE307BAF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523">
            <a:off x="11028814" y="4131554"/>
            <a:ext cx="695637" cy="6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1" y="3583505"/>
            <a:ext cx="5501028" cy="2700637"/>
            <a:chOff x="288582" y="3624633"/>
            <a:chExt cx="5501028" cy="270063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9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98765" y="4289795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2" y="506412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17106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6680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11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0782664-F868-44E9-8D4F-2B1BBA684D75}"/>
              </a:ext>
            </a:extLst>
          </p:cNvPr>
          <p:cNvSpPr txBox="1">
            <a:spLocks/>
          </p:cNvSpPr>
          <p:nvPr/>
        </p:nvSpPr>
        <p:spPr bwMode="auto">
          <a:xfrm>
            <a:off x="303212" y="6284142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2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7927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Символни</a:t>
            </a:r>
            <a:r>
              <a:rPr lang="ru-RU"/>
              <a:t> низове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6BDC4AE-2AAA-46AF-BC8A-248ED538F2FF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73210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147EC31-0B61-42EF-A76A-07D5D170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Промяната на съдържанието на низ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045CA-037C-45C8-B2E5-B74B79EA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поддържа предварително</a:t>
            </a:r>
            <a:r>
              <a:rPr lang="bg-BG" dirty="0"/>
              <a:t> заделен </a:t>
            </a:r>
            <a:r>
              <a:rPr lang="ru-RU" dirty="0"/>
              <a:t> буфер</a:t>
            </a:r>
          </a:p>
          <a:p>
            <a:pPr>
              <a:lnSpc>
                <a:spcPct val="100000"/>
              </a:lnSpc>
            </a:pP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заделя памет за повечето операции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производителност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77524"/>
              </p:ext>
            </p:extLst>
          </p:nvPr>
        </p:nvGraphicFramePr>
        <p:xfrm>
          <a:off x="5324473" y="3741737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6724676" y="2821452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9517089" y="335014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7917656" y="767556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5644" y="3630038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9</a:t>
            </a:r>
          </a:p>
          <a:p>
            <a:pPr lvl="1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8116" y="2785028"/>
            <a:ext cx="179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5752" y="4716600"/>
            <a:ext cx="192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5276" y="4710446"/>
            <a:ext cx="2290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7CA6E7-DC67-465C-8A7F-DBB9D6812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55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 uiExpand="1" build="p"/>
      <p:bldP spid="673831" grpId="0" animBg="1"/>
      <p:bldP spid="673832" grpId="0" animBg="1"/>
      <p:bldP spid="673835" grpId="0" animBg="1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noProof="1"/>
              <a:t>Използване на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200" noProof="1"/>
              <a:t> </a:t>
            </a:r>
            <a:r>
              <a:rPr lang="ru-RU" sz="3200" noProof="1"/>
              <a:t>за изграждане / промяна на низ:</a:t>
            </a:r>
            <a:endParaRPr lang="en-US" sz="3200" noProof="1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Промяната на съдържанието на низ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974612" y="2352794"/>
            <a:ext cx="105918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str.Length - 1; i &gt;= 0; i--)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(str[i]);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sb.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CF4A7C-8CE5-42BA-94F4-F5B0DBE3C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StringBuilder(int capacity)</a:t>
            </a:r>
            <a:r>
              <a:rPr lang="en-US" sz="3200" dirty="0"/>
              <a:t> </a:t>
            </a:r>
            <a:r>
              <a:rPr lang="ru-RU" sz="3200" dirty="0"/>
              <a:t>конструктор, предварително заделя буфер с размер равен на указания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капацитет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текущия размер</a:t>
            </a:r>
            <a:r>
              <a:rPr lang="en-US" sz="3000" dirty="0"/>
              <a:t> (</a:t>
            </a:r>
            <a:r>
              <a:rPr lang="bg-BG" sz="3000" dirty="0"/>
              <a:t>в символи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000" dirty="0"/>
              <a:t>съдържа дължината на низа в буфера</a:t>
            </a:r>
          </a:p>
          <a:p>
            <a:pPr lvl="1"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индексатор</a:t>
            </a:r>
            <a:r>
              <a:rPr lang="en-US" sz="3200" dirty="0"/>
              <a:t>) </a:t>
            </a:r>
            <a:r>
              <a:rPr lang="bg-BG" sz="3200" dirty="0"/>
              <a:t>достъпва символа на дадената позиция</a:t>
            </a:r>
            <a:endParaRPr lang="en-US" sz="3200" dirty="0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StringBuilde</a:t>
            </a:r>
            <a:r>
              <a:rPr lang="en-US" dirty="0"/>
              <a:t>r</a:t>
            </a:r>
            <a:endParaRPr lang="bg-BG" dirty="0"/>
          </a:p>
        </p:txBody>
      </p:sp>
      <p:graphicFrame>
        <p:nvGraphicFramePr>
          <p:cNvPr id="13" name="Group 48">
            <a:extLst>
              <a:ext uri="{FF2B5EF4-FFF2-40B4-BE49-F238E27FC236}">
                <a16:creationId xmlns:a16="http://schemas.microsoft.com/office/drawing/2014/main" id="{61F7B190-1B0A-4E8A-BD38-527C85FB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78290"/>
              </p:ext>
            </p:extLst>
          </p:nvPr>
        </p:nvGraphicFramePr>
        <p:xfrm>
          <a:off x="4594169" y="5039806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AutoShape 39">
            <a:extLst>
              <a:ext uri="{FF2B5EF4-FFF2-40B4-BE49-F238E27FC236}">
                <a16:creationId xmlns:a16="http://schemas.microsoft.com/office/drawing/2014/main" id="{F07620DF-E5D3-448F-9010-5F0BE56EF24C}"/>
              </a:ext>
            </a:extLst>
          </p:cNvPr>
          <p:cNvSpPr>
            <a:spLocks/>
          </p:cNvSpPr>
          <p:nvPr/>
        </p:nvSpPr>
        <p:spPr bwMode="auto">
          <a:xfrm rot="16200000">
            <a:off x="6029465" y="4084429"/>
            <a:ext cx="390190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40">
            <a:extLst>
              <a:ext uri="{FF2B5EF4-FFF2-40B4-BE49-F238E27FC236}">
                <a16:creationId xmlns:a16="http://schemas.microsoft.com/office/drawing/2014/main" id="{7B516815-4D7E-4551-AB90-0A141FBDF9E2}"/>
              </a:ext>
            </a:extLst>
          </p:cNvPr>
          <p:cNvSpPr>
            <a:spLocks/>
          </p:cNvSpPr>
          <p:nvPr/>
        </p:nvSpPr>
        <p:spPr bwMode="auto">
          <a:xfrm rot="16200000">
            <a:off x="8821878" y="4613119"/>
            <a:ext cx="390190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3">
            <a:extLst>
              <a:ext uri="{FF2B5EF4-FFF2-40B4-BE49-F238E27FC236}">
                <a16:creationId xmlns:a16="http://schemas.microsoft.com/office/drawing/2014/main" id="{07370042-B22D-4CB6-8220-9572EFD7E5F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249833" y="2059190"/>
            <a:ext cx="26050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7D5FF-2B70-4F60-A864-08D13D5448C4}"/>
              </a:ext>
            </a:extLst>
          </p:cNvPr>
          <p:cNvSpPr txBox="1"/>
          <p:nvPr/>
        </p:nvSpPr>
        <p:spPr>
          <a:xfrm>
            <a:off x="6726380" y="4223423"/>
            <a:ext cx="156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CA10E-DBB3-490E-BF35-546BF244B6B2}"/>
              </a:ext>
            </a:extLst>
          </p:cNvPr>
          <p:cNvSpPr txBox="1"/>
          <p:nvPr/>
        </p:nvSpPr>
        <p:spPr>
          <a:xfrm>
            <a:off x="4612340" y="5901976"/>
            <a:ext cx="323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1F19E-37CA-4BC3-AE2A-4746D075E5D1}"/>
              </a:ext>
            </a:extLst>
          </p:cNvPr>
          <p:cNvSpPr txBox="1"/>
          <p:nvPr/>
        </p:nvSpPr>
        <p:spPr>
          <a:xfrm>
            <a:off x="7789764" y="5901976"/>
            <a:ext cx="245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886DDF7-B960-4761-BFBD-697EAA6EE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92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361FF-0524-43F0-9E9B-DD408FB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71E3B-15C1-4361-A549-8DACCA13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83243"/>
            <a:ext cx="10820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builder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Maria, how are you?");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Maria, how are you?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'D';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Daria,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" Peter");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Peter,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George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George, how are you?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DFF5389-05A2-4D4F-8CA7-4974D74D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Даденият по-долу код ще се опитаме да </a:t>
            </a:r>
            <a:r>
              <a:rPr lang="ru-RU" dirty="0">
                <a:solidFill>
                  <a:srgbClr val="F3CD60"/>
                </a:solidFill>
              </a:rPr>
              <a:t>го</a:t>
            </a: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оптимизираме</a:t>
            </a:r>
            <a:r>
              <a:rPr lang="en-US" dirty="0"/>
              <a:t> </a:t>
            </a:r>
            <a:r>
              <a:rPr lang="bg-BG" dirty="0"/>
              <a:t>да се изпълнява за по-малко от секунда</a:t>
            </a:r>
            <a:endParaRPr lang="en-US" dirty="0"/>
          </a:p>
          <a:p>
            <a:pPr lvl="1"/>
            <a:r>
              <a:rPr lang="bg-BG" dirty="0"/>
              <a:t>С метода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</a:t>
            </a:r>
            <a:r>
              <a:rPr lang="en-GB" dirty="0"/>
              <a:t>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E787CAA-1E0D-4056-8432-EB399A9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83" y="3258389"/>
            <a:ext cx="589013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Convert.ToString(i,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Console.WriteLine(timer.Elapsed);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B509-C94C-4B0F-B76B-0DFEA0F3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2" y="3248439"/>
            <a:ext cx="4686300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CE533-0F5B-48F6-9C77-89DD5168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2" y="4838700"/>
            <a:ext cx="4686300" cy="133350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229985C-6CEF-4DF9-935E-032032F19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 класа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AA062-C4B4-4C61-B815-6E529E1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Съединяване на символни низове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3F1C9-48D2-4022-A6AA-79BD1210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26" y="2113371"/>
            <a:ext cx="10515598" cy="3982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Append(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Convert.ToString(i, 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Console.WriteLine(timer.Elapsed);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097A7A2-2ED2-4524-971D-B1562D575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3600" noProof="1"/>
              <a:t> ефективно изгражда</a:t>
            </a:r>
            <a:r>
              <a:rPr lang="en-US" sz="3600" noProof="1"/>
              <a:t>/</a:t>
            </a:r>
            <a:r>
              <a:rPr lang="bg-BG" sz="3600" noProof="1"/>
              <a:t>променя низове</a:t>
            </a:r>
          </a:p>
          <a:p>
            <a:pPr>
              <a:lnSpc>
                <a:spcPct val="110000"/>
              </a:lnSpc>
            </a:pPr>
            <a:endParaRPr lang="en-US" sz="3600" noProof="1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C2160B-A20F-40FB-BD41-DC143287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2764777"/>
            <a:ext cx="695905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500000;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result.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(i.ToString());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0CAD073F-CBC4-44CA-86E2-89EDFCFE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7166</TotalTime>
  <Words>1036</Words>
  <Application>Microsoft Office PowerPoint</Application>
  <PresentationFormat>По избор</PresentationFormat>
  <Paragraphs>136</Paragraphs>
  <Slides>11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Изграждане и промяна на низове</vt:lpstr>
      <vt:lpstr>Съдържание</vt:lpstr>
      <vt:lpstr>StringBuilder: Как работи?</vt:lpstr>
      <vt:lpstr>Промяната на съдържанието на низ</vt:lpstr>
      <vt:lpstr>Класът StringBuilder</vt:lpstr>
      <vt:lpstr>Операции със StringBuilder  – Примери</vt:lpstr>
      <vt:lpstr>Задача: Съединяване на символни низове</vt:lpstr>
      <vt:lpstr>Решение: Съединяване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2020-11-21T13:54:37Z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