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465" r:id="rId4"/>
    <p:sldId id="482" r:id="rId5"/>
    <p:sldId id="484" r:id="rId6"/>
    <p:sldId id="485" r:id="rId7"/>
    <p:sldId id="486" r:id="rId8"/>
    <p:sldId id="487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64" r:id="rId17"/>
    <p:sldId id="481" r:id="rId18"/>
    <p:sldId id="49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CB0D58E-C551-4246-804F-39CEA5E7100E}">
          <p14:sldIdLst>
            <p14:sldId id="402"/>
            <p14:sldId id="465"/>
          </p14:sldIdLst>
        </p14:section>
        <p14:section name="Представяне на темата" id="{35F86AB0-5C87-458A-9095-8500367B3E4C}">
          <p14:sldIdLst>
            <p14:sldId id="482"/>
            <p14:sldId id="484"/>
            <p14:sldId id="485"/>
            <p14:sldId id="486"/>
            <p14:sldId id="487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Заключения" id="{5E637A54-2849-429C-96F8-F0AC0FADDA32}">
          <p14:sldIdLst>
            <p14:sldId id="464"/>
            <p14:sldId id="481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EA19BEF-52F0-4843-A88C-5D2461532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058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25F0B40-A58A-480A-8BFA-24314D53D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959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D5548A-4A1F-4885-B688-A5BF5214D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76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4ED5FCA-1E80-4312-9E9E-E8B8FD9DD7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0659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D15E4B4-4FBD-4C3A-BA4F-C288024B4D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903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53C9509-8793-483F-BC20-80BDAD66A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71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Масиви с повече размерности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6" y="3583505"/>
            <a:ext cx="5549873" cy="2666696"/>
            <a:chOff x="239737" y="3624633"/>
            <a:chExt cx="5549873" cy="2666696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7" y="425731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7" y="50657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7" y="549968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32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865A6F-D81F-4FF0-AF7D-BAC3A324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890" y="3691139"/>
            <a:ext cx="3985086" cy="230450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C61C3F-50E0-4CCF-9060-337F2208193E}"/>
              </a:ext>
            </a:extLst>
          </p:cNvPr>
          <p:cNvSpPr txBox="1">
            <a:spLocks/>
          </p:cNvSpPr>
          <p:nvPr/>
        </p:nvSpPr>
        <p:spPr bwMode="auto">
          <a:xfrm>
            <a:off x="258654" y="625224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8832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Отпечатване на матрица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000" dirty="0" err="1"/>
              <a:t>intMatrix</a:t>
            </a:r>
            <a:r>
              <a:rPr lang="en-US" sz="2000" dirty="0"/>
              <a:t> =</a:t>
            </a:r>
            <a:r>
              <a:rPr lang="bg-BG" sz="2000" dirty="0"/>
              <a:t> 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{2, 8, 3, 5},</a:t>
            </a:r>
          </a:p>
          <a:p>
            <a:r>
              <a:rPr lang="en-US" sz="2000" dirty="0"/>
              <a:t>  {7, 9, 0, 3},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 = 0;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 &lt; </a:t>
            </a:r>
            <a:r>
              <a:rPr lang="en-US" sz="2000" dirty="0" err="1"/>
              <a:t>intMatrix.GetLength</a:t>
            </a:r>
            <a:r>
              <a:rPr lang="en-US" sz="2000" dirty="0"/>
              <a:t>(0);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++)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sz="2000" dirty="0"/>
              <a:t>= 0;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 &lt; </a:t>
            </a:r>
            <a:r>
              <a:rPr lang="en-US" sz="2000" dirty="0" err="1"/>
              <a:t>intMatrix.GetLength</a:t>
            </a:r>
            <a:r>
              <a:rPr lang="en-US" sz="2000" dirty="0"/>
              <a:t>(1);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++)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</a:t>
            </a:r>
            <a:r>
              <a:rPr lang="en-US" sz="2000" dirty="0"/>
              <a:t>(</a:t>
            </a:r>
            <a:r>
              <a:rPr lang="en-US" sz="2000" dirty="0" err="1"/>
              <a:t>intMatrix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000" dirty="0"/>
              <a:t>]+" 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bg-BG" sz="2000" dirty="0"/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313612" y="2514600"/>
            <a:ext cx="2438400" cy="533400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редове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456612" y="3200400"/>
            <a:ext cx="2438400" cy="533400"/>
          </a:xfrm>
          <a:prstGeom prst="wedgeRoundRectCallout">
            <a:avLst>
              <a:gd name="adj1" fmla="val -96609"/>
              <a:gd name="adj2" fmla="val 7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542212" y="4223220"/>
            <a:ext cx="2819400" cy="882180"/>
          </a:xfrm>
          <a:prstGeom prst="wedgeRoundRectCallout">
            <a:avLst>
              <a:gd name="adj1" fmla="val -69837"/>
              <a:gd name="adj2" fmla="val -3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Изпечатване на елемента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341812" y="4876800"/>
            <a:ext cx="2438400" cy="914400"/>
          </a:xfrm>
          <a:prstGeom prst="wedgeRoundRectCallout">
            <a:avLst>
              <a:gd name="adj1" fmla="val -63723"/>
              <a:gd name="adj2" fmla="val -11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Прехвърляме се на нов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EFC95D-4D08-46D5-81F5-3F2204E2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Вход/Изход на матрица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/>
              <a:t>int</a:t>
            </a:r>
            <a:r>
              <a:rPr lang="bg-BG" sz="2200" dirty="0"/>
              <a:t> </a:t>
            </a:r>
            <a:r>
              <a:rPr lang="en-US" sz="2200" dirty="0"/>
              <a:t>rows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 //</a:t>
            </a:r>
            <a:r>
              <a:rPr lang="bg-BG" sz="2200" dirty="0"/>
              <a:t>въвеждаме брой редове</a:t>
            </a:r>
            <a:endParaRPr lang="en-US" sz="2200" dirty="0"/>
          </a:p>
          <a:p>
            <a:r>
              <a:rPr lang="en-US" sz="2200" dirty="0" err="1"/>
              <a:t>int</a:t>
            </a:r>
            <a:r>
              <a:rPr lang="bg-BG" sz="2200" dirty="0"/>
              <a:t> </a:t>
            </a:r>
            <a:r>
              <a:rPr lang="en-US" sz="2200" dirty="0"/>
              <a:t>cols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</a:t>
            </a:r>
            <a:r>
              <a:rPr lang="bg-BG" sz="2200" dirty="0"/>
              <a:t> //въвеждаме брой колони</a:t>
            </a:r>
            <a:endParaRPr lang="en-US" sz="2200" dirty="0"/>
          </a:p>
          <a:p>
            <a:r>
              <a:rPr lang="en-US" sz="2200" dirty="0" err="1"/>
              <a:t>int</a:t>
            </a:r>
            <a:r>
              <a:rPr lang="en-US" sz="2200" dirty="0"/>
              <a:t>[,] matrix = new </a:t>
            </a:r>
            <a:r>
              <a:rPr lang="en-US" sz="2200" dirty="0" err="1"/>
              <a:t>int</a:t>
            </a:r>
            <a:r>
              <a:rPr lang="en-US" sz="2200" dirty="0"/>
              <a:t>[rows, cols]; //</a:t>
            </a:r>
            <a:r>
              <a:rPr lang="bg-BG" sz="2200" dirty="0"/>
              <a:t>заделяме съответния брой елементи</a:t>
            </a:r>
          </a:p>
          <a:p>
            <a:endParaRPr lang="bg-BG" sz="2200" dirty="0">
              <a:solidFill>
                <a:schemeClr val="tx1"/>
              </a:solidFill>
            </a:endParaRPr>
          </a:p>
          <a:p>
            <a:r>
              <a:rPr lang="en-US" sz="2200" dirty="0"/>
              <a:t>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 = 0;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 &lt; rows;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++)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sz="2200" dirty="0"/>
              <a:t>= 0;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 &lt; cols;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++)</a:t>
            </a:r>
          </a:p>
          <a:p>
            <a:r>
              <a:rPr lang="en-US" sz="2200" dirty="0"/>
              <a:t> 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</a:t>
            </a:r>
            <a:r>
              <a:rPr lang="en-US" sz="2200" dirty="0"/>
              <a:t>("matrix[{0},{1}] = ",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);</a:t>
            </a:r>
          </a:p>
          <a:p>
            <a:r>
              <a:rPr lang="en-US" sz="2200" dirty="0"/>
              <a:t>    matrix[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200" dirty="0"/>
              <a:t>] = </a:t>
            </a:r>
            <a:r>
              <a:rPr lang="en-US" sz="2200" dirty="0" err="1"/>
              <a:t>int.Parse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bg-BG" sz="2200" dirty="0">
                <a:solidFill>
                  <a:schemeClr val="tx1"/>
                </a:solidFill>
              </a:rPr>
              <a:t>//</a:t>
            </a:r>
            <a:r>
              <a:rPr lang="en-US" sz="2200" dirty="0">
                <a:solidFill>
                  <a:schemeClr val="tx1"/>
                </a:solidFill>
              </a:rPr>
              <a:t>TODO: </a:t>
            </a:r>
            <a:r>
              <a:rPr lang="bg-BG" sz="2200" dirty="0">
                <a:solidFill>
                  <a:schemeClr val="tx1"/>
                </a:solidFill>
              </a:rPr>
              <a:t>отпечатваме елементите на масива като в предния пример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A83971F-6BF7-482A-A3C1-745409545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обработва двумерен масив. </a:t>
            </a:r>
          </a:p>
          <a:p>
            <a:pPr lvl="1"/>
            <a:r>
              <a:rPr lang="bg-BG" dirty="0"/>
              <a:t>Изведете го като в края на всеки ред добавете средноаритметичното от реда.</a:t>
            </a:r>
          </a:p>
          <a:p>
            <a:pPr lvl="1"/>
            <a:r>
              <a:rPr lang="bg-BG" dirty="0"/>
              <a:t>Всеки елемент да заема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 позиции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Средноаритметично по редове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0FA4BA5-2D9C-43CC-B354-7436F4D8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813" y="1151121"/>
            <a:ext cx="1255799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2</a:t>
            </a:r>
          </a:p>
          <a:p>
            <a:r>
              <a:rPr lang="bg-BG" sz="2800" dirty="0">
                <a:effectLst/>
              </a:rPr>
              <a:t>4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1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2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3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8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6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9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4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208212" y="3172295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198812" y="2874669"/>
            <a:ext cx="8458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>
                <a:effectLst/>
              </a:rPr>
              <a:t>       1       2       3       5    2.75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       8       6       9       4    6.75</a:t>
            </a:r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ECCBD6D-E9C4-41F8-BAE2-FE7DBE40B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813" y="1151121"/>
            <a:ext cx="11223599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/>
              <a:t>// </a:t>
            </a:r>
            <a:r>
              <a:rPr lang="en-US" sz="2800" dirty="0"/>
              <a:t>TODO: </a:t>
            </a:r>
            <a:r>
              <a:rPr lang="bg-BG" sz="2800" dirty="0"/>
              <a:t>Въведете матрицата</a:t>
            </a:r>
          </a:p>
          <a:p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row = 0; row &lt; rows; row++)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bg-BG" sz="2800" dirty="0"/>
              <a:t>  </a:t>
            </a:r>
            <a:r>
              <a:rPr lang="en-US" sz="2800" dirty="0"/>
              <a:t>double </a:t>
            </a:r>
            <a:r>
              <a:rPr lang="en-US" sz="2800" dirty="0" err="1"/>
              <a:t>avg</a:t>
            </a:r>
            <a:r>
              <a:rPr lang="en-US" sz="2800" dirty="0"/>
              <a:t> = 0;</a:t>
            </a:r>
          </a:p>
          <a:p>
            <a:r>
              <a:rPr lang="bg-BG" sz="2800" dirty="0"/>
              <a:t>  </a:t>
            </a:r>
            <a:r>
              <a:rPr lang="it-IT" sz="2800" dirty="0"/>
              <a:t>for (int col = 0; col &lt; cols; col++)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 err="1"/>
              <a:t>Console.Write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matrix[row, col]);</a:t>
            </a:r>
          </a:p>
          <a:p>
            <a:r>
              <a:rPr lang="bg-BG" sz="2800" dirty="0"/>
              <a:t>    </a:t>
            </a:r>
            <a:r>
              <a:rPr lang="en-US" sz="2800" dirty="0" err="1"/>
              <a:t>avg</a:t>
            </a:r>
            <a:r>
              <a:rPr lang="en-US" sz="2800" dirty="0"/>
              <a:t> += matrix[row, col];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r>
              <a:rPr lang="bg-BG" sz="2800" dirty="0"/>
              <a:t>  </a:t>
            </a:r>
            <a:r>
              <a:rPr lang="en-US" sz="2800" dirty="0" err="1"/>
              <a:t>avg</a:t>
            </a:r>
            <a:r>
              <a:rPr lang="en-US" sz="2800" dirty="0"/>
              <a:t> = </a:t>
            </a:r>
            <a:r>
              <a:rPr lang="en-US" sz="2800" dirty="0" err="1"/>
              <a:t>avg</a:t>
            </a:r>
            <a:r>
              <a:rPr lang="en-US" sz="2800" dirty="0"/>
              <a:t> / cols;</a:t>
            </a:r>
          </a:p>
          <a:p>
            <a:r>
              <a:rPr lang="bg-BG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</a:t>
            </a:r>
            <a:r>
              <a:rPr lang="en-US" sz="2800" dirty="0" err="1"/>
              <a:t>avg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685212" y="1700499"/>
            <a:ext cx="2881200" cy="1308199"/>
          </a:xfrm>
          <a:prstGeom prst="wedgeRoundRectCallout">
            <a:avLst>
              <a:gd name="adj1" fmla="val -192608"/>
              <a:gd name="adj2" fmla="val -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В началото на всеки ред, зануляваме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012" y="3437700"/>
            <a:ext cx="3962400" cy="890301"/>
          </a:xfrm>
          <a:prstGeom prst="wedgeRoundRectCallout">
            <a:avLst>
              <a:gd name="adj1" fmla="val -97629"/>
              <a:gd name="adj2" fmla="val -682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Извеждаме елемента, заемащ 8 позиции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51812" y="4672299"/>
            <a:ext cx="3414600" cy="1423701"/>
          </a:xfrm>
          <a:prstGeom prst="wedgeRoundRectCallout">
            <a:avLst>
              <a:gd name="adj1" fmla="val -79304"/>
              <a:gd name="adj2" fmla="val -480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 средноаритметично и го извеждаме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CE0A08-5CFB-497B-B296-9F6F7046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са масиви, чиито елементи са също (многомерни) масиви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разполагат с повече от една размерност и с толкова индекси, колкото размерности имат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Памет за многомерните масиви се заделя чрез </a:t>
            </a:r>
            <a:r>
              <a:rPr lang="en-US" sz="3200" dirty="0"/>
              <a:t>new </a:t>
            </a:r>
            <a:r>
              <a:rPr lang="bg-BG" sz="3200" dirty="0"/>
              <a:t>като посочим за всяка размерност колко елемента трябва да има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C9642DE-86A1-4F1D-8CA0-32F7BF2E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99AB28-BE55-4ADC-835E-3DCC64DF3033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172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A28DCE8-F2C5-40CB-B00B-D14AFDC0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многомерен масив?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Двумерни масиви – матрици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Многомерни масиви – размерности, индексиране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0D5B196-B464-450F-86BB-0EB62CFF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Двумерен масив</a:t>
            </a:r>
            <a:r>
              <a:rPr lang="bg-BG" dirty="0"/>
              <a:t> = таблица; </a:t>
            </a:r>
            <a:endParaRPr lang="en-US" dirty="0"/>
          </a:p>
          <a:p>
            <a:pPr lvl="1"/>
            <a:r>
              <a:rPr lang="bg-BG" dirty="0"/>
              <a:t>Всеки елемент се идентифицира чрез две измерения – номер на реда и номер на колоната в таблицата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Многомерен масив </a:t>
            </a:r>
            <a:r>
              <a:rPr lang="bg-BG" dirty="0"/>
              <a:t>= Аналогично можем да имаме допълнителни измерения в масива. В този случай е удобно да си представяме масив, в който всеки елемент е масив с по-ниско измерение:</a:t>
            </a:r>
          </a:p>
          <a:p>
            <a:pPr lvl="1"/>
            <a:r>
              <a:rPr lang="bg-BG" dirty="0"/>
              <a:t>Двумерен масив = масив, чиито елементи са едномерен масив</a:t>
            </a:r>
          </a:p>
          <a:p>
            <a:pPr lvl="1"/>
            <a:r>
              <a:rPr lang="bg-BG" dirty="0"/>
              <a:t>Тримерен масив = масив, чиито елементи са двумерени масиви</a:t>
            </a:r>
          </a:p>
          <a:p>
            <a:pPr lvl="1"/>
            <a:r>
              <a:rPr lang="bg-BG" dirty="0"/>
              <a:t>Четиримерен масив = масив, чиито елементи са тримерни масиви 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dirty="0"/>
              <a:t>Основните правила, които важат за едномерни масиви важат и за многомерени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многомерен масив?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CF505E-CDB7-4676-9046-FBDCC802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Има </a:t>
            </a:r>
            <a:r>
              <a:rPr lang="en-US" dirty="0"/>
              <a:t>rows x columns </a:t>
            </a:r>
            <a:r>
              <a:rPr lang="bg-BG" dirty="0"/>
              <a:t>на брой елементи, където </a:t>
            </a:r>
            <a:r>
              <a:rPr lang="en-US" dirty="0"/>
              <a:t>rows </a:t>
            </a:r>
            <a:r>
              <a:rPr lang="bg-BG" dirty="0"/>
              <a:t>е брой на редовете, а </a:t>
            </a:r>
            <a:r>
              <a:rPr lang="en-US" dirty="0"/>
              <a:t>columns </a:t>
            </a:r>
            <a:r>
              <a:rPr lang="bg-BG" dirty="0"/>
              <a:t>– на колоните</a:t>
            </a:r>
          </a:p>
          <a:p>
            <a:pPr>
              <a:lnSpc>
                <a:spcPct val="100000"/>
              </a:lnSpc>
            </a:pPr>
            <a:r>
              <a:rPr lang="bg-BG" dirty="0"/>
              <a:t>Размера на масива е постоянен по всяко негово измерение – не се променя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Елементите са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 </a:t>
            </a:r>
            <a:r>
              <a:rPr lang="bg-BG" dirty="0"/>
              <a:t>тип</a:t>
            </a:r>
          </a:p>
          <a:p>
            <a:pPr>
              <a:lnSpc>
                <a:spcPct val="100000"/>
              </a:lnSpc>
            </a:pPr>
            <a:r>
              <a:rPr lang="bg-BG" dirty="0"/>
              <a:t>Елементите във всяко измерение са номерирани с два индекса: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Ред 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rows-1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Колона–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columns-1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Двумерен масив – матрица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90FFE30-82F9-45D2-95E6-60151407B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4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Досега едномерен масив от цели числа декларирахме чрез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dirty="0"/>
              <a:t>, </a:t>
            </a:r>
            <a:r>
              <a:rPr lang="bg-BG" dirty="0"/>
              <a:t>двумерен масив бихме декларирали по следния начин:</a:t>
            </a:r>
          </a:p>
          <a:p>
            <a:endParaRPr lang="bg-BG" dirty="0"/>
          </a:p>
          <a:p>
            <a:r>
              <a:rPr lang="bg-BG" dirty="0"/>
              <a:t>Аналогично тримерен масив бихме декларирали така:</a:t>
            </a:r>
          </a:p>
          <a:p>
            <a:endParaRPr lang="bg-BG" dirty="0"/>
          </a:p>
          <a:p>
            <a:r>
              <a:rPr lang="bg-BG" dirty="0"/>
              <a:t>Няма теоретично ограничение за броя на размерностите на масив, но в практиката масиви с повече от 2 размерности са рядко срещани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многомерен масив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3990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twoDimentionalArray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7706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800" dirty="0" err="1"/>
              <a:t>threeDimentionalArray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A70C662-EE76-484D-865E-E1A1975E0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Отбелязването на променливата като многомерен масив само по себе си не заделя памет за неговите елементи. За целта използваме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заделяне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932403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3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4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336037" y="2225395"/>
            <a:ext cx="3657600" cy="1414015"/>
          </a:xfrm>
          <a:prstGeom prst="wedgeRoundRectCallout">
            <a:avLst>
              <a:gd name="adj1" fmla="val -76138"/>
              <a:gd name="adj2" fmla="val 23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Двумерен масив от цели числа с 3 реда и 4 колони на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8012" y="4075403"/>
            <a:ext cx="10515598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float[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500" dirty="0" err="1"/>
              <a:t>floatCube</a:t>
            </a:r>
            <a:r>
              <a:rPr lang="en-US" sz="2500" dirty="0"/>
              <a:t>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float[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500" dirty="0"/>
              <a:t>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456612" y="3843785"/>
            <a:ext cx="3352800" cy="2252215"/>
          </a:xfrm>
          <a:prstGeom prst="wedgeRoundRectCallout">
            <a:avLst>
              <a:gd name="adj1" fmla="val -62834"/>
              <a:gd name="adj2" fmla="val -25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Тримерен масив от 5 елемента, като всеки е двумерен масив с 5 реда и 5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9C44822-5D21-4884-82A4-C91235E4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Както при едномерените масиви можем да зададем стойности на многомерния масив веднага след деклариране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двумерен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3140167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</a:t>
            </a:r>
            <a:r>
              <a:rPr lang="bg-BG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{2, 8, 3, 5},</a:t>
            </a:r>
          </a:p>
          <a:p>
            <a:r>
              <a:rPr lang="en-US" sz="2800" dirty="0"/>
              <a:t>  {7, 9, 0, 3},</a:t>
            </a:r>
          </a:p>
          <a:p>
            <a:r>
              <a:rPr lang="en-US" sz="2800" dirty="0"/>
              <a:t>};</a:t>
            </a:r>
            <a:endParaRPr lang="bg-BG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двумерен масив 2 х 4 (2 реда, 4 колони)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A824243-4A9B-4C9D-BAC6-06103CE78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при едномерните масиви, така и при многомерните всички индекси започват от 0. Разликата е, че тук индексите са повече от 1. </a:t>
            </a:r>
            <a:endParaRPr lang="en-US" dirty="0"/>
          </a:p>
          <a:p>
            <a:r>
              <a:rPr lang="bg-BG" dirty="0"/>
              <a:t>Ето как да достъпим елементите на примера от предния слайд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r>
              <a:rPr lang="bg-BG" dirty="0"/>
              <a:t>Индексите се отделят със запетаи!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Достъп до елементите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399057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94505" y="399057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363135" y="3990576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213138" y="3990576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63768" y="4899574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530016" y="4899574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359204" y="4891436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225452" y="4891436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B1EDBE80-D0B5-429C-9CBC-2A6AC5F4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Всяка размерност на многомерен масив може да има различна дължина спрямо останалите. Поради тази причина всяка размерност се номерира по сходен начин на индексите. </a:t>
            </a:r>
            <a:endParaRPr lang="en-US" dirty="0"/>
          </a:p>
          <a:p>
            <a:r>
              <a:rPr lang="bg-BG" dirty="0"/>
              <a:t>За да разберем колко реда има двумерния масив от примера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bg-BG" dirty="0"/>
              <a:t>А за да разберем колко колони има: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Дължина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6504" y="4676190"/>
            <a:ext cx="110694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intMatrix.GetLength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56504" y="6065302"/>
            <a:ext cx="110694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intMatrix.GetLength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bg-BG" sz="2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BF29F2-B532-4957-A5A4-9C2C6943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7178</TotalTime>
  <Words>1331</Words>
  <Application>Microsoft Office PowerPoint</Application>
  <PresentationFormat>По избор</PresentationFormat>
  <Paragraphs>187</Paragraphs>
  <Slides>17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Какво е многомерен масив?</vt:lpstr>
      <vt:lpstr>Двумерен масив – матрица</vt:lpstr>
      <vt:lpstr>Деклариране на многомерен масив</vt:lpstr>
      <vt:lpstr>Деклариране и заделяне</vt:lpstr>
      <vt:lpstr>Инициализация на двумерен масив</vt:lpstr>
      <vt:lpstr>Достъп до елементите на многомерен масив</vt:lpstr>
      <vt:lpstr>Дължина на многомерен масив</vt:lpstr>
      <vt:lpstr>Пример: Отпечатване на матрица</vt:lpstr>
      <vt:lpstr>Пример: Вход/Изход на матрица</vt:lpstr>
      <vt:lpstr>Задача: Средноаритметично по редове</vt:lpstr>
      <vt:lpstr>Пример: Средноаритметично по редове</vt:lpstr>
      <vt:lpstr>Решение: Средноаритметично по редове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2020-11-21T14:00:01Z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