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64" r:id="rId15"/>
    <p:sldId id="4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40832A2-C997-4DE2-81B8-D31DA42AA19A}">
          <p14:sldIdLst>
            <p14:sldId id="402"/>
          </p14:sldIdLst>
        </p14:section>
        <p14:section name="LINQ" id="{356FC7A2-8255-4825-893C-67C49041BAF3}">
          <p14:sldIdLst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Conclusion" id="{77AD7D84-4D04-4D90-ACAA-C873C65A4183}">
          <p14:sldIdLst>
            <p14:sldId id="464"/>
            <p14:sldId id="4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130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D405225-8C50-4138-8157-4A679836BA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413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334357-F7F5-4638-BB6F-E5FAD23F0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58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82C07D4-9C40-469F-9CCA-23CC3FD09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921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1A99C73-D80D-4267-9F63-0A3D492C6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1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1/LINQ-&#1080;-&#1051;&#1072;&#1084;&#1073;&#1076;&#1072;-&#1080;&#1079;&#1088;&#1072;&#1079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99861" y="3510093"/>
            <a:ext cx="6053181" cy="2703588"/>
            <a:chOff x="285232" y="3551221"/>
            <a:chExt cx="6053181" cy="2703588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09615" y="3551221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9897" y="421436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701" y="4998786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5232" y="5403724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79634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302111">
            <a:off x="5135474" y="3381416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00659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351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1229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Вземане</a:t>
            </a:r>
            <a:r>
              <a:rPr lang="en-US" dirty="0"/>
              <a:t> / </a:t>
            </a:r>
            <a:r>
              <a:rPr lang="bg-BG" dirty="0"/>
              <a:t>Пропускане на елементи от колекция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bg-BG" dirty="0"/>
              <a:t> можем да вземем определен брой елементи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bg-BG" dirty="0"/>
              <a:t> можем да пропуснем определен брой: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8206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(3)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[10, 20, 30]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563879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new List&lt;int&gt;() { 10, 20, 30, 40, 50, 60}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noProof="1"/>
              <a:t>(3).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noProof="1"/>
              <a:t>(2)</a:t>
            </a:r>
          </a:p>
          <a:p>
            <a:r>
              <a:rPr lang="en-US" noProof="1"/>
              <a:t>  .ToArray(); </a:t>
            </a:r>
          </a:p>
          <a:p>
            <a:r>
              <a:rPr lang="en-US" noProof="1">
                <a:solidFill>
                  <a:srgbClr val="BAB398"/>
                </a:solidFill>
              </a:rPr>
              <a:t>// nums = [40, 30]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31DED27-86AB-4CDD-B780-4C11D175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изведете най-големите 3 от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009F974-E820-43EB-B2C6-45D459A6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12" grpId="0" animBg="1"/>
      <p:bldP spid="13" grpId="0" animBg="1"/>
      <p:bldP spid="14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Най-големите 3 числа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5293" y="1320586"/>
            <a:ext cx="10668000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List&lt;int&gt; nums = Console.ReadLine().Split()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  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endParaRPr lang="en-US" sz="2800" noProof="1"/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1810FB8-F349-41F9-93A3-1DC4FF443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сериозно опростява обработката</a:t>
            </a:r>
            <a:r>
              <a:rPr lang="en-US" sz="3600" noProof="1">
                <a:sym typeface="Wingdings" panose="05000000000000000000" pitchFamily="2" charset="2"/>
              </a:rPr>
              <a:t> </a:t>
            </a:r>
            <a:r>
              <a:rPr lang="bg-BG" sz="3600" noProof="1">
                <a:sym typeface="Wingdings" panose="05000000000000000000" pitchFamily="2" charset="2"/>
              </a:rPr>
              <a:t>на данни</a:t>
            </a:r>
          </a:p>
          <a:p>
            <a:pPr>
              <a:spcBef>
                <a:spcPts val="0"/>
              </a:spcBef>
            </a:pPr>
            <a:r>
              <a:rPr lang="bg-BG" sz="3600" noProof="1">
                <a:sym typeface="Wingdings" panose="05000000000000000000" pitchFamily="2" charset="2"/>
              </a:rPr>
              <a:t>Част от поддържаните операции са: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Намиране на минимум/максимум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Сумиране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Средноаритметично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Сортиране</a:t>
            </a: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Извличане на няколко елемента и др.</a:t>
            </a:r>
          </a:p>
          <a:p>
            <a:pPr>
              <a:spcBef>
                <a:spcPts val="0"/>
              </a:spcBef>
            </a:pPr>
            <a:endParaRPr lang="en-US" sz="36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F7EE609-3B85-44BE-AB1E-A8FC54F2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</a:t>
            </a:r>
            <a:r>
              <a:rPr lang="en-US" dirty="0"/>
              <a:t> </a:t>
            </a:r>
            <a:r>
              <a:rPr lang="bg-BG" dirty="0"/>
              <a:t>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0144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1821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533DC3C-D70D-4110-9C8B-BF06527E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4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093368"/>
            <a:ext cx="10263928" cy="820600"/>
          </a:xfrm>
        </p:spPr>
        <p:txBody>
          <a:bodyPr/>
          <a:lstStyle/>
          <a:p>
            <a:r>
              <a:rPr lang="bg-BG" dirty="0"/>
              <a:t>Ламбда функции и</a:t>
            </a:r>
            <a:r>
              <a:rPr lang="en-US" dirty="0"/>
              <a:t>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059904"/>
            <a:ext cx="10263928" cy="1339204"/>
          </a:xfrm>
        </p:spPr>
        <p:txBody>
          <a:bodyPr/>
          <a:lstStyle/>
          <a:p>
            <a:pPr lvl="0"/>
            <a:r>
              <a:rPr lang="en-US" dirty="0"/>
              <a:t>LINQ </a:t>
            </a:r>
            <a:r>
              <a:rPr lang="bg-BG" dirty="0"/>
              <a:t>в действие</a:t>
            </a:r>
            <a:r>
              <a:rPr lang="en-US" dirty="0"/>
              <a:t>: </a:t>
            </a:r>
            <a:r>
              <a:rPr lang="bg-BG" dirty="0"/>
              <a:t>филтриране,</a:t>
            </a:r>
            <a:r>
              <a:rPr lang="en-US" dirty="0"/>
              <a:t> </a:t>
            </a:r>
            <a:r>
              <a:rPr lang="bg-BG" dirty="0"/>
              <a:t>разпределяне, подреждане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1121167">
            <a:off x="3841142" y="1698579"/>
            <a:ext cx="419858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15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4558">
            <a:off x="1343792" y="1171548"/>
            <a:ext cx="1810668" cy="1810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835991">
            <a:off x="8269860" y="1279425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f(x) </a:t>
            </a:r>
            <a:r>
              <a:rPr lang="en-US" sz="4400" b="1" dirty="0">
                <a:ln w="1905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 y</a:t>
            </a:r>
            <a:endParaRPr lang="en-US" sz="4400" b="1" dirty="0"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84F0C29-CEB1-47DB-8DB5-56A79F6B9D1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74921"/>
            <a:ext cx="11804822" cy="56465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най-малкия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sz="3200" dirty="0"/>
              <a:t> – </a:t>
            </a:r>
            <a:r>
              <a:rPr lang="bg-BG" sz="3200" dirty="0"/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най-големия</a:t>
            </a:r>
            <a:r>
              <a:rPr lang="en-US" sz="3200" dirty="0"/>
              <a:t> </a:t>
            </a:r>
            <a:r>
              <a:rPr lang="bg-BG" sz="3200" dirty="0"/>
              <a:t>елемент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sz="3200" dirty="0"/>
              <a:t> </a:t>
            </a:r>
            <a:r>
              <a:rPr lang="bg-BG" sz="3200" dirty="0"/>
              <a:t>на всички елементи в колекция</a:t>
            </a:r>
            <a:endParaRPr lang="en-US" sz="3200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sz="3200" dirty="0"/>
              <a:t> – </a:t>
            </a:r>
            <a:r>
              <a:rPr lang="bg-BG" sz="3200" dirty="0"/>
              <a:t>намира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средноаритметичното</a:t>
            </a:r>
            <a:r>
              <a:rPr lang="en-US" sz="3200" dirty="0"/>
              <a:t> </a:t>
            </a:r>
            <a:r>
              <a:rPr lang="bg-BG" sz="3200" dirty="0"/>
              <a:t>на всички елементи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поредици с </a:t>
            </a:r>
            <a:r>
              <a:rPr lang="en-US" dirty="0"/>
              <a:t>LINQ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676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List&lt;int&gt;()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124200"/>
            <a:ext cx="10882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{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40,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5</a:t>
            </a:r>
            <a:r>
              <a:rPr lang="en-US" sz="3200" noProof="1">
                <a:latin typeface="+mn-lt"/>
              </a:rPr>
              <a:t> </a:t>
            </a:r>
            <a:r>
              <a:rPr lang="en-US" noProof="1"/>
              <a:t>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40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495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long[]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</a:t>
            </a:r>
            <a:r>
              <a:rPr lang="en-US" noProof="1"/>
              <a:t>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8674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new int[]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{1,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3,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-1,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-5,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0,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50}.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noProof="1"/>
              <a:t>() </a:t>
            </a:r>
            <a:r>
              <a:rPr lang="en-US" noProof="1">
                <a:sym typeface="Wingdings" panose="05000000000000000000" pitchFamily="2" charset="2"/>
              </a:rPr>
              <a:t> </a:t>
            </a:r>
            <a:r>
              <a:rPr lang="en-US" noProof="1"/>
              <a:t>6.75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523D6B3-559A-4FCF-993A-61B6A357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цели числа и извежда техните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минимум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максимум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средноаритметично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Sum, Min, Max, Average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9A2AF06-A2CD-4D3E-B012-40A041443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изведете максимум и средноаритметично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1" y="1164608"/>
            <a:ext cx="6082352" cy="12737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Добавете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може да използваме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LINQ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функциите като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0E6FFC4-EAE8-4FA3-844C-04D77CD1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3582" y="6320135"/>
            <a:ext cx="752840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колекции от един ред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въвеждане на колекции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.Select(double.Parse);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къса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14800"/>
            <a:ext cx="108822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    .Split()</a:t>
            </a:r>
          </a:p>
          <a:p>
            <a:r>
              <a:rPr lang="en-US" noProof="1"/>
              <a:t>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 .Select(number =&gt; int.Parse(number)); </a:t>
            </a:r>
            <a:r>
              <a:rPr lang="en-US" noProof="1">
                <a:solidFill>
                  <a:srgbClr val="ADA485"/>
                </a:solidFill>
                <a:latin typeface="+mn-lt"/>
              </a:rPr>
              <a:t>// </a:t>
            </a:r>
            <a:r>
              <a:rPr lang="bg-BG" noProof="1">
                <a:solidFill>
                  <a:srgbClr val="ADA485"/>
                </a:solidFill>
                <a:latin typeface="+mn-lt"/>
              </a:rPr>
              <a:t>дълга версия</a:t>
            </a:r>
            <a:endParaRPr lang="en-US" noProof="1">
              <a:solidFill>
                <a:srgbClr val="ADA485"/>
              </a:solidFill>
              <a:latin typeface="+mn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51016EA-6A12-4E55-9B42-DFE484AF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за преобразуване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36" y="1918502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.Select(number =&gt; int.Parse(number))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32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7236" y="4289405"/>
            <a:ext cx="10671176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List&lt;double&gt; nums = Console.ReadLine()</a:t>
            </a:r>
          </a:p>
          <a:p>
            <a:r>
              <a:rPr lang="en-US" sz="3200" noProof="1"/>
              <a:t>  .Split()</a:t>
            </a:r>
          </a:p>
          <a:p>
            <a:r>
              <a:rPr lang="en-US" sz="3200" noProof="1"/>
              <a:t>  .Select(double.Parse)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200" noProof="1"/>
              <a:t>();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01741F8-59E8-4C21-96FB-CFE0D4C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колекции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 сортираме в нарастващ ред: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Чрез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сортираме в намалящ ред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941045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734132"/>
            <a:ext cx="108822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num).ToList();</a:t>
            </a:r>
          </a:p>
          <a:p>
            <a:r>
              <a:rPr lang="en-US" noProof="1"/>
              <a:t>Console.WriteLine(String.Join(", ", nums));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48F014-FD55-4323-8ADE-B05D102C1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колекции по няколко признака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можем да сортираме по няколко признака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16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noProof="1"/>
              <a:t>Dictionary&lt;int, string&gt; products = </a:t>
            </a:r>
          </a:p>
          <a:p>
            <a:pPr>
              <a:lnSpc>
                <a:spcPct val="110000"/>
              </a:lnSpc>
            </a:pPr>
            <a:r>
              <a:rPr lang="en-US" noProof="1"/>
              <a:t>  new Dictionary&lt;int, string&gt;();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Dictionary&lt;int, string&gt; sortedDict = products</a:t>
            </a:r>
          </a:p>
          <a:p>
            <a:pPr>
              <a:lnSpc>
                <a:spcPct val="110000"/>
              </a:lnSpc>
            </a:pPr>
            <a:r>
              <a:rPr lang="en-US" noProof="1"/>
              <a:t>  .OrderBy(pair =&gt; pair.Value)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pair.Key)</a:t>
            </a:r>
          </a:p>
          <a:p>
            <a:pPr>
              <a:lnSpc>
                <a:spcPct val="110000"/>
              </a:lnSpc>
            </a:pPr>
            <a:r>
              <a:rPr lang="en-US" noProof="1"/>
              <a:t>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 pair =&gt; pair.Value);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B0B5B8-2E02-469C-9F06-67F541C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7146</TotalTime>
  <Words>1211</Words>
  <Application>Microsoft Office PowerPoint</Application>
  <PresentationFormat>По избор</PresentationFormat>
  <Paragraphs>181</Paragraphs>
  <Slides>15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Ламбда функции и LINQ</vt:lpstr>
      <vt:lpstr>Обработка на поредици с LINQ</vt:lpstr>
      <vt:lpstr>Задача: Sum, Min, Max, Average</vt:lpstr>
      <vt:lpstr>Решение: Sum, Min, Max, Average</vt:lpstr>
      <vt:lpstr>Въвеждане на колекции от един ред</vt:lpstr>
      <vt:lpstr>Преобразуване на колекции</vt:lpstr>
      <vt:lpstr>Сортиране на колекции</vt:lpstr>
      <vt:lpstr>Сортиране на колекции по няколко признака</vt:lpstr>
      <vt:lpstr>Вземане / Пропускане на елементи от колекция</vt:lpstr>
      <vt:lpstr>Задача: Най-големите 3 числа</vt:lpstr>
      <vt:lpstr>Задача: Най-големите 3 числа</vt:lpstr>
      <vt:lpstr>Какво научихме днес?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2020-11-21T14:09:52Z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