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65" r:id="rId4"/>
    <p:sldId id="494" r:id="rId5"/>
    <p:sldId id="493" r:id="rId6"/>
    <p:sldId id="484" r:id="rId7"/>
    <p:sldId id="489" r:id="rId8"/>
    <p:sldId id="491" r:id="rId9"/>
    <p:sldId id="464" r:id="rId10"/>
    <p:sldId id="481" r:id="rId11"/>
    <p:sldId id="49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553FC6C-A2AE-4A48-9EF6-FCBEB08B1D0C}">
          <p14:sldIdLst>
            <p14:sldId id="402"/>
            <p14:sldId id="465"/>
          </p14:sldIdLst>
        </p14:section>
        <p14:section name="Представяне на темата" id="{086FF89F-6EC1-4D6B-BDE3-293D8B9B9228}">
          <p14:sldIdLst>
            <p14:sldId id="494"/>
            <p14:sldId id="493"/>
            <p14:sldId id="484"/>
            <p14:sldId id="489"/>
            <p14:sldId id="491"/>
          </p14:sldIdLst>
        </p14:section>
        <p14:section name="Заключения" id="{2257759A-C9AF-49DE-9AB5-875BA1431BD0}">
          <p14:sldIdLst>
            <p14:sldId id="464"/>
            <p14:sldId id="481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C260232-4640-4101-BF9C-A5B58976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374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6822C29-B756-4AE1-BECA-3ADD16D76C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549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8BABDA-4FD7-4103-AE85-5FF212DD6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095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2B12A8B-C815-4435-A412-B7184D7A32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9206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E72E82B-E246-430A-AEB3-3E24214DD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772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596B799-5DCA-497A-98F9-5FFC1FF18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76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613882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/>
              <a:t>Многомерни масиви</a:t>
            </a:r>
            <a:endParaRPr lang="x-none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107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Назъбени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7" name="Picture 16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8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B7D949-7B56-4CF6-863F-266A8DCC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66325"/>
              </p:ext>
            </p:extLst>
          </p:nvPr>
        </p:nvGraphicFramePr>
        <p:xfrm>
          <a:off x="8226172" y="4035644"/>
          <a:ext cx="2747868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18">
            <a:extLst>
              <a:ext uri="{FF2B5EF4-FFF2-40B4-BE49-F238E27FC236}">
                <a16:creationId xmlns:a16="http://schemas.microsoft.com/office/drawing/2014/main" id="{7B98B7FB-CABC-4E78-AD7C-3C10C50E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774" y="3436224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5EEDE8-09A8-493A-8916-ED81EC6D7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4502"/>
              </p:ext>
            </p:extLst>
          </p:nvPr>
        </p:nvGraphicFramePr>
        <p:xfrm>
          <a:off x="8226172" y="4645244"/>
          <a:ext cx="137393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3A0C9F5-2896-410C-A356-E4B255902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43263"/>
              </p:ext>
            </p:extLst>
          </p:nvPr>
        </p:nvGraphicFramePr>
        <p:xfrm>
          <a:off x="8226172" y="5254844"/>
          <a:ext cx="2060901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18">
            <a:extLst>
              <a:ext uri="{FF2B5EF4-FFF2-40B4-BE49-F238E27FC236}">
                <a16:creationId xmlns:a16="http://schemas.microsoft.com/office/drawing/2014/main" id="{C3259496-1DE7-42EC-AAA2-4ED0FA54F6F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02464" y="4726534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77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26C9075-8FFC-49CE-A7BB-74EF808B0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6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Назъбени масиви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Използване на назъбени масиви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FFD3855-410A-4545-BE49-D651FBF3A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6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Назъбен масив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(jagged array)</a:t>
            </a:r>
            <a:r>
              <a:rPr lang="bg-BG" dirty="0"/>
              <a:t> = масив от масиви, всеки с различна дължина</a:t>
            </a:r>
          </a:p>
          <a:p>
            <a:r>
              <a:rPr lang="bg-BG" dirty="0"/>
              <a:t>Назъбените масиви се създават чрез </a:t>
            </a:r>
            <a:r>
              <a:rPr lang="en-US" dirty="0"/>
              <a:t>1 </a:t>
            </a:r>
            <a:r>
              <a:rPr lang="bg-BG" dirty="0"/>
              <a:t>двойка от скоби</a:t>
            </a:r>
            <a:r>
              <a:rPr lang="en-US" dirty="0"/>
              <a:t> </a:t>
            </a:r>
            <a:r>
              <a:rPr lang="bg-BG" dirty="0"/>
              <a:t>за всяко измерение:</a:t>
            </a:r>
          </a:p>
          <a:p>
            <a:endParaRPr lang="bg-BG" dirty="0"/>
          </a:p>
          <a:p>
            <a:r>
              <a:rPr lang="bg-BG" dirty="0"/>
              <a:t>Заделяне: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08012" y="3644516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[][] </a:t>
            </a:r>
            <a:r>
              <a:rPr lang="en-US" sz="2800" dirty="0" err="1"/>
              <a:t>jaggedArray</a:t>
            </a:r>
            <a:r>
              <a:rPr lang="en-US" sz="2800" dirty="0"/>
              <a:t>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5066003"/>
            <a:ext cx="10515598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jaggedArray</a:t>
            </a:r>
            <a:r>
              <a:rPr lang="bg-BG" sz="2800" dirty="0"/>
              <a:t> = </a:t>
            </a:r>
            <a:r>
              <a:rPr lang="en-US" sz="2800" dirty="0"/>
              <a:t>new </a:t>
            </a:r>
            <a:r>
              <a:rPr lang="en-US" sz="2800" dirty="0" err="1"/>
              <a:t>int</a:t>
            </a:r>
            <a:r>
              <a:rPr lang="en-US" sz="2800" dirty="0"/>
              <a:t>[2][];</a:t>
            </a:r>
          </a:p>
          <a:p>
            <a:r>
              <a:rPr lang="en-US" sz="2800" dirty="0" err="1"/>
              <a:t>jaggedArray</a:t>
            </a:r>
            <a:r>
              <a:rPr lang="en-US" sz="2800" dirty="0"/>
              <a:t>[0] = new </a:t>
            </a:r>
            <a:r>
              <a:rPr lang="en-US" sz="2800" dirty="0" err="1"/>
              <a:t>int</a:t>
            </a:r>
            <a:r>
              <a:rPr lang="en-US" sz="2800" dirty="0"/>
              <a:t>[5];</a:t>
            </a:r>
          </a:p>
          <a:p>
            <a:r>
              <a:rPr lang="en-US" sz="2800" dirty="0" err="1"/>
              <a:t>jaggedArray</a:t>
            </a:r>
            <a:r>
              <a:rPr lang="en-US" sz="2800" dirty="0"/>
              <a:t>[1] = new </a:t>
            </a:r>
            <a:r>
              <a:rPr lang="en-US" sz="2800" dirty="0" err="1"/>
              <a:t>int</a:t>
            </a:r>
            <a:r>
              <a:rPr lang="en-US" sz="2800" dirty="0"/>
              <a:t>[3];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0B0EB8B-1441-4D02-85F0-853BCFB03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8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Инициализиране: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1828800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[][] </a:t>
            </a:r>
            <a:r>
              <a:rPr lang="en-US" sz="2800" dirty="0" err="1"/>
              <a:t>jaggedArray</a:t>
            </a:r>
            <a:r>
              <a:rPr lang="bg-BG" sz="2800" dirty="0"/>
              <a:t> =</a:t>
            </a:r>
            <a:r>
              <a:rPr lang="en-US" sz="2800" dirty="0"/>
              <a:t> {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2, 8, 4, 6},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3, 6},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10, 20, 40}</a:t>
            </a:r>
          </a:p>
          <a:p>
            <a:r>
              <a:rPr lang="en-US" sz="2800" dirty="0"/>
              <a:t>};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55801"/>
              </p:ext>
            </p:extLst>
          </p:nvPr>
        </p:nvGraphicFramePr>
        <p:xfrm>
          <a:off x="8370230" y="2209800"/>
          <a:ext cx="2747868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8217832" y="161038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5520"/>
              </p:ext>
            </p:extLst>
          </p:nvPr>
        </p:nvGraphicFramePr>
        <p:xfrm>
          <a:off x="8370230" y="2819400"/>
          <a:ext cx="137393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49521"/>
              </p:ext>
            </p:extLst>
          </p:nvPr>
        </p:nvGraphicFramePr>
        <p:xfrm>
          <a:off x="8370230" y="3429000"/>
          <a:ext cx="2060901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 rot="5400000">
            <a:off x="6546522" y="290069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6412" y="2895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74ED7A99-7B7B-4C3B-8C78-981D8EEC5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Достъп до елементите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Назъбен масив от двумерни масиви:</a:t>
            </a: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905000"/>
            <a:ext cx="5410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jaggedArray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][</a:t>
            </a:r>
            <a:r>
              <a:rPr lang="en-US" sz="2800" dirty="0"/>
              <a:t>3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= </a:t>
            </a:r>
            <a:r>
              <a:rPr lang="en-US" sz="2800" dirty="0">
                <a:solidFill>
                  <a:schemeClr val="tx1"/>
                </a:solidFill>
              </a:rPr>
              <a:t>18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3846803"/>
            <a:ext cx="11125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[][,] </a:t>
            </a:r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[2][,];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[0]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{5, 3}, {2, 9} };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[1]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{3, 5, 2}, {8, 2, 9} };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F84DBD-8935-4F84-9A6B-683D6FCF2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740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Генерирайте и изпечатайте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Триъгълника на Паскал </a:t>
            </a:r>
            <a:r>
              <a:rPr lang="bg-BG" dirty="0"/>
              <a:t>по зададена височина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bg-BG" dirty="0"/>
              <a:t>. Триъгълника на паскал съдържа:</a:t>
            </a:r>
          </a:p>
          <a:p>
            <a:pPr lvl="1"/>
            <a:r>
              <a:rPr lang="bg-BG" dirty="0"/>
              <a:t>Числото 1 на 1 ред</a:t>
            </a:r>
          </a:p>
          <a:p>
            <a:pPr lvl="1"/>
            <a:r>
              <a:rPr lang="bg-BG" dirty="0"/>
              <a:t>Всяко число на всеки следващ ред се получава от сбора на двете числа над него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Триъгълник на Паскал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816168" y="5082136"/>
            <a:ext cx="934844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3503612" y="4472536"/>
            <a:ext cx="2944844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     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1   1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1   2   1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1   3   3   1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1   4   6   4   1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360612" y="51054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1CDCBC4-1E67-4ACB-93AE-BFB7B00EA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2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Триъгълник на Паскал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3768" y="1271898"/>
            <a:ext cx="11069444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h = </a:t>
            </a:r>
            <a:r>
              <a:rPr lang="en-US" sz="2200" dirty="0" err="1">
                <a:solidFill>
                  <a:schemeClr val="tx1"/>
                </a:solidFill>
              </a:rPr>
              <a:t>int.Parse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Console.ReadLine</a:t>
            </a:r>
            <a:r>
              <a:rPr lang="en-US" sz="2200" dirty="0">
                <a:solidFill>
                  <a:schemeClr val="tx1"/>
                </a:solidFill>
              </a:rPr>
              <a:t>());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long[][] triangle = new long[h+1][];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row = 0; row &lt; h; row++)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triangle[row] = new long[row + 1];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r>
              <a:rPr lang="en-US" sz="2200" dirty="0">
                <a:solidFill>
                  <a:schemeClr val="tx1"/>
                </a:solidFill>
              </a:rPr>
              <a:t>triangle[0][0] =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row = 0; row &lt; h-1; row++)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col = 0; col &lt;= row; col++)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triangle[row + 1][col] += triangle[row][col];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triangle[row + 1][col + 1] += triangle[row][col];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//TODO: </a:t>
            </a:r>
            <a:r>
              <a:rPr lang="bg-BG" sz="2200" dirty="0">
                <a:solidFill>
                  <a:schemeClr val="tx1"/>
                </a:solidFill>
              </a:rPr>
              <a:t>Изпечатване с подходящо форматиране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313612" y="1371599"/>
            <a:ext cx="3962400" cy="890301"/>
          </a:xfrm>
          <a:prstGeom prst="wedgeRoundRectCallout">
            <a:avLst>
              <a:gd name="adj1" fmla="val -71712"/>
              <a:gd name="adj2" fmla="val 13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Създаваме триъгълен масив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332011" y="2486126"/>
            <a:ext cx="3944001" cy="886554"/>
          </a:xfrm>
          <a:prstGeom prst="wedgeRoundRectCallout">
            <a:avLst>
              <a:gd name="adj1" fmla="val -73226"/>
              <a:gd name="adj2" fmla="val -36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Заделяме елементи за всеки ред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151611" y="3936298"/>
            <a:ext cx="2429201" cy="1016702"/>
          </a:xfrm>
          <a:prstGeom prst="wedgeRoundRectCallout">
            <a:avLst>
              <a:gd name="adj1" fmla="val -73843"/>
              <a:gd name="adj2" fmla="val -19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Изчисляваме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9753563-AED4-43AE-A0F7-62B2A145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Назъбените масиви са масив от елементи, всеки от които също е масив, но с потенциално различна дължина от останалите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Назъбените масиви </a:t>
            </a:r>
            <a:r>
              <a:rPr lang="bg-BG" sz="3600" dirty="0"/>
              <a:t>разполагат</a:t>
            </a:r>
            <a:r>
              <a:rPr lang="bg-BG" sz="3200" dirty="0"/>
              <a:t> с 1 двойка квадратни скоби за всяка една своя размерност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B073FD7-38AF-4FA6-BB20-4FD45F55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>
                <a:latin typeface="+mn-ea"/>
              </a:rPr>
              <a:t>Многомерни масиви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222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7167</TotalTime>
  <Words>715</Words>
  <Application>Microsoft Office PowerPoint</Application>
  <PresentationFormat>Custom</PresentationFormat>
  <Paragraphs>119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Многомерни масиви</vt:lpstr>
      <vt:lpstr>Съдържание</vt:lpstr>
      <vt:lpstr>Назъбени масиви</vt:lpstr>
      <vt:lpstr>Назъбени масиви</vt:lpstr>
      <vt:lpstr>Назъбени масиви</vt:lpstr>
      <vt:lpstr>Задача: Триъгълник на Паскал</vt:lpstr>
      <vt:lpstr>Решение: Триъгълник на Паскал</vt:lpstr>
      <vt:lpstr>Какво научихме този час?</vt:lpstr>
      <vt:lpstr>Многомерни 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2020-11-10T16:28:00Z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