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75" r:id="rId3"/>
    <p:sldId id="476" r:id="rId4"/>
    <p:sldId id="446" r:id="rId5"/>
    <p:sldId id="453" r:id="rId6"/>
    <p:sldId id="455" r:id="rId7"/>
    <p:sldId id="456" r:id="rId8"/>
    <p:sldId id="457" r:id="rId9"/>
    <p:sldId id="474" r:id="rId10"/>
    <p:sldId id="454" r:id="rId11"/>
    <p:sldId id="459" r:id="rId12"/>
    <p:sldId id="458" r:id="rId13"/>
    <p:sldId id="460" r:id="rId14"/>
    <p:sldId id="478" r:id="rId15"/>
    <p:sldId id="479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B935C6C-854C-409C-A9FF-CDBDAD6DEB26}">
          <p14:sldIdLst>
            <p14:sldId id="475"/>
            <p14:sldId id="476"/>
          </p14:sldIdLst>
        </p14:section>
        <p14:section name="Двоична, десетична и шестнадесетична бройни системи" id="{495434AF-8696-45C4-B256-E8C9D623FEF6}">
          <p14:sldIdLst>
            <p14:sldId id="446"/>
            <p14:sldId id="453"/>
            <p14:sldId id="455"/>
            <p14:sldId id="456"/>
            <p14:sldId id="457"/>
            <p14:sldId id="474"/>
            <p14:sldId id="454"/>
            <p14:sldId id="459"/>
            <p14:sldId id="458"/>
            <p14:sldId id="460"/>
          </p14:sldIdLst>
        </p14:section>
        <p14:section name="Заключения" id="{9BBEE89A-F552-4D12-8771-E5A902D98C86}">
          <p14:sldIdLst>
            <p14:sldId id="478"/>
            <p14:sldId id="479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D282A45-2B06-4A4F-B489-4332BEE356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4444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43E6DA4-332C-40FA-AB07-FD557FDF0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941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2274AD4-0E28-46C3-ABCF-97E358125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4477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B307BC7-6058-4791-9BAE-547D7BEE59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2460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6B12235-96EF-4087-8B1B-F1878A7C4B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6957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5.jpeg"/><Relationship Id="rId4" Type="http://schemas.openxmlformats.org/officeDocument/2006/relationships/image" Target="../media/image2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Бройни системи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8012" y="1554117"/>
            <a:ext cx="10882098" cy="803801"/>
          </a:xfrm>
        </p:spPr>
        <p:txBody>
          <a:bodyPr>
            <a:normAutofit fontScale="82500" lnSpcReduction="10000"/>
          </a:bodyPr>
          <a:lstStyle/>
          <a:p>
            <a:r>
              <a:rPr lang="bg-BG" altLang="en-US" dirty="0">
                <a:latin typeface="+mn-ea"/>
              </a:rPr>
              <a:t>Преобразуване от една бройна система в друга</a:t>
            </a:r>
            <a:endParaRPr lang="x-none" altLang="en-US" dirty="0">
              <a:latin typeface="+mn-ea"/>
            </a:endParaRPr>
          </a:p>
        </p:txBody>
      </p:sp>
      <p:pic>
        <p:nvPicPr>
          <p:cNvPr id="15" name="Picture 14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91" y="2666764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36" y="2601827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542716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11887E-914F-4C01-A3D4-7AFA392485BC}"/>
              </a:ext>
            </a:extLst>
          </p:cNvPr>
          <p:cNvSpPr txBox="1"/>
          <p:nvPr/>
        </p:nvSpPr>
        <p:spPr>
          <a:xfrm rot="1839686">
            <a:off x="4830491" y="3657125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098749-9B40-49D3-A1D0-6264779A1198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id="{16881913-DF02-42E4-9EBC-E141DC7DC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31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AAEE9D08-9825-4F96-99D4-A7ED93616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2" name="Text Placeholder 7">
              <a:extLst>
                <a:ext uri="{FF2B5EF4-FFF2-40B4-BE49-F238E27FC236}">
                  <a16:creationId xmlns:a16="http://schemas.microsoft.com/office/drawing/2014/main" id="{34F06293-DF9A-40A6-931B-669DD95C137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3" name="Text Placeholder 10">
              <a:extLst>
                <a:ext uri="{FF2B5EF4-FFF2-40B4-BE49-F238E27FC236}">
                  <a16:creationId xmlns:a16="http://schemas.microsoft.com/office/drawing/2014/main" id="{72B03FE8-C6E4-4509-A840-9BD557107E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4" name="Text Placeholder 11">
              <a:extLst>
                <a:ext uri="{FF2B5EF4-FFF2-40B4-BE49-F238E27FC236}">
                  <a16:creationId xmlns:a16="http://schemas.microsoft.com/office/drawing/2014/main" id="{87DCEA06-2201-42A9-A72A-4DA1675B715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5393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Умножаваме</a:t>
            </a:r>
            <a:r>
              <a:rPr lang="en-US" altLang="he-IL" dirty="0"/>
              <a:t> </a:t>
            </a:r>
            <a:r>
              <a:rPr lang="bg-BG" altLang="he-IL" dirty="0"/>
              <a:t>всяка цифра по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основата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на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съответния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степенен показател</a:t>
            </a:r>
            <a:r>
              <a:rPr lang="en-US" altLang="he-IL" dirty="0"/>
              <a:t>: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*256 +</a:t>
            </a:r>
            <a:r>
              <a:rPr lang="bg-BG" altLang="he-IL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bg-BG" altLang="he-IL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 25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1D</a:t>
            </a:r>
            <a:r>
              <a:rPr lang="en-US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29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endParaRPr lang="en-US" altLang="he-IL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шестнадесетична към десетична БС</a:t>
            </a:r>
            <a:endParaRPr lang="en-GB" dirty="0"/>
          </a:p>
        </p:txBody>
      </p:sp>
      <p:pic>
        <p:nvPicPr>
          <p:cNvPr id="6" name="Picture 1" descr="C:\Trash\convert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10000"/>
          </a:blip>
          <a:srcRect/>
          <a:stretch>
            <a:fillRect/>
          </a:stretch>
        </p:blipFill>
        <p:spPr bwMode="auto">
          <a:xfrm rot="265311">
            <a:off x="9618261" y="2576644"/>
            <a:ext cx="1706975" cy="2526323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2DA95BF-A769-4375-8E1D-9B3658D9B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6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bg-BG" altLang="he-IL" dirty="0"/>
              <a:t>Делим на 16 и прибавяме остатъците в обратен ред</a:t>
            </a:r>
            <a:endParaRPr lang="en-US" alt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десетична към шестнадесетична БС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219201" y="2362200"/>
            <a:ext cx="4113211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500/16 = 31 (4)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31/16  = 1  (F)</a:t>
            </a:r>
            <a:endParaRPr lang="en-US" altLang="he-IL" sz="3200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1/16   = 0  (1)</a:t>
            </a:r>
            <a:endParaRPr lang="en-US" altLang="he-IL" sz="3200" dirty="0"/>
          </a:p>
        </p:txBody>
      </p:sp>
      <p:sp>
        <p:nvSpPr>
          <p:cNvPr id="3" name="Rectangle 2"/>
          <p:cNvSpPr/>
          <p:nvPr/>
        </p:nvSpPr>
        <p:spPr>
          <a:xfrm>
            <a:off x="1746485" y="5416686"/>
            <a:ext cx="2821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2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= 1F4</a:t>
            </a:r>
            <a:r>
              <a:rPr lang="en-US" altLang="he-IL" sz="32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hex</a:t>
            </a:r>
            <a:endParaRPr lang="en-GB" sz="3200" dirty="0"/>
          </a:p>
        </p:txBody>
      </p:sp>
      <p:pic>
        <p:nvPicPr>
          <p:cNvPr id="10248" name="Picture 8" descr="File:Hexadecimal multiplication tabl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53" y="2097741"/>
            <a:ext cx="4226859" cy="422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4"/>
          <p:cNvSpPr>
            <a:spLocks noChangeShapeType="1"/>
          </p:cNvSpPr>
          <p:nvPr/>
        </p:nvSpPr>
        <p:spPr bwMode="auto">
          <a:xfrm rot="5400000" flipV="1">
            <a:off x="2359026" y="4727575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13D9046-2EC1-4FA6-A712-52095AD1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2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altLang="en-US" dirty="0">
                <a:solidFill>
                  <a:srgbClr val="FFC000"/>
                </a:solidFill>
              </a:rPr>
              <a:t>Лесно </a:t>
            </a:r>
            <a:r>
              <a:rPr lang="ru-RU" altLang="en-US" dirty="0"/>
              <a:t>преобразуване</a:t>
            </a:r>
            <a:r>
              <a:rPr lang="ru-RU" altLang="en-US" dirty="0">
                <a:solidFill>
                  <a:srgbClr val="FFC000"/>
                </a:solidFill>
              </a:rPr>
              <a:t> </a:t>
            </a:r>
            <a:r>
              <a:rPr lang="ru-RU" altLang="en-US" dirty="0"/>
              <a:t>на</a:t>
            </a:r>
            <a:r>
              <a:rPr lang="ru-RU" altLang="en-US" dirty="0">
                <a:solidFill>
                  <a:srgbClr val="FFC000"/>
                </a:solidFill>
              </a:rPr>
              <a:t> двоично </a:t>
            </a:r>
            <a:r>
              <a:rPr lang="ru-RU" altLang="en-US" dirty="0"/>
              <a:t>число</a:t>
            </a:r>
            <a:r>
              <a:rPr lang="ru-RU" altLang="en-US" dirty="0">
                <a:solidFill>
                  <a:srgbClr val="FFC000"/>
                </a:solidFill>
              </a:rPr>
              <a:t> в шестнадесетично</a:t>
            </a:r>
          </a:p>
          <a:p>
            <a:pPr lvl="1">
              <a:lnSpc>
                <a:spcPct val="100000"/>
              </a:lnSpc>
            </a:pPr>
            <a:r>
              <a:rPr lang="bg-BG" altLang="en-US" dirty="0"/>
              <a:t>Всяка</a:t>
            </a:r>
            <a:r>
              <a:rPr lang="en-US" altLang="en-US" dirty="0"/>
              <a:t> </a:t>
            </a:r>
            <a:r>
              <a:rPr lang="bg-BG" altLang="en-US" dirty="0">
                <a:solidFill>
                  <a:srgbClr val="FFC000"/>
                </a:solidFill>
              </a:rPr>
              <a:t>шестнадесетична цифра </a:t>
            </a:r>
            <a:r>
              <a:rPr lang="bg-BG" altLang="en-US" dirty="0"/>
              <a:t>отговаря на </a:t>
            </a:r>
            <a:r>
              <a:rPr lang="en-US" alt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bg-BG" altLang="en-US" dirty="0">
                <a:solidFill>
                  <a:srgbClr val="FFC000"/>
                </a:solidFill>
              </a:rPr>
              <a:t>двоични цифри</a:t>
            </a:r>
            <a:r>
              <a:rPr lang="en-US" altLang="en-US" dirty="0"/>
              <a:t>:</a:t>
            </a:r>
            <a:endParaRPr lang="bg-BG" altLang="en-US" dirty="0"/>
          </a:p>
          <a:p>
            <a:pPr lvl="1">
              <a:lnSpc>
                <a:spcPct val="100000"/>
              </a:lnSpc>
            </a:pPr>
            <a:r>
              <a:rPr lang="bg-BG" altLang="en-US" dirty="0"/>
              <a:t>Работи двупосочно</a:t>
            </a:r>
          </a:p>
          <a:p>
            <a:pPr lvl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шестнадесетична в двоична БС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360612" y="3089970"/>
            <a:ext cx="685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buFontTx/>
              <a:buNone/>
              <a:tabLst>
                <a:tab pos="1798638" algn="l"/>
                <a:tab pos="4210050" algn="l"/>
              </a:tabLst>
            </a:pP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0x0 = 0000	0x8 = 1000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0x1 = 0001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0x9 = 1001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0x2 = 0010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0xA = 1010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0x3 = 0011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0xB = 1011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0x4 = 0100	0xC = 1100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0x5 = 0101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0xD = 1101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0x6 = 0110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0xE = 1110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0x7 = 0111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0xF = 1111</a:t>
            </a:r>
            <a:endParaRPr lang="en-US" sz="28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B63EE72-BF8F-495F-8AA8-72CD6AF22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8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Бройни системи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Двоична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десетична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</a:p>
          <a:p>
            <a:pPr lvl="1"/>
            <a:r>
              <a:rPr lang="bg-BG" dirty="0"/>
              <a:t>Числата се използват за броене, за количествена мярка и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различен запис </a:t>
            </a:r>
            <a:r>
              <a:rPr lang="bg-BG" dirty="0"/>
              <a:t>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различните</a:t>
            </a:r>
            <a:r>
              <a:rPr lang="bg-BG" dirty="0"/>
              <a:t> позиционни бройни системи</a:t>
            </a:r>
          </a:p>
          <a:p>
            <a:pPr lvl="2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същи</a:t>
            </a:r>
            <a:r>
              <a:rPr lang="bg-BG" dirty="0"/>
              <a:t> смисъл –</a:t>
            </a:r>
            <a:br>
              <a:rPr lang="bg-BG" dirty="0"/>
            </a:br>
            <a:r>
              <a:rPr lang="bg-BG" dirty="0"/>
              <a:t>представляват един и същи</a:t>
            </a:r>
            <a:br>
              <a:rPr lang="bg-BG" dirty="0"/>
            </a:br>
            <a:r>
              <a:rPr lang="bg-BG" dirty="0"/>
              <a:t>брой, едно и също количество</a:t>
            </a:r>
          </a:p>
          <a:p>
            <a:pPr marL="377825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4838B7-579A-45B7-A3FC-9A52F0ADB432}"/>
              </a:ext>
            </a:extLst>
          </p:cNvPr>
          <p:cNvGrpSpPr/>
          <p:nvPr/>
        </p:nvGrpSpPr>
        <p:grpSpPr>
          <a:xfrm>
            <a:off x="8072090" y="1369049"/>
            <a:ext cx="3799441" cy="3180961"/>
            <a:chOff x="8532812" y="1377743"/>
            <a:chExt cx="3327946" cy="278621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812" y="1377743"/>
              <a:ext cx="2209800" cy="141201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9752012" y="1881767"/>
              <a:ext cx="2108746" cy="228219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043D5-638E-41FE-9EDF-16768F178FAD}"/>
              </a:ext>
            </a:extLst>
          </p:cNvPr>
          <p:cNvGrpSpPr/>
          <p:nvPr/>
        </p:nvGrpSpPr>
        <p:grpSpPr>
          <a:xfrm>
            <a:off x="7237412" y="5105400"/>
            <a:ext cx="4458048" cy="1263180"/>
            <a:chOff x="6475412" y="5334000"/>
            <a:chExt cx="4839048" cy="1121015"/>
          </a:xfrm>
        </p:grpSpPr>
        <p:pic>
          <p:nvPicPr>
            <p:cNvPr id="13" name="Picture 12" descr="http://upload.wikimedia.org/wikipedia/commons/2/2c/Seven_segment_display-gallery.png">
              <a:extLst>
                <a:ext uri="{FF2B5EF4-FFF2-40B4-BE49-F238E27FC236}">
                  <a16:creationId xmlns:a16="http://schemas.microsoft.com/office/drawing/2014/main" id="{DCB0D3E1-7658-4255-A949-56DB96436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069" y="5374738"/>
              <a:ext cx="853614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pixabay.com/static/uploads/photo/2013/02/26/05/28/binary-86218_640.jpg">
              <a:extLst>
                <a:ext uri="{FF2B5EF4-FFF2-40B4-BE49-F238E27FC236}">
                  <a16:creationId xmlns:a16="http://schemas.microsoft.com/office/drawing/2014/main" id="{CFCFFCED-C2FD-4D07-BBC1-533911525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12" y="5334000"/>
              <a:ext cx="1507383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s://encrypted-tbn1.gstatic.com/images?q=tbn:ANd9GcT_JWs5i3Xa5FIBW18TxgTpc_Rv45-GeWuY09P6vO8sUWEjqA9b">
              <a:extLst>
                <a:ext uri="{FF2B5EF4-FFF2-40B4-BE49-F238E27FC236}">
                  <a16:creationId xmlns:a16="http://schemas.microsoft.com/office/drawing/2014/main" id="{042AFC4A-88EE-4C42-B35B-CB4F36346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5281" y="5390426"/>
              <a:ext cx="2129179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13D0FE5F-AE85-4134-850C-FAF55DF32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9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Бройни системи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4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F2C2414-9FFE-40FC-99FE-E7C3C3F9A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4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Десетична бройна система</a:t>
            </a:r>
          </a:p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Двоична бройна система</a:t>
            </a:r>
          </a:p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Шестнадесетична бройна </a:t>
            </a:r>
          </a:p>
          <a:p>
            <a:pPr marL="0" lvl="0" indent="0" defTabSz="1218987">
              <a:buNone/>
            </a:pPr>
            <a:r>
              <a:rPr lang="bg-BG" dirty="0">
                <a:solidFill>
                  <a:prstClr val="white"/>
                </a:solidFill>
              </a:rPr>
              <a:t>     система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pic>
        <p:nvPicPr>
          <p:cNvPr id="6" name="Picture 2" descr="http://pixabay.com/static/uploads/photo/2014/03/27/09/41/mathematics-299384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74" y="4114800"/>
            <a:ext cx="3147499" cy="222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849" y="4576919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0" y="4579813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1549542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03B192A-7BFD-4316-B927-55C92044A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78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Десетични</a:t>
            </a:r>
            <a:r>
              <a:rPr lang="en-US" altLang="he-IL" dirty="0"/>
              <a:t>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altLang="he-IL" dirty="0"/>
              <a:t>Представяни, чрез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altLang="he-IL" dirty="0"/>
              <a:t>Всяка позиция представлява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умножение по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: 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bg-BG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*1000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Десетична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2187C81-6641-4AA4-B96C-3AF66EBF4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7420" y="1151121"/>
            <a:ext cx="11804822" cy="5277413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Двоичните</a:t>
            </a:r>
            <a:r>
              <a:rPr lang="en-GB" sz="3200" dirty="0"/>
              <a:t> </a:t>
            </a:r>
            <a:r>
              <a:rPr lang="bg-BG" sz="3200" dirty="0"/>
              <a:t>числа</a:t>
            </a:r>
            <a:r>
              <a:rPr lang="en-GB" sz="3200" dirty="0"/>
              <a:t> </a:t>
            </a:r>
            <a:r>
              <a:rPr lang="bg-BG" sz="3200" dirty="0"/>
              <a:t>се преставят като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последователност</a:t>
            </a:r>
            <a:r>
              <a:rPr lang="en-GB" sz="3200" dirty="0"/>
              <a:t> </a:t>
            </a:r>
            <a:r>
              <a:rPr lang="bg-BG" sz="3200" dirty="0"/>
              <a:t>от битове</a:t>
            </a:r>
            <a:endParaRPr lang="en-GB" sz="3200" dirty="0"/>
          </a:p>
          <a:p>
            <a:pPr lvl="1"/>
            <a:r>
              <a:rPr lang="bg-BG" sz="3000" dirty="0"/>
              <a:t>Най-малката единица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r>
              <a:rPr lang="en-GB" sz="3000" dirty="0"/>
              <a:t> – 0 </a:t>
            </a:r>
            <a:r>
              <a:rPr lang="bg-BG" sz="3000" dirty="0"/>
              <a:t>или</a:t>
            </a:r>
            <a:r>
              <a:rPr lang="en-GB" sz="3000" dirty="0"/>
              <a:t> 1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Битовете</a:t>
            </a:r>
            <a:r>
              <a:rPr lang="en-GB" sz="3000" dirty="0"/>
              <a:t> </a:t>
            </a:r>
            <a:r>
              <a:rPr lang="bg-BG" sz="3000" dirty="0"/>
              <a:t>лесно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представят</a:t>
            </a:r>
            <a:r>
              <a:rPr lang="bg-BG" sz="3000" dirty="0"/>
              <a:t> в електрониката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522412" y="5506760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1    0    1    1    0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</a:t>
            </a:r>
          </a:p>
        </p:txBody>
      </p:sp>
      <p:pic>
        <p:nvPicPr>
          <p:cNvPr id="8" name="Picture 2" descr="fig7_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 r="-878"/>
          <a:stretch>
            <a:fillRect/>
          </a:stretch>
        </p:blipFill>
        <p:spPr bwMode="auto">
          <a:xfrm>
            <a:off x="1504259" y="3286169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9" name="Picture 3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384667" y="3613819"/>
            <a:ext cx="914400" cy="1295400"/>
          </a:xfrm>
          <a:prstGeom prst="rect">
            <a:avLst/>
          </a:prstGeom>
          <a:noFill/>
        </p:spPr>
      </p:pic>
      <p:pic>
        <p:nvPicPr>
          <p:cNvPr id="10" name="Picture 4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778626" y="3629280"/>
            <a:ext cx="914400" cy="1295400"/>
          </a:xfrm>
          <a:prstGeom prst="rect">
            <a:avLst/>
          </a:prstGeom>
          <a:noFill/>
        </p:spPr>
      </p:pic>
      <p:pic>
        <p:nvPicPr>
          <p:cNvPr id="11" name="Picture 5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56421" y="3629280"/>
            <a:ext cx="914400" cy="1295400"/>
          </a:xfrm>
          <a:prstGeom prst="rect">
            <a:avLst/>
          </a:prstGeom>
          <a:noFill/>
        </p:spPr>
      </p:pic>
      <p:pic>
        <p:nvPicPr>
          <p:cNvPr id="12" name="Picture 6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49831" y="3629280"/>
            <a:ext cx="914400" cy="1295400"/>
          </a:xfrm>
          <a:prstGeom prst="rect">
            <a:avLst/>
          </a:prstGeom>
          <a:noFill/>
        </p:spPr>
      </p:pic>
      <p:pic>
        <p:nvPicPr>
          <p:cNvPr id="13" name="Picture 7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21938" y="3633721"/>
            <a:ext cx="914400" cy="1295400"/>
          </a:xfrm>
          <a:prstGeom prst="rect">
            <a:avLst/>
          </a:prstGeom>
          <a:noFill/>
        </p:spPr>
      </p:pic>
      <p:pic>
        <p:nvPicPr>
          <p:cNvPr id="14" name="Picture 8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96806" y="3643357"/>
            <a:ext cx="914400" cy="1295400"/>
          </a:xfrm>
          <a:prstGeom prst="rect">
            <a:avLst/>
          </a:prstGeom>
          <a:noFill/>
        </p:spPr>
      </p:pic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41B60DD7-46BF-4B71-BB3A-91A3C36FF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Двоични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altLang="he-IL" dirty="0"/>
              <a:t>Представя се с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r>
              <a:rPr lang="bg-BG" altLang="he-IL" dirty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altLang="he-IL" dirty="0"/>
              <a:t>Всяка позиция преставлява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умножение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по</a:t>
            </a:r>
            <a:r>
              <a:rPr lang="bg-BG" altLang="he-IL" dirty="0"/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20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5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6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18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</a:t>
            </a:r>
            <a:endParaRPr lang="en-US" altLang="he-IL" baseline="30000" dirty="0">
              <a:latin typeface="Consolas" pitchFamily="49" charset="0"/>
              <a:cs typeface="Consolas" pitchFamily="49" charset="0"/>
            </a:endParaRP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3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3200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53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45F9FAE-BCC2-4B1B-915B-754B147B4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6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Умножаваме</a:t>
            </a:r>
            <a:r>
              <a:rPr lang="en-US" altLang="he-IL" dirty="0"/>
              <a:t> </a:t>
            </a:r>
            <a:r>
              <a:rPr lang="bg-BG" altLang="he-IL" dirty="0"/>
              <a:t>всяка цифра по </a:t>
            </a:r>
            <a:r>
              <a:rPr lang="bg-BG" altLang="he-IL">
                <a:solidFill>
                  <a:schemeClr val="tx2">
                    <a:lumMod val="75000"/>
                  </a:schemeClr>
                </a:solidFill>
              </a:rPr>
              <a:t>основата</a:t>
            </a:r>
            <a:r>
              <a:rPr lang="bg-BG" altLang="he-IL"/>
              <a:t> 2 </a:t>
            </a:r>
            <a:r>
              <a:rPr lang="bg-BG" altLang="he-IL">
                <a:solidFill>
                  <a:schemeClr val="tx2">
                    <a:lumMod val="75000"/>
                  </a:schemeClr>
                </a:solidFill>
              </a:rPr>
              <a:t>на</a:t>
            </a:r>
            <a:r>
              <a:rPr lang="bg-BG" altLang="he-IL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съответния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степенен показател</a:t>
            </a:r>
            <a:r>
              <a:rPr lang="en-US" altLang="he-IL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*8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=</a:t>
            </a:r>
            <a:endParaRPr lang="bg-BG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 		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9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 =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bg-BG" altLang="he-IL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7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2060575" algn="l"/>
                <a:tab pos="3316288" algn="l"/>
              </a:tabLst>
            </a:pP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baseline="30000" dirty="0">
                <a:cs typeface="Consolas" pitchFamily="49" charset="0"/>
              </a:rPr>
              <a:t> 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br>
              <a:rPr lang="en-US" altLang="he-IL" baseline="-25000" dirty="0">
                <a:latin typeface="Consolas" pitchFamily="49" charset="0"/>
                <a:cs typeface="Consolas" pitchFamily="49" charset="0"/>
              </a:rPr>
            </a:b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54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91E7D10-1999-409C-ACF7-6F535ECCF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1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he-IL" dirty="0"/>
              <a:t>Делим на две и прибавяме в обратен ред остатъците</a:t>
            </a:r>
            <a:r>
              <a:rPr lang="en-US" altLang="he-IL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от десетична в двоична бройна система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315202" y="1981200"/>
            <a:ext cx="396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500/2  = 250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250/2  = 125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125/2  = 62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62/2  = 31 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31/2  = 15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15/2  = 7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7/2  = 3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3/2  = 1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1/2  = 0   (1)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5277602" y="3256996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60438" y="3075721"/>
            <a:ext cx="3876382" cy="467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Tx/>
              <a:buNone/>
            </a:pP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2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= 111110100</a:t>
            </a:r>
            <a:r>
              <a:rPr lang="en-US" altLang="he-IL" sz="32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pic>
        <p:nvPicPr>
          <p:cNvPr id="9" name="Picture 2" descr="http://www.sbca.com/assets/images/photos/library/man_with_computer_screen_reflected_in_glasses_and_binary_cod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27813" y="4456023"/>
            <a:ext cx="4190999" cy="1858009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26F2347-7006-4497-B641-7228D45C4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0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двоични числа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78806" y="2163434"/>
            <a:ext cx="9816306" cy="466666"/>
            <a:chOff x="264318" y="1686892"/>
            <a:chExt cx="9816306" cy="466666"/>
          </a:xfrm>
        </p:grpSpPr>
        <p:grpSp>
          <p:nvGrpSpPr>
            <p:cNvPr id="24" name="Group 23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1010011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1101111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1100110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1110100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1010101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1101110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1101001</a:t>
                </a: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2500312" y="2732117"/>
            <a:ext cx="8535194" cy="533400"/>
            <a:chOff x="1807765" y="2286000"/>
            <a:chExt cx="8535194" cy="53340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807765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2182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654153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03130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4473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887618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03429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878806" y="3417917"/>
            <a:ext cx="9816306" cy="466666"/>
            <a:chOff x="264318" y="1686892"/>
            <a:chExt cx="9816306" cy="466666"/>
          </a:xfrm>
        </p:grpSpPr>
        <p:grpSp>
          <p:nvGrpSpPr>
            <p:cNvPr id="48" name="Group 47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83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111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102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116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85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110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105</a:t>
                </a: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354012" y="1601817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Двоично</a:t>
            </a:r>
            <a:endParaRPr lang="en-US" sz="3100" dirty="0"/>
          </a:p>
        </p:txBody>
      </p:sp>
      <p:sp>
        <p:nvSpPr>
          <p:cNvPr id="70" name="TextBox 69"/>
          <p:cNvSpPr txBox="1"/>
          <p:nvPr/>
        </p:nvSpPr>
        <p:spPr>
          <a:xfrm>
            <a:off x="339723" y="2819400"/>
            <a:ext cx="343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Десетично</a:t>
            </a:r>
            <a:endParaRPr lang="en-US" sz="31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2538412" y="4103717"/>
            <a:ext cx="8535194" cy="533400"/>
            <a:chOff x="1807765" y="2286000"/>
            <a:chExt cx="8535194" cy="53340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1807765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2182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654153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003130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4473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8887618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03429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916906" y="4789517"/>
            <a:ext cx="9816306" cy="466666"/>
            <a:chOff x="264318" y="1686892"/>
            <a:chExt cx="9816306" cy="466666"/>
          </a:xfrm>
        </p:grpSpPr>
        <p:grpSp>
          <p:nvGrpSpPr>
            <p:cNvPr id="81" name="Group 80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354012" y="4204742"/>
            <a:ext cx="183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Символи</a:t>
            </a:r>
            <a:endParaRPr lang="en-US" sz="3100" dirty="0"/>
          </a:p>
        </p:txBody>
      </p:sp>
      <p:sp>
        <p:nvSpPr>
          <p:cNvPr id="103" name="Slide Number Placeholder">
            <a:extLst>
              <a:ext uri="{FF2B5EF4-FFF2-40B4-BE49-F238E27FC236}">
                <a16:creationId xmlns:a16="http://schemas.microsoft.com/office/drawing/2014/main" id="{64FCD8C1-663C-47D0-BD7A-A0E8D221F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8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Шестнадесетични</a:t>
            </a:r>
            <a:r>
              <a:rPr lang="en-US" altLang="he-IL" dirty="0"/>
              <a:t>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)</a:t>
            </a:r>
          </a:p>
          <a:p>
            <a:pPr lvl="1"/>
            <a:r>
              <a:rPr lang="bg-BG" altLang="he-IL" dirty="0"/>
              <a:t>Представяни чрез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, 3, 4, 5, 6, 7, 8,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dirty="0"/>
              <a:t> </a:t>
            </a:r>
            <a:r>
              <a:rPr lang="bg-BG" altLang="he-IL" dirty="0"/>
              <a:t>и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  <a:p>
            <a:pPr>
              <a:spcBef>
                <a:spcPts val="1800"/>
              </a:spcBef>
            </a:pPr>
            <a:r>
              <a:rPr lang="bg-BG" altLang="he-IL" dirty="0"/>
              <a:t>В програмирането обикновено се ползва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префикс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dirty="0"/>
              <a:t>	</a:t>
            </a:r>
          </a:p>
          <a:p>
            <a:pPr marL="0" indent="0">
              <a:lnSpc>
                <a:spcPct val="100000"/>
              </a:lnSpc>
              <a:buFontTx/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0x0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4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0x4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0x8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0xC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1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0x5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0x9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0xD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6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0x6 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0xA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14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0xE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3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7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0x7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0xB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0xF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Шестнадесетична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62F3E4D-2628-4799-B6ED-5992ECD34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2568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7150</TotalTime>
  <Words>1066</Words>
  <Application>Microsoft Office PowerPoint</Application>
  <PresentationFormat>Custom</PresentationFormat>
  <Paragraphs>144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Бройни системи</vt:lpstr>
      <vt:lpstr>Съдържание</vt:lpstr>
      <vt:lpstr>Десетична бройна система</vt:lpstr>
      <vt:lpstr>Двоична бройна система</vt:lpstr>
      <vt:lpstr>Двоична бройна система</vt:lpstr>
      <vt:lpstr>Двоична бройна система</vt:lpstr>
      <vt:lpstr>Преобразуване от десетична в двоична бройна система</vt:lpstr>
      <vt:lpstr>Примери за двоични числа</vt:lpstr>
      <vt:lpstr>Шестнадесетична бройна система</vt:lpstr>
      <vt:lpstr>Преобразуване на числа от шестнадесетична към десетична БС</vt:lpstr>
      <vt:lpstr>Преобразуване на числа от десетична към шестнадесетична БС</vt:lpstr>
      <vt:lpstr>Преобразуване на числа от шестнадесетична в двоична БС</vt:lpstr>
      <vt:lpstr>Обобщение</vt:lpstr>
      <vt:lpstr>Бройни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 Developers</dc:title>
  <dc:subject>C# Basics Course</dc:subject>
  <dc:creator>Software University Foundation</dc:creator>
  <cp:keywords>math; mathematics; programming; algorithms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2020-11-10T15:30:01Z</dcterms:modified>
  <cp:category>computer programming;programming;math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