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4"/>
  </p:notesMasterIdLst>
  <p:handoutMasterIdLst>
    <p:handoutMasterId r:id="rId15"/>
  </p:handoutMasterIdLst>
  <p:sldIdLst>
    <p:sldId id="487" r:id="rId3"/>
    <p:sldId id="489" r:id="rId4"/>
    <p:sldId id="475" r:id="rId5"/>
    <p:sldId id="446" r:id="rId6"/>
    <p:sldId id="453" r:id="rId7"/>
    <p:sldId id="455" r:id="rId8"/>
    <p:sldId id="476" r:id="rId9"/>
    <p:sldId id="477" r:id="rId10"/>
    <p:sldId id="484" r:id="rId11"/>
    <p:sldId id="485" r:id="rId12"/>
    <p:sldId id="481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10-Nov-20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10-Nov-20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1AD7AF8A-82FF-46FB-9DAC-1CDF380C2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04146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0246E4AF-12E4-495B-8A9E-1244AEEB0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75442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2686D4EA-CBA7-478D-82BD-0FA10B35E3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636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672791B-DA4B-405C-A2C2-836450C6D1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7896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B97E388-70D2-4F16-B875-B54817AAA8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14896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12812" y="457200"/>
            <a:ext cx="10577299" cy="788071"/>
          </a:xfrm>
        </p:spPr>
        <p:txBody>
          <a:bodyPr>
            <a:normAutofit/>
          </a:bodyPr>
          <a:lstStyle/>
          <a:p>
            <a:r>
              <a:rPr lang="bg-BG" altLang="en-US" dirty="0"/>
              <a:t>Бройни системи – аритметика</a:t>
            </a:r>
            <a:endParaRPr lang="x-none" alt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8430" y="1554117"/>
            <a:ext cx="10811680" cy="803801"/>
          </a:xfrm>
        </p:spPr>
        <p:txBody>
          <a:bodyPr>
            <a:normAutofit fontScale="97500"/>
          </a:bodyPr>
          <a:lstStyle/>
          <a:p>
            <a:r>
              <a:rPr lang="bg-BG" altLang="en-US" sz="3200" dirty="0">
                <a:latin typeface="+mn-ea"/>
              </a:rPr>
              <a:t>Аритметични действия в различни бройни системи</a:t>
            </a:r>
            <a:endParaRPr lang="x-none" altLang="en-US" sz="3200" dirty="0">
              <a:latin typeface="+mn-ea"/>
            </a:endParaRPr>
          </a:p>
        </p:txBody>
      </p:sp>
      <p:pic>
        <p:nvPicPr>
          <p:cNvPr id="15" name="Picture 14" descr="http://upload.wikimedia.org/wikipedia/commons/2/2c/Seven_segment_display-galle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91" y="2666764"/>
            <a:ext cx="1360681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pixabay.com/static/uploads/photo/2013/02/26/05/28/binary-86218_64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936" y="2601827"/>
            <a:ext cx="2402804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https://encrypted-tbn1.gstatic.com/images?q=tbn:ANd9GcT_JWs5i3Xa5FIBW18TxgTpc_Rv45-GeWuY09P6vO8sUWEjqA9b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12" y="4542716"/>
            <a:ext cx="3393960" cy="16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967CC56-AD43-4544-9482-85ED3AD50B42}"/>
              </a:ext>
            </a:extLst>
          </p:cNvPr>
          <p:cNvSpPr txBox="1"/>
          <p:nvPr/>
        </p:nvSpPr>
        <p:spPr>
          <a:xfrm rot="1839686">
            <a:off x="4830491" y="3657125"/>
            <a:ext cx="2330967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05DB91-0DFD-41C5-B571-5D2EFF73F64C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30" name="Picture 29" descr="http://softuni.bg">
              <a:extLst>
                <a:ext uri="{FF2B5EF4-FFF2-40B4-BE49-F238E27FC236}">
                  <a16:creationId xmlns:a16="http://schemas.microsoft.com/office/drawing/2014/main" id="{D5D66FF1-DED8-4402-BDFD-71A9D06E8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31" name="Picture 4" title="CC-BY-NC-SA License">
              <a:hlinkClick r:id="rId7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A49A73A-E55D-4EF1-80DB-7B5F71E61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32" name="Text Placeholder 7">
              <a:extLst>
                <a:ext uri="{FF2B5EF4-FFF2-40B4-BE49-F238E27FC236}">
                  <a16:creationId xmlns:a16="http://schemas.microsoft.com/office/drawing/2014/main" id="{E4160216-96A7-4250-B77B-C6D1CA9EA57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33" name="Text Placeholder 10">
              <a:extLst>
                <a:ext uri="{FF2B5EF4-FFF2-40B4-BE49-F238E27FC236}">
                  <a16:creationId xmlns:a16="http://schemas.microsoft.com/office/drawing/2014/main" id="{A6F272B2-45E6-47B5-AE39-B0E1B38909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34" name="Text Placeholder 11">
              <a:extLst>
                <a:ext uri="{FF2B5EF4-FFF2-40B4-BE49-F238E27FC236}">
                  <a16:creationId xmlns:a16="http://schemas.microsoft.com/office/drawing/2014/main" id="{033A67C0-AE7F-4F9D-A49F-D6B520BA30B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9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68796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en-US" sz="5400">
                <a:solidFill>
                  <a:srgbClr val="F6D18E"/>
                </a:solidFill>
              </a:rPr>
              <a:t>Бройни системи – аритметика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</a:t>
            </a:r>
            <a:r>
              <a:rPr lang="en-US">
                <a:hlinkClick r:id="rId3"/>
              </a:rPr>
              <a:t>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51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E0D98973-39C9-4E39-8CA6-519F0F211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9230" y="41275"/>
            <a:ext cx="5053965" cy="1110615"/>
          </a:xfrm>
        </p:spPr>
        <p:txBody>
          <a:bodyPr>
            <a:normAutofit/>
          </a:bodyPr>
          <a:lstStyle/>
          <a:p>
            <a:r>
              <a:rPr lang="x-none" dirty="0">
                <a:cs typeface="+mn-lt"/>
              </a:rPr>
              <a:t>Съдържание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11" y="2821904"/>
            <a:ext cx="3406801" cy="3515818"/>
          </a:xfrm>
          <a:prstGeom prst="rect">
            <a:avLst/>
          </a:prstGeom>
        </p:spPr>
      </p:pic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190412" y="1137869"/>
            <a:ext cx="11804822" cy="5570355"/>
          </a:xfrm>
        </p:spPr>
        <p:txBody>
          <a:bodyPr>
            <a:normAutofit/>
          </a:bodyPr>
          <a:lstStyle/>
          <a:p>
            <a:pPr marL="447675" indent="-447675">
              <a:buFont typeface="+mj-lt"/>
              <a:buAutoNum type="arabicPeriod"/>
            </a:pPr>
            <a:r>
              <a:rPr lang="bg-BG" dirty="0"/>
              <a:t>Събиране в двойчна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Изваждане в двоична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Умножение в двична БС</a:t>
            </a:r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Деление в двоична БС</a:t>
            </a:r>
            <a:endParaRPr lang="en-US" dirty="0"/>
          </a:p>
          <a:p>
            <a:pPr marL="447675" indent="-447675">
              <a:buFont typeface="+mj-lt"/>
              <a:buAutoNum type="arabicPeriod"/>
            </a:pPr>
            <a:r>
              <a:rPr lang="bg-BG" dirty="0"/>
              <a:t>Аритметика в други БС</a:t>
            </a:r>
          </a:p>
          <a:p>
            <a:pPr marL="0" lvl="0" indent="0" defTabSz="1218987">
              <a:lnSpc>
                <a:spcPct val="110000"/>
              </a:lnSpc>
              <a:buNone/>
            </a:pPr>
            <a:r>
              <a:rPr lang="en-US" altLang="he-IL" dirty="0">
                <a:solidFill>
                  <a:srgbClr val="FBEEC9">
                    <a:lumMod val="75000"/>
                  </a:srgbClr>
                </a:solidFill>
              </a:rPr>
              <a:t> </a:t>
            </a:r>
            <a:r>
              <a:rPr lang="bg-BG" altLang="he-IL" dirty="0">
                <a:solidFill>
                  <a:srgbClr val="FBEEC9">
                    <a:lumMod val="75000"/>
                  </a:srgbClr>
                </a:solidFill>
              </a:rPr>
              <a:t>      </a:t>
            </a:r>
            <a:endParaRPr lang="bg-BG" dirty="0"/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812" y="1676400"/>
            <a:ext cx="2097206" cy="1987468"/>
          </a:xfrm>
          <a:prstGeom prst="rect">
            <a:avLst/>
          </a:prstGeom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314EBB9D-730E-45C1-9A89-6CCB50093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35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altLang="he-IL" dirty="0"/>
              <a:t>Таблица за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събиране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      110           6</a:t>
            </a: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 +  1111         15 </a:t>
            </a:r>
          </a:p>
          <a:p>
            <a:pPr marL="541338" indent="0">
              <a:lnSpc>
                <a:spcPct val="110000"/>
              </a:lnSpc>
              <a:buNone/>
            </a:pPr>
            <a:r>
              <a:rPr lang="en-US" altLang="he-IL" dirty="0">
                <a:solidFill>
                  <a:schemeClr val="tx2">
                    <a:lumMod val="75000"/>
                  </a:schemeClr>
                </a:solidFill>
              </a:rPr>
              <a:t>= 10101         21</a:t>
            </a:r>
          </a:p>
          <a:p>
            <a:pPr>
              <a:lnSpc>
                <a:spcPct val="110000"/>
              </a:lnSpc>
            </a:pPr>
            <a:r>
              <a:rPr lang="bg-BG" altLang="he-IL" dirty="0"/>
              <a:t>Когато сборът надвишава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1,  </a:t>
            </a:r>
            <a:r>
              <a:rPr lang="bg-BG" altLang="he-IL" dirty="0"/>
              <a:t>се прави </a:t>
            </a:r>
            <a:r>
              <a:rPr lang="bg-BG" altLang="he-IL" dirty="0">
                <a:solidFill>
                  <a:schemeClr val="tx2">
                    <a:lumMod val="75000"/>
                  </a:schemeClr>
                </a:solidFill>
              </a:rPr>
              <a:t>пренос</a:t>
            </a:r>
            <a:endParaRPr lang="en-US" altLang="he-IL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910"/>
              </p:ext>
            </p:extLst>
          </p:nvPr>
        </p:nvGraphicFramePr>
        <p:xfrm>
          <a:off x="5180012" y="20574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36D7F4B-0448-4E78-88EC-2514BB040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0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Ако събираме повече от две числа едновременно, може да се получи </a:t>
            </a:r>
            <a:r>
              <a:rPr lang="bg-BG" altLang="he-IL" sz="3600" dirty="0">
                <a:solidFill>
                  <a:srgbClr val="FFC000"/>
                </a:solidFill>
                <a:cs typeface="Consolas" pitchFamily="49" charset="0"/>
              </a:rPr>
              <a:t>пренос</a:t>
            </a: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, надвишаващ числото</a:t>
            </a:r>
          </a:p>
          <a:p>
            <a:pPr lvl="1"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Преносът се пише над толкова цифри, с колкото цифри се пише преноса (например, ако преноса е 3 се пише 11 – над две цифри)</a:t>
            </a:r>
          </a:p>
          <a:p>
            <a:pPr>
              <a:lnSpc>
                <a:spcPct val="110000"/>
              </a:lnSpc>
            </a:pPr>
            <a:r>
              <a:rPr lang="bg-BG" altLang="he-IL" sz="3600" dirty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Пример: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dirty="0">
                <a:solidFill>
                  <a:srgbClr val="92D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1111    15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 101     5 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+  1111    15</a:t>
            </a:r>
          </a:p>
          <a:p>
            <a:pPr marL="625475" indent="0">
              <a:lnSpc>
                <a:spcPct val="110000"/>
              </a:lnSpc>
              <a:buNone/>
            </a:pP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=1</a:t>
            </a:r>
            <a:r>
              <a:rPr lang="en-US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0011    35 </a:t>
            </a:r>
            <a:endParaRPr lang="en-US" altLang="he-IL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в двоична бройна система</a:t>
            </a:r>
            <a:endParaRPr lang="en-GB" dirty="0"/>
          </a:p>
        </p:txBody>
      </p:sp>
      <p:sp>
        <p:nvSpPr>
          <p:cNvPr id="6" name="Rectangular Callout 5"/>
          <p:cNvSpPr/>
          <p:nvPr/>
        </p:nvSpPr>
        <p:spPr>
          <a:xfrm>
            <a:off x="3351212" y="3124200"/>
            <a:ext cx="6507258" cy="1110780"/>
          </a:xfrm>
          <a:prstGeom prst="wedgeRoundRectCallout">
            <a:avLst>
              <a:gd name="adj1" fmla="val -67721"/>
              <a:gd name="adj2" fmla="val 482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Преноси след всяко действие: </a:t>
            </a:r>
          </a:p>
          <a:p>
            <a:pPr algn="ctr"/>
            <a:r>
              <a:rPr lang="bg-BG" sz="2800" dirty="0"/>
              <a:t>всеки пренос е с различен цвят </a:t>
            </a:r>
            <a:r>
              <a:rPr lang="bg-BG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E85C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</a:t>
            </a:r>
            <a:r>
              <a:rPr lang="bg-BG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B9D7CDBB-209C-4830-A73E-E8F2E8CEB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45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9411" y="1151121"/>
            <a:ext cx="11615823" cy="557035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altLang="he-IL" sz="28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28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bg-BG" altLang="he-IL" sz="28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 1  1  0  0  1  1   35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-          1  0  1    5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bg-BG" altLang="he-IL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    1  1  1  1  0   30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Изваждане на числа в двоична БС</a:t>
            </a:r>
            <a:endParaRPr lang="en-GB" dirty="0"/>
          </a:p>
        </p:txBody>
      </p:sp>
      <p:sp>
        <p:nvSpPr>
          <p:cNvPr id="16" name="Rectangular Callout 15"/>
          <p:cNvSpPr/>
          <p:nvPr/>
        </p:nvSpPr>
        <p:spPr>
          <a:xfrm>
            <a:off x="5561012" y="1127791"/>
            <a:ext cx="5257799" cy="2506482"/>
          </a:xfrm>
          <a:prstGeom prst="wedgeRoundRectCallout">
            <a:avLst>
              <a:gd name="adj1" fmla="val -90399"/>
              <a:gd name="adj2" fmla="val -32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dirty="0"/>
              <a:t>Заеми преди всяко действие, ако цифрата на умаляемото е по-малка от цифрата на умалителя:  всеки заем е с различен цвят </a:t>
            </a:r>
            <a:r>
              <a:rPr lang="bg-BG" sz="2800" dirty="0">
                <a:solidFill>
                  <a:srgbClr val="E85C0E"/>
                </a:solidFill>
              </a:rPr>
              <a:t>.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E85C0E"/>
                </a:solidFill>
              </a:rPr>
              <a:t>10</a:t>
            </a:r>
            <a:r>
              <a:rPr lang="bg-BG" sz="2800" dirty="0"/>
              <a:t> </a:t>
            </a:r>
            <a:r>
              <a:rPr lang="bg-BG" sz="2800" dirty="0">
                <a:solidFill>
                  <a:srgbClr val="92D050"/>
                </a:solidFill>
              </a:rPr>
              <a:t>.10</a:t>
            </a:r>
            <a:r>
              <a:rPr lang="bg-BG" sz="2800" dirty="0"/>
              <a:t> </a:t>
            </a:r>
            <a:endParaRPr lang="bg-BG" sz="28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A5F50657-B53D-4E66-AD47-9A56A9687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9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altLang="he-IL" sz="3200" dirty="0"/>
              <a:t>Таблица за </a:t>
            </a:r>
            <a:r>
              <a:rPr lang="bg-BG" altLang="he-IL" sz="3200" dirty="0">
                <a:solidFill>
                  <a:srgbClr val="F8DC9E"/>
                </a:solidFill>
              </a:rPr>
              <a:t>умножение</a:t>
            </a:r>
            <a:endParaRPr lang="en-US" altLang="he-IL" sz="3200" dirty="0">
              <a:solidFill>
                <a:srgbClr val="F8DC9E"/>
              </a:solidFill>
            </a:endParaRPr>
          </a:p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baseline="-160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1111*101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---------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----------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1001011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Умножение в двоична БС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15943"/>
              </p:ext>
            </p:extLst>
          </p:nvPr>
        </p:nvGraphicFramePr>
        <p:xfrm>
          <a:off x="5256212" y="1371600"/>
          <a:ext cx="35052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bg-BG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E754F63-5F50-4D31-B064-147733F13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82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bg-BG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1001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:101=1111     15*5=75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101       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100</a:t>
            </a:r>
            <a:r>
              <a:rPr lang="bg-BG" altLang="he-IL" sz="3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11</a:t>
            </a:r>
            <a:r>
              <a:rPr lang="bg-BG" altLang="he-IL" sz="3200" dirty="0">
                <a:solidFill>
                  <a:srgbClr val="E85C0E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</a:t>
            </a:r>
            <a:r>
              <a:rPr lang="bg-BG" altLang="he-IL" sz="32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101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altLang="he-IL" sz="3200" dirty="0">
                <a:solidFill>
                  <a:schemeClr val="hlink"/>
                </a:solidFill>
                <a:latin typeface="Consolas" pitchFamily="49" charset="0"/>
                <a:cs typeface="Consolas" pitchFamily="49" charset="0"/>
              </a:rPr>
              <a:t>    000      </a:t>
            </a:r>
            <a:endParaRPr lang="en-US" altLang="he-IL" sz="3200" baseline="-16000" dirty="0">
              <a:solidFill>
                <a:schemeClr val="hlin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в двоична БС</a:t>
            </a:r>
            <a:endParaRPr lang="en-GB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AE7CC43-EF76-4114-B596-99C939515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877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Тези действия може да се извършват по същия начин и във всяка друга позицинна бройна система</a:t>
            </a:r>
          </a:p>
          <a:p>
            <a:pPr lvl="1"/>
            <a:r>
              <a:rPr lang="bg-BG" dirty="0"/>
              <a:t> Само числата, които се получават в сметките от алгоритмите се записват в съответната бройна система</a:t>
            </a:r>
          </a:p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Аритметика в други БС</a:t>
            </a:r>
            <a:endParaRPr lang="en-GB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2ACE970-AB6A-49C0-AD83-377021C01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92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4" y="1151121"/>
            <a:ext cx="7970876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Всяко число в каква да е позиционна бройна система има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една и съща стойност</a:t>
            </a:r>
          </a:p>
          <a:p>
            <a:r>
              <a:rPr lang="bg-BG" sz="3200" dirty="0"/>
              <a:t>Аритметичните действия се извършват по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един и същи алгоритъм</a:t>
            </a:r>
            <a:r>
              <a:rPr lang="bg-BG" sz="3200" dirty="0"/>
              <a:t>, независимо от ПБС,  просто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записа</a:t>
            </a:r>
            <a:r>
              <a:rPr lang="bg-BG" sz="3200" dirty="0"/>
              <a:t> на числата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зависи</a:t>
            </a:r>
            <a:r>
              <a:rPr lang="bg-BG" sz="3200" dirty="0"/>
              <a:t> от ПБС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90EA664-5A1F-45F6-9046-87E2A5774966}"/>
              </a:ext>
            </a:extLst>
          </p:cNvPr>
          <p:cNvGrpSpPr/>
          <p:nvPr/>
        </p:nvGrpSpPr>
        <p:grpSpPr>
          <a:xfrm>
            <a:off x="8418900" y="1600200"/>
            <a:ext cx="3147512" cy="2754509"/>
            <a:chOff x="8532812" y="1377743"/>
            <a:chExt cx="3327946" cy="27862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EC59FED-67DC-46CE-9044-FDCFAF60C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2812" y="1377743"/>
              <a:ext cx="2209800" cy="14120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75BBBF-F521-467B-963B-032D18004C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9752012" y="1881767"/>
              <a:ext cx="2108746" cy="228219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0E7FE7-563A-4456-9388-090B6379C8F9}"/>
              </a:ext>
            </a:extLst>
          </p:cNvPr>
          <p:cNvGrpSpPr/>
          <p:nvPr/>
        </p:nvGrpSpPr>
        <p:grpSpPr>
          <a:xfrm>
            <a:off x="6475412" y="5029200"/>
            <a:ext cx="4839048" cy="1121015"/>
            <a:chOff x="6475412" y="5334000"/>
            <a:chExt cx="4839048" cy="1121015"/>
          </a:xfrm>
        </p:grpSpPr>
        <p:pic>
          <p:nvPicPr>
            <p:cNvPr id="17" name="Picture 16" descr="http://upload.wikimedia.org/wikipedia/commons/2/2c/Seven_segment_display-gallery.png">
              <a:extLst>
                <a:ext uri="{FF2B5EF4-FFF2-40B4-BE49-F238E27FC236}">
                  <a16:creationId xmlns:a16="http://schemas.microsoft.com/office/drawing/2014/main" id="{C94A0C8D-2BFC-4653-AE69-50490B4D0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1069" y="5374738"/>
              <a:ext cx="853614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http://pixabay.com/static/uploads/photo/2013/02/26/05/28/binary-86218_640.jpg">
              <a:extLst>
                <a:ext uri="{FF2B5EF4-FFF2-40B4-BE49-F238E27FC236}">
                  <a16:creationId xmlns:a16="http://schemas.microsoft.com/office/drawing/2014/main" id="{08B7F8F2-B02E-4BC8-8606-82858A64D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412" y="5334000"/>
              <a:ext cx="1507383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s://encrypted-tbn1.gstatic.com/images?q=tbn:ANd9GcT_JWs5i3Xa5FIBW18TxgTpc_Rv45-GeWuY09P6vO8sUWEjqA9b">
              <a:extLst>
                <a:ext uri="{FF2B5EF4-FFF2-40B4-BE49-F238E27FC236}">
                  <a16:creationId xmlns:a16="http://schemas.microsoft.com/office/drawing/2014/main" id="{1906D1B2-CCC5-4A84-9821-AC3A45CB0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85281" y="5390426"/>
              <a:ext cx="2129179" cy="1064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A5A6DE41-C574-4F5B-9040-AC023F54B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94752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7154</TotalTime>
  <Words>565</Words>
  <Application>Microsoft Office PowerPoint</Application>
  <PresentationFormat>Custom</PresentationFormat>
  <Paragraphs>115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Wingdings 2</vt:lpstr>
      <vt:lpstr>SoftUni 16x9</vt:lpstr>
      <vt:lpstr>Бройни системи – аритметика</vt:lpstr>
      <vt:lpstr>Съдържание</vt:lpstr>
      <vt:lpstr>Събиране в двоична бройна система</vt:lpstr>
      <vt:lpstr>Събиране в двоична бройна система</vt:lpstr>
      <vt:lpstr>Изваждане на числа в двоична БС</vt:lpstr>
      <vt:lpstr>Умножение в двоична БС</vt:lpstr>
      <vt:lpstr>Деление в двоична БС</vt:lpstr>
      <vt:lpstr>Аритметика в други БС</vt:lpstr>
      <vt:lpstr>Обобщение</vt:lpstr>
      <vt:lpstr>Бройни системи – аритметика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for Developers</dc:title>
  <dc:subject>C# Basics Course</dc:subject>
  <dc:creator>Software University Foundation</dc:creator>
  <cp:keywords>math; mathematics; programming; algorithms</cp:keywords>
  <dc:description>Фондация "Софтуерен университет" - http://softuni.foundation</dc:description>
  <cp:lastModifiedBy>Svetlin Nakov</cp:lastModifiedBy>
  <cp:revision>303</cp:revision>
  <dcterms:created xsi:type="dcterms:W3CDTF">2014-01-02T17:00:34Z</dcterms:created>
  <dcterms:modified xsi:type="dcterms:W3CDTF">2020-11-10T15:43:04Z</dcterms:modified>
  <cp:category>computer programming;programming;math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