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79" r:id="rId3"/>
    <p:sldId id="480" r:id="rId4"/>
    <p:sldId id="468" r:id="rId5"/>
    <p:sldId id="469" r:id="rId6"/>
    <p:sldId id="470" r:id="rId7"/>
    <p:sldId id="471" r:id="rId8"/>
    <p:sldId id="472" r:id="rId9"/>
    <p:sldId id="476" r:id="rId10"/>
    <p:sldId id="477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C87B248-7BF8-4348-8DC0-E6601AE6D38A}">
          <p14:sldIdLst>
            <p14:sldId id="479"/>
            <p14:sldId id="480"/>
          </p14:sldIdLst>
        </p14:section>
        <p14:section name="Готови методи за работа с масиви" id="{45FD82FC-485E-4010-A27D-8FD42E872445}">
          <p14:sldIdLst>
            <p14:sldId id="468"/>
            <p14:sldId id="469"/>
            <p14:sldId id="470"/>
            <p14:sldId id="471"/>
            <p14:sldId id="472"/>
          </p14:sldIdLst>
        </p14:section>
        <p14:section name="Заключение" id="{96A17B96-AB59-4630-9C17-23873F7DC9D6}">
          <p14:sldIdLst>
            <p14:sldId id="476"/>
            <p14:sldId id="477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202287C5-9297-433B-A960-4864856587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918322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8CA6E90-BF2B-477A-9B0D-B9A6B21CA1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13526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802E677-AC8D-447C-88CA-C56AA157C0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481761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000ED58-1904-418D-9536-7A77359CEE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2380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0153C89-CBC3-4D2B-86BE-BCE08DFB4D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831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EC655D-AF30-49D2-94B0-21B93A28ED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999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ACE227C-476B-46AC-A787-D2E861FCD6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85558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16D590B-69EE-4D2F-9B57-0170F54294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9314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FE166D26-5990-4471-A29C-517629195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95718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D74F715A-5AF3-4FD0-88CF-6D8853D9D1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1354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-kariera.mon.bg/e-learning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5.jpeg"/><Relationship Id="rId4" Type="http://schemas.openxmlformats.org/officeDocument/2006/relationships/image" Target="../media/image12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dirty="0"/>
              <a:t>Масиви. Методи</a:t>
            </a:r>
            <a:endParaRPr lang="x-none" altLang="en-US" dirty="0">
              <a:latin typeface="+mn-ea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579812" y="1554117"/>
            <a:ext cx="7910298" cy="803801"/>
          </a:xfrm>
        </p:spPr>
        <p:txBody>
          <a:bodyPr>
            <a:normAutofit fontScale="82500" lnSpcReduction="10000"/>
          </a:bodyPr>
          <a:lstStyle/>
          <a:p>
            <a:r>
              <a:rPr lang="bg-BG" dirty="0"/>
              <a:t>Готови методи за обработка на масиви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1403126">
            <a:off x="4454673" y="3575296"/>
            <a:ext cx="266640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rgbClr val="F0A22E">
                    <a:alpha val="40000"/>
                  </a:srgbClr>
                </a:glow>
              </a:effectLst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63974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76434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Curved Down Arrow 15"/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19736" y="2249595"/>
            <a:ext cx="4927268" cy="1938992"/>
          </a:xfrm>
          <a:prstGeom prst="rect">
            <a:avLst/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[] arr = { 100 , 4, -5, 1, 10 };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Array.</a:t>
            </a:r>
            <a:r>
              <a:rPr lang="en-US" dirty="0">
                <a:solidFill>
                  <a:srgbClr val="FF0000"/>
                </a:solidFill>
              </a:rPr>
              <a:t>Reverse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(arr);		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Console.WriteLine(string.Join(" ",arr));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22" name="Picture 21" descr="http://softuni.b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24" name="Picture 4" title="CC-BY-NC-SA License">
              <a:hlinkClick r:id="rId4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5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1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6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73941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734DBD74-876A-4BFB-BA1C-FCF64FDDF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9942598" cy="553001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Copyto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bg-BG" dirty="0"/>
              <a:t>Методът </a:t>
            </a:r>
            <a:r>
              <a:rPr lang="en-US" dirty="0"/>
              <a:t>Copy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bg-B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CC18A945-DAD6-4FFD-93D6-F40044DA5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Array.Reverse</a:t>
            </a:r>
            <a:r>
              <a:rPr lang="en-US" b="1" dirty="0">
                <a:latin typeface="Consolas" panose="020B0609020204030204" pitchFamily="49" charset="0"/>
              </a:rPr>
              <a:t>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bg-BG" b="1" dirty="0">
              <a:latin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Reverse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467937" y="847719"/>
            <a:ext cx="3505199" cy="648928"/>
          </a:xfrm>
          <a:prstGeom prst="wedgeRoundRectCallout">
            <a:avLst>
              <a:gd name="adj1" fmla="val 70135"/>
              <a:gd name="adj2" fmla="val 6147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4069790"/>
            <a:ext cx="4176600" cy="652770"/>
          </a:xfrm>
          <a:prstGeom prst="wedgeRoundRectCallout">
            <a:avLst>
              <a:gd name="adj1" fmla="val -87393"/>
              <a:gd name="adj2" fmla="val 646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Обръща реда на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405491"/>
              </p:ext>
            </p:extLst>
          </p:nvPr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06545" y="5524935"/>
            <a:ext cx="2297391" cy="1098305"/>
          </a:xfrm>
          <a:prstGeom prst="wedgeRoundRectCallout">
            <a:avLst>
              <a:gd name="adj1" fmla="val 112263"/>
              <a:gd name="adj2" fmla="val -2488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Обърнатият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11263"/>
              </p:ext>
            </p:extLst>
          </p:nvPr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99412" y="508957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10    </a:t>
            </a:r>
            <a:r>
              <a:rPr lang="en-US" sz="2800" dirty="0"/>
              <a:t> </a:t>
            </a:r>
            <a:r>
              <a:rPr lang="bg-BG" sz="2800" dirty="0"/>
              <a:t>1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bg-BG" sz="2800" dirty="0"/>
              <a:t>4   </a:t>
            </a:r>
            <a:r>
              <a:rPr lang="en-US" sz="2800" dirty="0"/>
              <a:t> </a:t>
            </a:r>
            <a:r>
              <a:rPr lang="bg-BG" sz="2800" dirty="0"/>
              <a:t>2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4468E884-8952-4184-B2F7-0ACEC5F4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29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Array.Sort(arr);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Sort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3"/>
            <a:ext cx="3429000" cy="652770"/>
          </a:xfrm>
          <a:prstGeom prst="wedgeRoundRectCallout">
            <a:avLst>
              <a:gd name="adj1" fmla="val -100573"/>
              <a:gd name="adj2" fmla="val 109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Сортира масива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80200"/>
              <a:gd name="adj2" fmla="val -110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Сортираният 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bg-BG" sz="2800" dirty="0"/>
              <a:t>-5   1    2    4   10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50128BEB-E1AC-4DD0-A7C7-E207D50E7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40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pos=1;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Int countOfZero=2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arr = new int[] {  2, 4, -5, 1, 10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Array.Clear(arr,pos,countOfZero);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Console.WriteLine(string.Join(" ", arr));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Clear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8245413" y="1357172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609013" y="1547655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120883" y="1421947"/>
            <a:ext cx="3505199" cy="648928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6780212" y="3571812"/>
            <a:ext cx="4786200" cy="923987"/>
          </a:xfrm>
          <a:prstGeom prst="wedgeRoundRectCallout">
            <a:avLst>
              <a:gd name="adj1" fmla="val -88898"/>
              <a:gd name="adj2" fmla="val 4753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Дава стойност 0 на последователни елементи</a:t>
            </a:r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8625092" y="2153688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10604"/>
              <a:gd name="adj2" fmla="val -1448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 </a:t>
            </a:r>
            <a:r>
              <a:rPr lang="bg-BG" sz="2800" dirty="0"/>
              <a:t>   </a:t>
            </a:r>
            <a:r>
              <a:rPr lang="en-US" sz="2800" dirty="0"/>
              <a:t>0 </a:t>
            </a:r>
            <a:r>
              <a:rPr lang="bg-BG" sz="2800" dirty="0"/>
              <a:t>    </a:t>
            </a:r>
            <a:r>
              <a:rPr lang="en-US" sz="2800" dirty="0"/>
              <a:t>0</a:t>
            </a:r>
            <a:r>
              <a:rPr lang="bg-BG" sz="2800" dirty="0"/>
              <a:t>    </a:t>
            </a:r>
            <a:r>
              <a:rPr lang="en-US" sz="2800" dirty="0"/>
              <a:t>1 </a:t>
            </a:r>
            <a:r>
              <a:rPr lang="bg-BG" sz="2800" dirty="0"/>
              <a:t>  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20D0F0FB-9C38-4278-AAA6-51EFD500F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485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 = new int[] {1,2,3};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 int[]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 =new int[] {</a:t>
            </a:r>
            <a:r>
              <a:rPr lang="bg-BG" dirty="0"/>
              <a:t> </a:t>
            </a:r>
            <a:r>
              <a:rPr lang="en-US" dirty="0"/>
              <a:t>2,</a:t>
            </a:r>
            <a:r>
              <a:rPr lang="bg-BG" dirty="0"/>
              <a:t> </a:t>
            </a:r>
            <a:r>
              <a:rPr lang="en-US" dirty="0"/>
              <a:t>4,</a:t>
            </a:r>
            <a:r>
              <a:rPr lang="bg-BG" dirty="0"/>
              <a:t> </a:t>
            </a:r>
            <a:r>
              <a:rPr lang="en-US" dirty="0"/>
              <a:t>-5,</a:t>
            </a:r>
            <a:r>
              <a:rPr lang="bg-BG" dirty="0"/>
              <a:t> </a:t>
            </a:r>
            <a:r>
              <a:rPr lang="en-US" dirty="0"/>
              <a:t>1,</a:t>
            </a:r>
            <a:r>
              <a:rPr lang="bg-BG" dirty="0"/>
              <a:t> </a:t>
            </a:r>
            <a:r>
              <a:rPr lang="en-US" dirty="0"/>
              <a:t>10</a:t>
            </a:r>
            <a:r>
              <a:rPr lang="bg-BG" dirty="0"/>
              <a:t> </a:t>
            </a:r>
            <a:r>
              <a:rPr lang="en-US" dirty="0"/>
              <a:t>};	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dirty="0"/>
              <a:t>.CopyTo(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/>
              <a:t>1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    Console.WriteLine(</a:t>
            </a:r>
            <a:r>
              <a:rPr lang="bg-BG" dirty="0"/>
              <a:t> </a:t>
            </a:r>
            <a:r>
              <a:rPr lang="en-US" dirty="0"/>
              <a:t>string.Join(" ",</a:t>
            </a:r>
            <a:r>
              <a:rPr lang="bg-BG" dirty="0"/>
              <a:t> </a:t>
            </a:r>
            <a:r>
              <a:rPr lang="en-US" dirty="0"/>
              <a:t>destination</a:t>
            </a:r>
            <a:r>
              <a:rPr lang="bg-BG" dirty="0"/>
              <a:t> </a:t>
            </a:r>
            <a:r>
              <a:rPr lang="en-US" dirty="0"/>
              <a:t>)</a:t>
            </a:r>
            <a:r>
              <a:rPr lang="bg-BG" dirty="0"/>
              <a:t> </a:t>
            </a:r>
            <a:r>
              <a:rPr lang="en-US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	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CopyTo</a:t>
            </a:r>
            <a:endParaRPr lang="bg-BG" dirty="0"/>
          </a:p>
        </p:txBody>
      </p:sp>
      <p:sp>
        <p:nvSpPr>
          <p:cNvPr id="13" name="Rounded Rectangle 12"/>
          <p:cNvSpPr/>
          <p:nvPr/>
        </p:nvSpPr>
        <p:spPr>
          <a:xfrm>
            <a:off x="5281575" y="1894756"/>
            <a:ext cx="2209800" cy="1620826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8437325" y="512438"/>
            <a:ext cx="29574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2</a:t>
            </a:r>
            <a:r>
              <a:rPr lang="bg-BG" sz="2800" dirty="0"/>
              <a:t>    </a:t>
            </a:r>
            <a:r>
              <a:rPr lang="en-US" sz="2800" dirty="0"/>
              <a:t> 4</a:t>
            </a:r>
            <a:r>
              <a:rPr lang="bg-BG" sz="2800" dirty="0"/>
              <a:t>   </a:t>
            </a:r>
            <a:r>
              <a:rPr lang="en-US" sz="2800" dirty="0"/>
              <a:t> -5</a:t>
            </a:r>
            <a:r>
              <a:rPr lang="bg-BG" sz="2800" dirty="0"/>
              <a:t>   </a:t>
            </a:r>
            <a:r>
              <a:rPr lang="en-US" sz="2800" dirty="0"/>
              <a:t> 1</a:t>
            </a:r>
            <a:r>
              <a:rPr lang="bg-BG" sz="2800" dirty="0"/>
              <a:t>   </a:t>
            </a:r>
            <a:r>
              <a:rPr lang="en-US" sz="2800" dirty="0"/>
              <a:t> 10</a:t>
            </a:r>
            <a:endParaRPr lang="bg-BG" sz="2800" b="1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4" y="228319"/>
            <a:ext cx="3505199" cy="648928"/>
          </a:xfrm>
          <a:prstGeom prst="wedgeRoundRectCallout">
            <a:avLst>
              <a:gd name="adj1" fmla="val 58415"/>
              <a:gd name="adj2" fmla="val 822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5 елемента</a:t>
            </a: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7959725" y="2425748"/>
            <a:ext cx="3435000" cy="1841452"/>
          </a:xfrm>
          <a:prstGeom prst="wedgeRoundRectCallout">
            <a:avLst>
              <a:gd name="adj1" fmla="val -188617"/>
              <a:gd name="adj2" fmla="val 5699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Копира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масива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source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в масива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bg-BG" sz="2800" dirty="0">
                <a:solidFill>
                  <a:srgbClr val="FFFFFF"/>
                </a:solidFill>
              </a:rPr>
              <a:t>от позиция </a:t>
            </a:r>
            <a:r>
              <a:rPr lang="en-US" sz="2800" dirty="0">
                <a:solidFill>
                  <a:srgbClr val="FFFFFF"/>
                </a:solidFill>
              </a:rPr>
              <a:t>index 1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8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848151"/>
              </p:ext>
            </p:extLst>
          </p:nvPr>
        </p:nvGraphicFramePr>
        <p:xfrm>
          <a:off x="8494712" y="1140037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3828917" y="5350012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770813" y="4955577"/>
            <a:ext cx="3581400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8150491" y="5752093"/>
          <a:ext cx="2941320" cy="512477"/>
        </p:xfrm>
        <a:graphic>
          <a:graphicData uri="http://schemas.openxmlformats.org/drawingml/2006/table">
            <a:tbl>
              <a:tblPr/>
              <a:tblGrid>
                <a:gridCol w="58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4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5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8082813" y="5073753"/>
            <a:ext cx="30408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2 </a:t>
            </a:r>
            <a:r>
              <a:rPr lang="bg-BG" sz="2800" dirty="0"/>
              <a:t>  </a:t>
            </a:r>
            <a:r>
              <a:rPr lang="en-US" sz="2800" dirty="0"/>
              <a:t> </a:t>
            </a:r>
            <a:r>
              <a:rPr lang="bg-BG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bg-BG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2</a:t>
            </a:r>
            <a:r>
              <a:rPr lang="en-US" sz="2800" dirty="0"/>
              <a:t> </a:t>
            </a:r>
            <a:r>
              <a:rPr lang="bg-BG" sz="2800" dirty="0"/>
              <a:t>  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3   </a:t>
            </a:r>
            <a:r>
              <a:rPr lang="en-US" sz="2800" dirty="0"/>
              <a:t>10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171637" y="393488"/>
            <a:ext cx="3698997" cy="1667663"/>
          </a:xfrm>
          <a:prstGeom prst="roundRect">
            <a:avLst>
              <a:gd name="adj" fmla="val 6659"/>
            </a:avLst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  <a:alpha val="50000"/>
              </a:schemeClr>
            </a:solidFill>
            <a:prstDash val="sysDash"/>
          </a:ln>
        </p:spPr>
        <p:txBody>
          <a:bodyPr vert="horz" wrap="square" lIns="144000" tIns="108000" rIns="144000" bIns="108000" rtlCol="0">
            <a:noAutofit/>
          </a:bodyPr>
          <a:lstStyle/>
          <a:p>
            <a:pPr defTabSz="1218987"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4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5552802" y="1890105"/>
            <a:ext cx="158579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1   2   3</a:t>
            </a:r>
            <a:endParaRPr lang="bg-BG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75" y="2473312"/>
            <a:ext cx="1828800" cy="800100"/>
          </a:xfrm>
          <a:prstGeom prst="rect">
            <a:avLst/>
          </a:prstGeom>
        </p:spPr>
      </p:pic>
      <p:sp>
        <p:nvSpPr>
          <p:cNvPr id="23" name="AutoShape 23"/>
          <p:cNvSpPr>
            <a:spLocks noChangeArrowheads="1"/>
          </p:cNvSpPr>
          <p:nvPr/>
        </p:nvSpPr>
        <p:spPr bwMode="auto">
          <a:xfrm>
            <a:off x="3123581" y="945461"/>
            <a:ext cx="3505199" cy="648928"/>
          </a:xfrm>
          <a:prstGeom prst="wedgeRoundRectCallout">
            <a:avLst>
              <a:gd name="adj1" fmla="val 41387"/>
              <a:gd name="adj2" fmla="val 10381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от 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3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1BA48DAD-F817-4BB1-A0BE-957F3D77D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74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3" grpId="0" animBg="1"/>
      <p:bldP spid="14" grpId="0"/>
      <p:bldP spid="15" grpId="0" animBg="1"/>
      <p:bldP spid="16" grpId="0" animBg="1"/>
      <p:bldP spid="17" grpId="0" animBg="1"/>
      <p:bldP spid="11" grpId="0" animBg="1"/>
      <p:bldP spid="19" grpId="0"/>
      <p:bldP spid="20" grpId="0" animBg="1"/>
      <p:bldP spid="21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using System;	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public class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public static void Main()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source = new int[] {2,4,6,8,10,12,14,16};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int[] destination = new int[] {1,3,5,7,9,11,13,15,17};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 Array.Copy(source,4,destination,2,3);  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Console.WriteLine(string.Join(" ", destination));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}	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Copy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4265612" y="152400"/>
            <a:ext cx="2514598" cy="1676682"/>
          </a:xfrm>
          <a:prstGeom prst="wedgeRoundRectCallout">
            <a:avLst>
              <a:gd name="adj1" fmla="val -57365"/>
              <a:gd name="adj2" fmla="val 1536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source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8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1651222" y="5524935"/>
            <a:ext cx="2297391" cy="1098305"/>
          </a:xfrm>
          <a:prstGeom prst="wedgeRoundRectCallout">
            <a:avLst>
              <a:gd name="adj1" fmla="val 107840"/>
              <a:gd name="adj2" fmla="val -60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</a:rPr>
              <a:t>Резултатният масив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99212" y="5845424"/>
            <a:ext cx="3733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1 3 10 12 14 11 13 15 17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260825" y="1472038"/>
            <a:ext cx="3448449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2 4 6 8 10 12 14 16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242173" y="2149842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1 3 5 7 9 11 13 15 17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42173" y="2996487"/>
            <a:ext cx="3467101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tx1"/>
                </a:solidFill>
              </a:rPr>
              <a:t>1 3            11 13 15 17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556331" y="1014710"/>
            <a:ext cx="1447800" cy="4573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>
                <a:solidFill>
                  <a:schemeClr val="bg1"/>
                </a:solidFill>
              </a:rPr>
              <a:t>10 12 14</a:t>
            </a:r>
          </a:p>
        </p:txBody>
      </p:sp>
      <p:sp>
        <p:nvSpPr>
          <p:cNvPr id="27" name="AutoShape 23"/>
          <p:cNvSpPr>
            <a:spLocks noChangeArrowheads="1"/>
          </p:cNvSpPr>
          <p:nvPr/>
        </p:nvSpPr>
        <p:spPr bwMode="auto">
          <a:xfrm>
            <a:off x="760411" y="1012578"/>
            <a:ext cx="2800057" cy="1676682"/>
          </a:xfrm>
          <a:prstGeom prst="wedgeRoundRectCallout">
            <a:avLst>
              <a:gd name="adj1" fmla="val 31341"/>
              <a:gd name="adj2" fmla="val 13799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987"/>
            <a:r>
              <a:rPr lang="bg-BG" sz="2800" dirty="0">
                <a:solidFill>
                  <a:srgbClr val="FFFFFF"/>
                </a:solidFill>
                <a:latin typeface="+mn-lt"/>
              </a:rPr>
              <a:t>Масив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destination</a:t>
            </a:r>
            <a:r>
              <a:rPr lang="en-US" sz="2800" dirty="0">
                <a:solidFill>
                  <a:srgbClr val="FFFFFF"/>
                </a:solidFill>
                <a:latin typeface="+mn-lt"/>
              </a:rPr>
              <a:t> 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от </a:t>
            </a:r>
            <a:r>
              <a:rPr lang="en-US" sz="2800" dirty="0">
                <a:solidFill>
                  <a:srgbClr val="FFFFFF"/>
                </a:solidFill>
              </a:rPr>
              <a:t>9</a:t>
            </a:r>
            <a:r>
              <a:rPr lang="bg-BG" sz="2800" dirty="0">
                <a:solidFill>
                  <a:srgbClr val="FFFFFF"/>
                </a:solidFill>
                <a:latin typeface="+mn-lt"/>
              </a:rPr>
              <a:t> елемента</a:t>
            </a:r>
            <a:r>
              <a:rPr lang="bg-BG" sz="2800" dirty="0">
                <a:solidFill>
                  <a:srgbClr val="FFFFFF"/>
                </a:solidFill>
              </a:rPr>
              <a:t> нечетни числа</a:t>
            </a:r>
            <a:endParaRPr lang="bg-BG" sz="28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F69F2065-E0EE-4C6B-85ED-A7CCED8E9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8504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8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389 0.00671 L 0.00638 0.19398 C 0.0379 0.23356 0.05587 0.29282 0.05587 0.3544 C 0.05587 0.42431 0.0379 0.48032 0.00638 0.51991 L -0.13389 0.70764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82" y="3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76 -3.7037E-7 L -0.05848 0.11181 C -0.0564 0.13542 -0.05509 0.17083 -0.05509 0.20741 C -0.05509 0.24931 -0.0564 0.28264 -0.05848 0.30625 L -0.0676 0.41852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2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animBg="1"/>
      <p:bldP spid="17" grpId="0" animBg="1"/>
      <p:bldP spid="4" grpId="0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214853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Съществуват готови методи за работа с масиви, които улесняват работата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Reverse</a:t>
            </a:r>
            <a:r>
              <a:rPr lang="bg-BG" sz="2800" dirty="0"/>
              <a:t>,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Sort, </a:t>
            </a:r>
            <a:endParaRPr lang="bg-BG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Clear,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Copy, 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CopyTo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Позволяват по-високо ниво на абстракция</a:t>
            </a:r>
          </a:p>
          <a:p>
            <a:pPr marL="530225" indent="-457200">
              <a:lnSpc>
                <a:spcPct val="110000"/>
              </a:lnSpc>
            </a:pPr>
            <a:r>
              <a:rPr lang="bg-BG" sz="3000" dirty="0"/>
              <a:t>Гарантират правилна и оптимална работа</a:t>
            </a:r>
            <a:r>
              <a:rPr lang="en-US" sz="30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този час?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812" y="1377743"/>
            <a:ext cx="2209800" cy="14120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9752012" y="1881767"/>
            <a:ext cx="2108746" cy="2282193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CA93-D762-4045-8D66-9010DB9C4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53302"/>
              </p:ext>
            </p:extLst>
          </p:nvPr>
        </p:nvGraphicFramePr>
        <p:xfrm>
          <a:off x="7963742" y="4245352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6CF361B-F7EE-4642-88E4-C220CF1F9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157890"/>
              </p:ext>
            </p:extLst>
          </p:nvPr>
        </p:nvGraphicFramePr>
        <p:xfrm>
          <a:off x="7963742" y="5303194"/>
          <a:ext cx="2946400" cy="914400"/>
        </p:xfrm>
        <a:graphic>
          <a:graphicData uri="http://schemas.openxmlformats.org/drawingml/2006/table">
            <a:tbl>
              <a:tblPr lastRow="1" bandRow="1">
                <a:tableStyleId>{5C22544A-7EE6-4342-B048-85BDC9FD1C3A}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-4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Down Arrow 15">
            <a:extLst>
              <a:ext uri="{FF2B5EF4-FFF2-40B4-BE49-F238E27FC236}">
                <a16:creationId xmlns:a16="http://schemas.microsoft.com/office/drawing/2014/main" id="{A3FD73FD-0340-45D9-B66C-EE02FA6CCD8C}"/>
              </a:ext>
            </a:extLst>
          </p:cNvPr>
          <p:cNvSpPr/>
          <p:nvPr/>
        </p:nvSpPr>
        <p:spPr>
          <a:xfrm rot="5400000">
            <a:off x="10905909" y="4940075"/>
            <a:ext cx="1168400" cy="71378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0479B10-E44F-4873-AB89-632AF8491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Масиви. Методи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3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7158</TotalTime>
  <Words>1036</Words>
  <Application>Microsoft Office PowerPoint</Application>
  <PresentationFormat>Custom</PresentationFormat>
  <Paragraphs>243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Масиви. Методи</vt:lpstr>
      <vt:lpstr>Съдържание</vt:lpstr>
      <vt:lpstr>Методът Reverse</vt:lpstr>
      <vt:lpstr>Методът Sort</vt:lpstr>
      <vt:lpstr>Методът Clear</vt:lpstr>
      <vt:lpstr>Методът CopyTo</vt:lpstr>
      <vt:lpstr>Методът Copy</vt:lpstr>
      <vt:lpstr>Какво научихме този час?</vt:lpstr>
      <vt:lpstr>Масиви. Методи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298</cp:revision>
  <dcterms:created xsi:type="dcterms:W3CDTF">2014-01-02T17:00:34Z</dcterms:created>
  <dcterms:modified xsi:type="dcterms:W3CDTF">2020-11-10T15:43:39Z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