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5"/>
  </p:notesMasterIdLst>
  <p:handoutMasterIdLst>
    <p:handoutMasterId r:id="rId16"/>
  </p:handoutMasterIdLst>
  <p:sldIdLst>
    <p:sldId id="426" r:id="rId3"/>
    <p:sldId id="276" r:id="rId4"/>
    <p:sldId id="395" r:id="rId5"/>
    <p:sldId id="419" r:id="rId6"/>
    <p:sldId id="420" r:id="rId7"/>
    <p:sldId id="417" r:id="rId8"/>
    <p:sldId id="415" r:id="rId9"/>
    <p:sldId id="423" r:id="rId10"/>
    <p:sldId id="421" r:id="rId11"/>
    <p:sldId id="349" r:id="rId12"/>
    <p:sldId id="424" r:id="rId13"/>
    <p:sldId id="48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130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4F94A146-748C-47AC-BF4B-2308F3FA22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63466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8C504F1-04EB-411A-9A49-EF21AA122A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20039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D642BA2-1305-481A-8091-21C5399DA9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61268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EA04072-1697-4AC1-AF28-EC95412039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78287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C0AAA8C-6D5E-40FD-9620-60A0B0414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5034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Basics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0/&#1063;&#1077;&#1090;&#1077;&#1085;&#1077;-&#1080;-&#1087;&#1077;&#1095;&#1072;&#1090;&#1072;&#1085;&#1077;-&#1085;&#1072;-&#1082;&#1086;&#1085;&#1079;&#1086;&#1083;&#1072;&#1090;&#1072;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0/&#1063;&#1077;&#1090;&#1077;&#1085;&#1077;-&#1080;-&#1087;&#1077;&#1095;&#1072;&#1090;&#1072;&#1085;&#1077;-&#1085;&#1072;-&#1082;&#1086;&#1085;&#1079;&#1086;&#1083;&#1072;&#1090;&#1072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0/&#1063;&#1077;&#1090;&#1077;&#1085;&#1077;-&#1080;-&#1087;&#1077;&#1095;&#1072;&#1090;&#1072;&#1085;&#1077;-&#1085;&#1072;-&#1082;&#1086;&#1085;&#1079;&#1086;&#1083;&#1072;&#1090;&#1072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0/&#1063;&#1077;&#1090;&#1077;&#1085;&#1077;-&#1080;-&#1087;&#1077;&#1095;&#1072;&#1090;&#1072;&#1085;&#1077;-&#1085;&#1072;-&#1082;&#1086;&#1085;&#1079;&#1086;&#1083;&#1072;&#1090;&#1072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589212" y="762000"/>
            <a:ext cx="8900899" cy="1095352"/>
          </a:xfrm>
        </p:spPr>
        <p:txBody>
          <a:bodyPr>
            <a:normAutofit fontScale="90000"/>
          </a:bodyPr>
          <a:lstStyle/>
          <a:p>
            <a:r>
              <a:rPr lang="bg-BG" dirty="0"/>
              <a:t>Четене и  печатане на конзолата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Четене на числа, аритметични операции, печатане на числа</a:t>
            </a:r>
            <a:endParaRPr lang="en-US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025" y="4076772"/>
            <a:ext cx="3914726" cy="2202372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B9516CD2-D947-4659-9A88-2F29EE14D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6612" y="438030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1B645924-96B1-461D-B8E3-CBA9FB1E68E4}"/>
              </a:ext>
            </a:extLst>
          </p:cNvPr>
          <p:cNvSpPr txBox="1">
            <a:spLocks/>
          </p:cNvSpPr>
          <p:nvPr/>
        </p:nvSpPr>
        <p:spPr bwMode="auto">
          <a:xfrm>
            <a:off x="760413" y="5141821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 dirty="0"/>
              <a:t> екип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2B5138E-ABF0-49AD-A00E-A4F22550139E}"/>
              </a:ext>
            </a:extLst>
          </p:cNvPr>
          <p:cNvSpPr txBox="1">
            <a:spLocks/>
          </p:cNvSpPr>
          <p:nvPr/>
        </p:nvSpPr>
        <p:spPr bwMode="auto">
          <a:xfrm>
            <a:off x="760414" y="5529752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Обучение за ИТ кариера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98CCFB6F-2AFA-45BE-B0B1-EC0C11A0BD56}"/>
              </a:ext>
            </a:extLst>
          </p:cNvPr>
          <p:cNvSpPr txBox="1">
            <a:spLocks/>
          </p:cNvSpPr>
          <p:nvPr/>
        </p:nvSpPr>
        <p:spPr bwMode="auto">
          <a:xfrm>
            <a:off x="729507" y="5859800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6"/>
              </a:rPr>
              <a:t>https://it-kariera.mon.bg/e-learning/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1E49D3-867D-436B-B979-1C3B0A4A7D12}"/>
              </a:ext>
            </a:extLst>
          </p:cNvPr>
          <p:cNvSpPr txBox="1"/>
          <p:nvPr/>
        </p:nvSpPr>
        <p:spPr>
          <a:xfrm rot="1555229">
            <a:off x="5280872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072A7AE-2146-420D-882B-D4994020DD3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1619" y="3940552"/>
            <a:ext cx="2253081" cy="2438400"/>
          </a:xfrm>
          <a:prstGeom prst="rect">
            <a:avLst/>
          </a:prstGeom>
        </p:spPr>
      </p:pic>
      <p:sp>
        <p:nvSpPr>
          <p:cNvPr id="11" name="Текстово поле 1">
            <a:extLst>
              <a:ext uri="{FF2B5EF4-FFF2-40B4-BE49-F238E27FC236}">
                <a16:creationId xmlns:a16="http://schemas.microsoft.com/office/drawing/2014/main" id="{B398007E-9BC4-479A-87BF-1B270134F51F}"/>
              </a:ext>
            </a:extLst>
          </p:cNvPr>
          <p:cNvSpPr txBox="1"/>
          <p:nvPr/>
        </p:nvSpPr>
        <p:spPr>
          <a:xfrm>
            <a:off x="669074" y="6318262"/>
            <a:ext cx="112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https://github.com/BG-IT-Edu/School-Programming/tree/main/Courses/Applied-Programmer/Programming-Basics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4056213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Въвеждане на текст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Това, което се чете от конзолата е текст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Въвеждане на число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Използваме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"Parse"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bg-BG" sz="3000" dirty="0"/>
              <a:t>за превръщане на текст в число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Извеждане на текст по шаблон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Можем да изведем няколко текста на конзолата едновременно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25146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4343400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58824" y="610618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+ 5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094" y="1357247"/>
            <a:ext cx="3014390" cy="2579051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D3DA1164-F6A1-49E0-82D8-495AC24C3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9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и печатане на конзолата</a:t>
            </a:r>
            <a:endParaRPr lang="en-US" dirty="0"/>
          </a:p>
        </p:txBody>
      </p:sp>
      <p:sp>
        <p:nvSpPr>
          <p:cNvPr id="6" name="Текстово поле 1">
            <a:extLst>
              <a:ext uri="{FF2B5EF4-FFF2-40B4-BE49-F238E27FC236}">
                <a16:creationId xmlns:a16="http://schemas.microsoft.com/office/drawing/2014/main" id="{B398007E-9BC4-479A-87BF-1B270134F51F}"/>
              </a:ext>
            </a:extLst>
          </p:cNvPr>
          <p:cNvSpPr txBox="1"/>
          <p:nvPr/>
        </p:nvSpPr>
        <p:spPr>
          <a:xfrm>
            <a:off x="972796" y="6435010"/>
            <a:ext cx="112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https://github.com/BG-IT-Edu/School-Programming/tree/main/Courses/Applied-Programmer/Programming-Basics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224750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7C04123-C90E-4968-8E1F-A14931548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4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числа от конзолата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Променливи и типове данни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Печатане на числа на конзолата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4" y="3629025"/>
            <a:ext cx="3924300" cy="1781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604" y="4448206"/>
            <a:ext cx="5298339" cy="15812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AB975B-C7FC-4A8B-9979-8D263ED69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371600"/>
            <a:ext cx="4762500" cy="4914900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A29B0E77-243E-4EBB-83C3-7422D9A5D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69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 от конзолата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Console.Write("a =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area = a *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Console.Write("Square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69757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BF2F547-B551-4070-9B2D-0830F47BD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5FF7CDB7-60EA-4B5F-8693-BF11148382FE}"/>
              </a:ext>
            </a:extLst>
          </p:cNvPr>
          <p:cNvSpPr txBox="1"/>
          <p:nvPr/>
        </p:nvSpPr>
        <p:spPr>
          <a:xfrm>
            <a:off x="1328726" y="5876948"/>
            <a:ext cx="9524999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  <a:endParaRPr lang="bg-B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https://judge.softuni.bg/Contests/2630/Четене-и-печатане-на-конзолата</a:t>
            </a:r>
            <a:endParaRPr lang="bg-B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89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Дефиниране на променлива и присвояване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След обработка данните се записват отново в променливи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Пресмятания в програмирането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747166" y="4714972"/>
            <a:ext cx="2433727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Декларация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702050" y="4038600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313612" y="5144700"/>
            <a:ext cx="4114800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(от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число)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6EA4E5DC-54A9-4126-A709-A1670F01E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422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стойност 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/>
              <a:t>Число, буква, текст (стринг),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буква</a:t>
            </a:r>
            <a:r>
              <a:rPr lang="bg-BG" dirty="0"/>
              <a:t> от азбуката</a:t>
            </a:r>
            <a:r>
              <a:rPr lang="en-US" dirty="0"/>
              <a:t> (</a:t>
            </a:r>
            <a:r>
              <a:rPr lang="bg-BG" dirty="0"/>
              <a:t>символ)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'c'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стринг)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Water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/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ден</a:t>
            </a:r>
            <a:r>
              <a:rPr lang="bg-BG" dirty="0"/>
              <a:t> от седмицата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понеделник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вторник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2" y="3483592"/>
            <a:ext cx="2195400" cy="291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2E16171-CFF5-4AED-9A1A-D8D7DA202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109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дробно число</a:t>
            </a:r>
            <a:r>
              <a:rPr lang="en-US" sz="3200" dirty="0"/>
              <a:t> </a:t>
            </a:r>
            <a:r>
              <a:rPr lang="bg-BG" sz="3200" dirty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nches =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inches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centimeters = inches * 2.54;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Console.Write("Centimeters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Console.WriteLine(centimeters);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97053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C82E32F-AC32-472C-BAA0-83351067E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FB7C7FD7-7C48-4CC8-AF47-8E98D939F08E}"/>
              </a:ext>
            </a:extLst>
          </p:cNvPr>
          <p:cNvSpPr txBox="1"/>
          <p:nvPr/>
        </p:nvSpPr>
        <p:spPr>
          <a:xfrm>
            <a:off x="1328726" y="5856303"/>
            <a:ext cx="9524999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  <a:endParaRPr lang="bg-B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https://judge.softuni.bg/Contests/2630/Четене-и-печатане-на-конзолата</a:t>
            </a:r>
            <a:endParaRPr lang="bg-B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00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текст (стринг) 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Пример: поздрав по име: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и печатане 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937595"/>
            <a:ext cx="108235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34290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your 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38100" y="4468504"/>
            <a:ext cx="5709312" cy="1207611"/>
          </a:xfrm>
          <a:prstGeom prst="wedgeRoundRectCallout">
            <a:avLst>
              <a:gd name="adj1" fmla="val -79386"/>
              <a:gd name="adj2" fmla="val 74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Изразът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замества с</a:t>
            </a:r>
            <a:b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първия аргумент (в случая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36AA4DBB-16D6-4E37-97BF-874D9ACD1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8A65DCCB-1FCA-4632-AD9B-8CD1C0200B61}"/>
              </a:ext>
            </a:extLst>
          </p:cNvPr>
          <p:cNvSpPr txBox="1"/>
          <p:nvPr/>
        </p:nvSpPr>
        <p:spPr>
          <a:xfrm>
            <a:off x="1328726" y="5914587"/>
            <a:ext cx="9524999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  <a:endParaRPr lang="bg-B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https://judge.softuni.bg/Contests/2630/Четене-и-печатане-на-конзолата</a:t>
            </a:r>
            <a:endParaRPr lang="bg-B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60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текст, числа и други данни, можем да ги съединим, използвайки шаблони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{0}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{1}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{2}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1316" y="2438400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 {1}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193460B-098B-4294-A533-3B27A8EAE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FE9BCA38-ACB6-4292-8481-7E4A897F3C38}"/>
              </a:ext>
            </a:extLst>
          </p:cNvPr>
          <p:cNvSpPr txBox="1"/>
          <p:nvPr/>
        </p:nvSpPr>
        <p:spPr>
          <a:xfrm>
            <a:off x="1328726" y="5860742"/>
            <a:ext cx="9524999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  <a:endParaRPr lang="bg-B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https://judge.softuni.bg/Contests/2630/Четене-и-печатане-на-конзолата</a:t>
            </a:r>
            <a:endParaRPr lang="bg-B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06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279">
            <a:off x="1056949" y="621380"/>
            <a:ext cx="5018930" cy="13854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131901"/>
            <a:ext cx="10363200" cy="1568497"/>
          </a:xfrm>
        </p:spPr>
        <p:txBody>
          <a:bodyPr/>
          <a:lstStyle/>
          <a:p>
            <a:r>
              <a:rPr lang="bg-BG" dirty="0"/>
              <a:t>Задачи с четене и</a:t>
            </a:r>
            <a:br>
              <a:rPr lang="bg-BG" dirty="0"/>
            </a:br>
            <a:r>
              <a:rPr lang="bg-BG" dirty="0"/>
              <a:t>печатане на конзолата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1835">
            <a:off x="3956717" y="1148417"/>
            <a:ext cx="5692770" cy="16178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5859">
            <a:off x="1615528" y="2218403"/>
            <a:ext cx="5634706" cy="15055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52581">
            <a:off x="6218956" y="697151"/>
            <a:ext cx="5298339" cy="15812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62474">
            <a:off x="5174306" y="2485273"/>
            <a:ext cx="5448300" cy="14573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LeftFacing">
              <a:rot lat="425555" lon="1161734" rev="21304858"/>
            </a:camera>
            <a:lightRig rig="threePt" dir="t"/>
          </a:scene3d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8726389-5CED-458D-B229-53EF90379B1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25955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7150</TotalTime>
  <Words>929</Words>
  <Application>Microsoft Office PowerPoint</Application>
  <PresentationFormat>По избор</PresentationFormat>
  <Paragraphs>128</Paragraphs>
  <Slides>12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Четене и  печатане на конзолата</vt:lpstr>
      <vt:lpstr>Съдържание</vt:lpstr>
      <vt:lpstr>Четене на числа от конзолата</vt:lpstr>
      <vt:lpstr>Пресмятания в програмирането</vt:lpstr>
      <vt:lpstr>Типове данни и променливи</vt:lpstr>
      <vt:lpstr>Четене на дробно число</vt:lpstr>
      <vt:lpstr>Четене и печатане на текст</vt:lpstr>
      <vt:lpstr>Съединяване на текст и числа</vt:lpstr>
      <vt:lpstr>Задачи с четене и печатане на конзолата</vt:lpstr>
      <vt:lpstr>Какво научихме днес?</vt:lpstr>
      <vt:lpstr>Четене и печатане на конзолата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Четене и печатане на конзолата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300</cp:revision>
  <dcterms:created xsi:type="dcterms:W3CDTF">2014-01-02T17:00:34Z</dcterms:created>
  <dcterms:modified xsi:type="dcterms:W3CDTF">2020-11-11T09:05:26Z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