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27"/>
  </p:notesMasterIdLst>
  <p:handoutMasterIdLst>
    <p:handoutMasterId r:id="rId28"/>
  </p:handoutMasterIdLst>
  <p:sldIdLst>
    <p:sldId id="460" r:id="rId3"/>
    <p:sldId id="276" r:id="rId4"/>
    <p:sldId id="420" r:id="rId5"/>
    <p:sldId id="415" r:id="rId6"/>
    <p:sldId id="418" r:id="rId7"/>
    <p:sldId id="426" r:id="rId8"/>
    <p:sldId id="436" r:id="rId9"/>
    <p:sldId id="434" r:id="rId10"/>
    <p:sldId id="421" r:id="rId11"/>
    <p:sldId id="431" r:id="rId12"/>
    <p:sldId id="438" r:id="rId13"/>
    <p:sldId id="432" r:id="rId14"/>
    <p:sldId id="439" r:id="rId15"/>
    <p:sldId id="433" r:id="rId16"/>
    <p:sldId id="454" r:id="rId17"/>
    <p:sldId id="451" r:id="rId18"/>
    <p:sldId id="452" r:id="rId19"/>
    <p:sldId id="455" r:id="rId20"/>
    <p:sldId id="456" r:id="rId21"/>
    <p:sldId id="457" r:id="rId22"/>
    <p:sldId id="442" r:id="rId23"/>
    <p:sldId id="349" r:id="rId24"/>
    <p:sldId id="458" r:id="rId25"/>
    <p:sldId id="481" r:id="rId2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10" autoAdjust="0"/>
    <p:restoredTop sz="94533" autoAdjust="0"/>
  </p:normalViewPr>
  <p:slideViewPr>
    <p:cSldViewPr>
      <p:cViewPr varScale="1">
        <p:scale>
          <a:sx n="74" d="100"/>
          <a:sy n="74" d="100"/>
        </p:scale>
        <p:origin x="91" y="32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11-Nov-20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11-Nov-20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Footer Placeholder">
            <a:extLst>
              <a:ext uri="{FF2B5EF4-FFF2-40B4-BE49-F238E27FC236}">
                <a16:creationId xmlns:a16="http://schemas.microsoft.com/office/drawing/2014/main" id="{6010200E-ED5B-4B8A-9CD9-64D1194FCE6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8690191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36EE3526-942F-4AA2-A5CC-2646C76F8E8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8192183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22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2DBC2439-16FF-4461-BD59-1F1039ADAC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341925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23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2A72DE76-FD9F-404E-9CB6-3D1189B3B73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9947681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24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DE2C243D-A80B-4E0E-9924-2200E935A3D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274073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BG-IT-Edu/School-Programming/tree/main/Courses/Applied-Programmer/Programming-Basics" TargetMode="External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it-kariera.mon.bg/e-learning/" TargetMode="External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2634/&#1057;&#1083;&#1086;&#1078;&#1085;&#1080;-&#1087;&#1088;&#1086;&#1074;&#1077;&#1088;&#1082;&#1080;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634/&#1057;&#1083;&#1086;&#1078;&#1085;&#1080;-&#1087;&#1088;&#1086;&#1074;&#1077;&#1088;&#1082;&#1080;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634/&#1057;&#1083;&#1086;&#1078;&#1085;&#1080;-&#1087;&#1088;&#1086;&#1074;&#1077;&#1088;&#1082;&#1080;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2634/&#1057;&#1083;&#1086;&#1078;&#1085;&#1080;-&#1087;&#1088;&#1086;&#1074;&#1077;&#1088;&#1082;&#1080;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2634/&#1057;&#1083;&#1086;&#1078;&#1085;&#1080;-&#1087;&#1088;&#1086;&#1074;&#1077;&#1088;&#1082;&#1080;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634/&#1057;&#1083;&#1086;&#1078;&#1085;&#1080;-&#1087;&#1088;&#1086;&#1074;&#1077;&#1088;&#1082;&#1080;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/School-Programming/tree/main/Courses/Applied-Programmer/Programming-Basic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hyperlink" Target="https://creativecommons.org/licenses/by-nc-sa/4.0" TargetMode="External"/><Relationship Id="rId7" Type="http://schemas.openxmlformats.org/officeDocument/2006/relationships/hyperlink" Target="https://mon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hyperlink" Target="https://softuni.foundation/" TargetMode="External"/><Relationship Id="rId10" Type="http://schemas.openxmlformats.org/officeDocument/2006/relationships/image" Target="../media/image26.jpeg"/><Relationship Id="rId4" Type="http://schemas.openxmlformats.org/officeDocument/2006/relationships/image" Target="../media/image23.png"/><Relationship Id="rId9" Type="http://schemas.openxmlformats.org/officeDocument/2006/relationships/hyperlink" Target="https://it-kariera.mon.bg/e-learning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634/&#1057;&#1083;&#1086;&#1078;&#1085;&#1080;-&#1087;&#1088;&#1086;&#1074;&#1077;&#1088;&#1082;&#1080;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634/&#1057;&#1083;&#1086;&#1078;&#1085;&#1080;-&#1087;&#1088;&#1086;&#1074;&#1077;&#1088;&#1082;&#1080;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609600"/>
            <a:ext cx="7910299" cy="1095352"/>
          </a:xfrm>
        </p:spPr>
        <p:txBody>
          <a:bodyPr>
            <a:normAutofit/>
          </a:bodyPr>
          <a:lstStyle/>
          <a:p>
            <a:r>
              <a:rPr lang="bg-BG" dirty="0"/>
              <a:t>Сложни проверки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785201"/>
            <a:ext cx="7910299" cy="1311301"/>
          </a:xfrm>
        </p:spPr>
        <p:txBody>
          <a:bodyPr>
            <a:normAutofit/>
          </a:bodyPr>
          <a:lstStyle/>
          <a:p>
            <a:r>
              <a:rPr lang="ru-RU" dirty="0"/>
              <a:t>Вложени If конструкции и</a:t>
            </a:r>
            <a:br>
              <a:rPr lang="ru-RU" dirty="0"/>
            </a:br>
            <a:r>
              <a:rPr lang="ru-RU" dirty="0"/>
              <a:t>по-сложни логически условия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9715" y="3691987"/>
            <a:ext cx="3618765" cy="2479312"/>
          </a:xfrm>
          <a:prstGeom prst="roundRect">
            <a:avLst>
              <a:gd name="adj" fmla="val 704"/>
            </a:avLst>
          </a:prstGeom>
        </p:spPr>
      </p:pic>
      <p:pic>
        <p:nvPicPr>
          <p:cNvPr id="22" name="Picture 4" title="CC-BY-NC-SA License">
            <a:hlinkClick r:id="rId4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D6B0D6EA-F3A7-41F2-9864-F22A3D28A0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75267" y="4498650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6DAF9124-CBE8-4EA8-B7B6-FA1876E165E3}"/>
              </a:ext>
            </a:extLst>
          </p:cNvPr>
          <p:cNvSpPr txBox="1">
            <a:spLocks/>
          </p:cNvSpPr>
          <p:nvPr/>
        </p:nvSpPr>
        <p:spPr bwMode="auto">
          <a:xfrm>
            <a:off x="745783" y="5308600"/>
            <a:ext cx="3187614" cy="444343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noProof="1"/>
              <a:t>Учителски</a:t>
            </a:r>
            <a:r>
              <a:rPr lang="bg-BG" dirty="0"/>
              <a:t> екип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B74AB0CE-6212-4ED1-9186-36BB6725ED87}"/>
              </a:ext>
            </a:extLst>
          </p:cNvPr>
          <p:cNvSpPr txBox="1">
            <a:spLocks/>
          </p:cNvSpPr>
          <p:nvPr/>
        </p:nvSpPr>
        <p:spPr bwMode="auto">
          <a:xfrm>
            <a:off x="736797" y="5662070"/>
            <a:ext cx="3187613" cy="382788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/>
              <a:t>Обучение за ИТ кариера</a:t>
            </a:r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29E82210-CCD2-4072-88E2-7C203289C7C7}"/>
              </a:ext>
            </a:extLst>
          </p:cNvPr>
          <p:cNvSpPr txBox="1">
            <a:spLocks/>
          </p:cNvSpPr>
          <p:nvPr/>
        </p:nvSpPr>
        <p:spPr bwMode="auto">
          <a:xfrm>
            <a:off x="745783" y="5955728"/>
            <a:ext cx="3810000" cy="458462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hlinkClick r:id="rId6"/>
              </a:rPr>
              <a:t>https://it-kariera.mon.bg/e-learning/</a:t>
            </a:r>
            <a:endParaRPr lang="en-GB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AEC29F3-3A12-441B-BB33-56C69737A973}"/>
              </a:ext>
            </a:extLst>
          </p:cNvPr>
          <p:cNvSpPr txBox="1"/>
          <p:nvPr/>
        </p:nvSpPr>
        <p:spPr>
          <a:xfrm rot="1555229">
            <a:off x="5533382" y="3560334"/>
            <a:ext cx="2510495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Увод в</a:t>
            </a:r>
          </a:p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програмирането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3F9E0F82-A61D-4AE8-A3C8-E05A49A2FD21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450931" y="3940552"/>
            <a:ext cx="2253081" cy="2438400"/>
          </a:xfrm>
          <a:prstGeom prst="rect">
            <a:avLst/>
          </a:prstGeom>
        </p:spPr>
      </p:pic>
      <p:sp>
        <p:nvSpPr>
          <p:cNvPr id="11" name="Текстово поле 1">
            <a:extLst>
              <a:ext uri="{FF2B5EF4-FFF2-40B4-BE49-F238E27FC236}">
                <a16:creationId xmlns:a16="http://schemas.microsoft.com/office/drawing/2014/main" id="{B398007E-9BC4-479A-87BF-1B270134F51F}"/>
              </a:ext>
            </a:extLst>
          </p:cNvPr>
          <p:cNvSpPr txBox="1"/>
          <p:nvPr/>
        </p:nvSpPr>
        <p:spPr>
          <a:xfrm>
            <a:off x="684212" y="6361298"/>
            <a:ext cx="11216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hlinkClick r:id="rId8"/>
              </a:rPr>
              <a:t>https://github.com/BG-IT-Edu/School-Programming/tree/main/Courses/Applied-Programmer/Programming-Basics</a:t>
            </a:r>
            <a:endParaRPr lang="bg-BG" sz="1800" b="1" dirty="0"/>
          </a:p>
        </p:txBody>
      </p:sp>
    </p:spTree>
    <p:extLst>
      <p:ext uri="{BB962C8B-B14F-4D97-AF65-F5344CB8AC3E}">
        <p14:creationId xmlns:p14="http://schemas.microsoft.com/office/powerpoint/2010/main" val="2703594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97333"/>
            <a:ext cx="11804821" cy="5570355"/>
          </a:xfrm>
        </p:spPr>
        <p:txBody>
          <a:bodyPr>
            <a:normAutofit lnSpcReduction="10000"/>
          </a:bodyPr>
          <a:lstStyle/>
          <a:p>
            <a:pPr>
              <a:lnSpc>
                <a:spcPct val="115000"/>
              </a:lnSpc>
            </a:pPr>
            <a:r>
              <a:rPr lang="bg-BG" dirty="0"/>
              <a:t>Логическо "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И</a:t>
            </a:r>
            <a:r>
              <a:rPr lang="bg-BG" dirty="0"/>
              <a:t>" (оператор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&amp;&amp;</a:t>
            </a:r>
            <a:r>
              <a:rPr lang="bg-BG" dirty="0"/>
              <a:t>) означава няколко условия да са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изпълнени едновременно</a:t>
            </a:r>
          </a:p>
          <a:p>
            <a:pPr>
              <a:lnSpc>
                <a:spcPct val="115000"/>
              </a:lnSpc>
            </a:pP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15000"/>
              </a:lnSpc>
            </a:pPr>
            <a:r>
              <a:rPr lang="bg-BG" dirty="0"/>
              <a:t>Пример: проверка дали точка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{x, y}</a:t>
            </a:r>
            <a:br>
              <a:rPr lang="bg-BG" b="1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dirty="0"/>
              <a:t>се намира вътре в правоъгълника</a:t>
            </a:r>
            <a:br>
              <a:rPr lang="bg-BG" dirty="0"/>
            </a:b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{x1, y1} – {x2, y2}</a:t>
            </a:r>
            <a:endParaRPr lang="bg-BG" dirty="0"/>
          </a:p>
          <a:p>
            <a:pPr>
              <a:lnSpc>
                <a:spcPct val="115000"/>
              </a:lnSpc>
            </a:pPr>
            <a:r>
              <a:rPr lang="bg-BG" dirty="0"/>
              <a:t>Необходимо е точката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{x, y}</a:t>
            </a:r>
            <a:r>
              <a:rPr lang="bg-BG" dirty="0"/>
              <a:t> да е:</a:t>
            </a:r>
          </a:p>
          <a:p>
            <a:pPr lvl="1">
              <a:lnSpc>
                <a:spcPct val="115000"/>
              </a:lnSpc>
            </a:pPr>
            <a:r>
              <a:rPr lang="bg-BG" dirty="0"/>
              <a:t>надясно от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x1</a:t>
            </a:r>
            <a:r>
              <a:rPr lang="bg-BG" dirty="0"/>
              <a:t> и</a:t>
            </a:r>
            <a:r>
              <a:rPr lang="en-US" dirty="0"/>
              <a:t> </a:t>
            </a:r>
            <a:r>
              <a:rPr lang="bg-BG" dirty="0"/>
              <a:t>наляво от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x2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и</a:t>
            </a:r>
            <a:br>
              <a:rPr lang="bg-BG" dirty="0"/>
            </a:br>
            <a:r>
              <a:rPr lang="bg-BG" dirty="0"/>
              <a:t>надолу от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y1</a:t>
            </a:r>
            <a:r>
              <a:rPr lang="bg-BG" dirty="0"/>
              <a:t> и</a:t>
            </a:r>
            <a:r>
              <a:rPr lang="en-US" dirty="0"/>
              <a:t> </a:t>
            </a:r>
            <a:r>
              <a:rPr lang="bg-BG" dirty="0"/>
              <a:t>нагоре от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y2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Логическо "И"</a:t>
            </a:r>
            <a:endParaRPr lang="en-US" dirty="0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4612" y="3263270"/>
            <a:ext cx="3844906" cy="3007140"/>
          </a:xfrm>
          <a:prstGeom prst="roundRect">
            <a:avLst>
              <a:gd name="adj" fmla="val 1444"/>
            </a:avLst>
          </a:prstGeom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49308" y="2348753"/>
            <a:ext cx="1088219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(x &gt;= x1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x &lt;= x2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y &gt;=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y1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y &lt;= y2)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…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44BED4A3-7231-4E85-BBD5-114657B70F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0623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Точка 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вътрешна</a:t>
            </a:r>
            <a:r>
              <a:rPr lang="bg-BG" dirty="0"/>
              <a:t> за даден правоъгълник, ако е: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надясно от лявата му страна, наляво то дясната му страна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надолу от горната му страна и нагоре от долната му страна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Пример: Точка в правоъгълник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05820" y="3056563"/>
            <a:ext cx="10777184" cy="297004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x1 = double.Parse(Console.ReadLine());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y1 = double.Parse(Console.ReadLine());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finish this for x2,y2,x,y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(x &gt;= x1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x &lt;= x2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y &gt;=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y1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y &lt;= y2)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 Console.WriteLine("Inside");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 Console.WriteLine("Outside"); }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7079" y="3712022"/>
            <a:ext cx="2121346" cy="1659126"/>
          </a:xfrm>
          <a:prstGeom prst="roundRect">
            <a:avLst>
              <a:gd name="adj" fmla="val 1444"/>
            </a:avLst>
          </a:prstGeom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5B2F08FD-470B-4A3B-8C89-48484197D8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Текстово поле 1">
            <a:extLst>
              <a:ext uri="{FF2B5EF4-FFF2-40B4-BE49-F238E27FC236}">
                <a16:creationId xmlns:a16="http://schemas.microsoft.com/office/drawing/2014/main" id="{0FD13A67-66D4-4E84-9F85-8CE299F56AC9}"/>
              </a:ext>
            </a:extLst>
          </p:cNvPr>
          <p:cNvSpPr txBox="1"/>
          <p:nvPr/>
        </p:nvSpPr>
        <p:spPr>
          <a:xfrm>
            <a:off x="1100126" y="6153240"/>
            <a:ext cx="9982200" cy="4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Тествайте в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Judge: </a:t>
            </a:r>
            <a:r>
              <a:rPr lang="bg-BG" sz="24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https://judge.softuni.bg/Contests/2634/Сложни-проверки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8795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Логическо "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ИЛИ</a:t>
            </a:r>
            <a:r>
              <a:rPr lang="bg-BG" dirty="0"/>
              <a:t>" (оператор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||</a:t>
            </a:r>
            <a:r>
              <a:rPr lang="bg-BG" dirty="0"/>
              <a:t>) означава да 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изпълнено поне едно </a:t>
            </a:r>
            <a:r>
              <a:rPr lang="bg-BG" dirty="0"/>
              <a:t>измежду няколко условия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bg-BG" dirty="0"/>
              <a:t>Задача: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плод</a:t>
            </a:r>
            <a:r>
              <a:rPr lang="bg-BG" dirty="0"/>
              <a:t> или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зеленчук</a:t>
            </a:r>
            <a:r>
              <a:rPr lang="en-US" dirty="0"/>
              <a:t>?</a:t>
            </a:r>
            <a:endParaRPr lang="bg-BG" dirty="0"/>
          </a:p>
          <a:p>
            <a:pPr lvl="1"/>
            <a:r>
              <a:rPr lang="bg-BG" dirty="0"/>
              <a:t>Плодовете </a:t>
            </a:r>
            <a:r>
              <a:rPr lang="en-US" dirty="0"/>
              <a:t>"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fruit</a:t>
            </a:r>
            <a:r>
              <a:rPr lang="en-US" dirty="0"/>
              <a:t>"</a:t>
            </a:r>
            <a:r>
              <a:rPr lang="bg-BG" dirty="0"/>
              <a:t> са: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banana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apple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kiwi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cherry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lemon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grapes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/>
              <a:t>Зеленчуците</a:t>
            </a:r>
            <a:r>
              <a:rPr lang="en-US" dirty="0"/>
              <a:t> "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vegetable</a:t>
            </a:r>
            <a:r>
              <a:rPr lang="en-US" dirty="0"/>
              <a:t>"</a:t>
            </a:r>
            <a:r>
              <a:rPr lang="bg-BG" dirty="0"/>
              <a:t> са: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tomato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cucumber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pepper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carrot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/>
              <a:t>Всички останали са</a:t>
            </a:r>
            <a:r>
              <a:rPr lang="en-US" dirty="0"/>
              <a:t> "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unknown</a:t>
            </a:r>
            <a:r>
              <a:rPr lang="en-US" dirty="0"/>
              <a:t>"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Логическо "ИЛИ"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49308" y="2535300"/>
            <a:ext cx="10882198" cy="9971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(s == "banana"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 == "apple"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 == "kiwi")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Console.WriteLine("fruit");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932612" y="3827148"/>
            <a:ext cx="1301691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lemon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807233" y="3827148"/>
            <a:ext cx="1554379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fruit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8373137" y="3950258"/>
            <a:ext cx="304800" cy="2462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932612" y="5908357"/>
            <a:ext cx="1301691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java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807233" y="5908357"/>
            <a:ext cx="1554379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unknown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8373137" y="6031467"/>
            <a:ext cx="304800" cy="2462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5" name="Slide Number Placeholder">
            <a:extLst>
              <a:ext uri="{FF2B5EF4-FFF2-40B4-BE49-F238E27FC236}">
                <a16:creationId xmlns:a16="http://schemas.microsoft.com/office/drawing/2014/main" id="{FC9D50EB-3E29-47B7-B287-A0AD4A93BF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078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5" grpId="0" animBg="1"/>
      <p:bldP spid="12" grpId="0" animBg="1"/>
      <p:bldP spid="13" grpId="0" animBg="1"/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bg-BG" dirty="0"/>
              <a:t>Решение на задачата "плод или зеленчук":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Пример: Плод или зеленчук?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2" y="1850408"/>
            <a:ext cx="10363200" cy="416421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 = Console.ReadLine();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(s == "banana"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 == "apple"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 == "kiwi"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 == "cherry"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 == "lemon"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 == "grapes")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 Console.WriteLine("fruit");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if (s == "tomato"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 == "cucumber"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  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 == "pepper"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 == "carrot")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 Console.WriteLine("vegetable");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 Console.WriteLine("unknown"); }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A1EEF844-7B42-422D-98F0-22B480798B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Текстово поле 1">
            <a:extLst>
              <a:ext uri="{FF2B5EF4-FFF2-40B4-BE49-F238E27FC236}">
                <a16:creationId xmlns:a16="http://schemas.microsoft.com/office/drawing/2014/main" id="{8EC2EB6D-2676-4A06-940F-C5644458D1AA}"/>
              </a:ext>
            </a:extLst>
          </p:cNvPr>
          <p:cNvSpPr txBox="1"/>
          <p:nvPr/>
        </p:nvSpPr>
        <p:spPr>
          <a:xfrm>
            <a:off x="1100126" y="6153240"/>
            <a:ext cx="9982200" cy="4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Тествайте в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Judge: </a:t>
            </a:r>
            <a:r>
              <a:rPr lang="bg-BG" sz="24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https://judge.softuni.bg/Contests/2634/Сложни-проверки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7593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Логическо отрицание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/>
              <a:t>Логическо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отрицание</a:t>
            </a:r>
            <a:r>
              <a:rPr lang="bg-BG" dirty="0"/>
              <a:t> (оператор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!</a:t>
            </a:r>
            <a:r>
              <a:rPr lang="en-US" dirty="0"/>
              <a:t>) </a:t>
            </a:r>
            <a:r>
              <a:rPr lang="bg-BG" dirty="0"/>
              <a:t>означава да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не е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изпълнено </a:t>
            </a:r>
            <a:r>
              <a:rPr lang="bg-BG" dirty="0"/>
              <a:t>дадено услови</a:t>
            </a:r>
            <a:r>
              <a:rPr lang="en-US" dirty="0"/>
              <a:t>e</a:t>
            </a:r>
          </a:p>
          <a:p>
            <a:pPr>
              <a:lnSpc>
                <a:spcPct val="100000"/>
              </a:lnSpc>
            </a:pPr>
            <a:r>
              <a:rPr lang="bg-BG" dirty="0"/>
              <a:t>Пример: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Дадено число 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валидно</a:t>
            </a:r>
            <a:r>
              <a:rPr lang="bg-BG" dirty="0"/>
              <a:t>, ако е в диапазона </a:t>
            </a:r>
            <a:r>
              <a:rPr lang="en-US" dirty="0"/>
              <a:t>[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100</a:t>
            </a:r>
            <a:r>
              <a:rPr lang="en-US" dirty="0"/>
              <a:t>…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200</a:t>
            </a:r>
            <a:r>
              <a:rPr lang="en-US" dirty="0"/>
              <a:t>]</a:t>
            </a:r>
            <a:r>
              <a:rPr lang="bg-BG" dirty="0"/>
              <a:t> или 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0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dirty="0"/>
              <a:t>Да се направи проверка за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невалидно число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52402" y="4419600"/>
            <a:ext cx="10654402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inRange =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 &gt;= 100 &amp;&amp; num &lt;= 200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|| num == 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!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inRange)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 Console.WriteLine("invalid"); }</a:t>
            </a: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E6FE7E8A-43C5-4098-9C6F-91638A7A83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Текстово поле 1">
            <a:extLst>
              <a:ext uri="{FF2B5EF4-FFF2-40B4-BE49-F238E27FC236}">
                <a16:creationId xmlns:a16="http://schemas.microsoft.com/office/drawing/2014/main" id="{AB46F531-4610-44A1-B395-3979E6BC8503}"/>
              </a:ext>
            </a:extLst>
          </p:cNvPr>
          <p:cNvSpPr txBox="1"/>
          <p:nvPr/>
        </p:nvSpPr>
        <p:spPr>
          <a:xfrm>
            <a:off x="1088503" y="6092668"/>
            <a:ext cx="9982200" cy="4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Тествайте в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Judge: </a:t>
            </a:r>
            <a:r>
              <a:rPr lang="bg-BG" sz="24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https://judge.softuni.bg/Contests/2634/Сложни-проверки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1497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Да се напише програма, която чете 6 десетични числа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x1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y1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x2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y2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x</a:t>
            </a:r>
            <a:r>
              <a:rPr lang="en-US" sz="3200" dirty="0"/>
              <a:t> </a:t>
            </a:r>
            <a:r>
              <a:rPr lang="bg-BG" sz="3200" dirty="0"/>
              <a:t>и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y</a:t>
            </a:r>
            <a:endParaRPr lang="bg-BG" sz="3200" dirty="0"/>
          </a:p>
          <a:p>
            <a:pPr lvl="1"/>
            <a:r>
              <a:rPr lang="bg-BG" sz="3000" dirty="0"/>
              <a:t>Печата дали точката е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върху страна от правоъгълника </a:t>
            </a:r>
            <a:r>
              <a:rPr lang="bg-BG" sz="3000" dirty="0"/>
              <a:t>или не</a:t>
            </a:r>
          </a:p>
          <a:p>
            <a:pPr lvl="1"/>
            <a:r>
              <a:rPr lang="bg-BG" sz="3000" dirty="0"/>
              <a:t>Ограничения: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x1</a:t>
            </a:r>
            <a:r>
              <a:rPr lang="en-US" sz="3000" b="1" dirty="0"/>
              <a:t> </a:t>
            </a:r>
            <a:r>
              <a:rPr lang="en-US" sz="3000" dirty="0"/>
              <a:t>&lt;</a:t>
            </a:r>
            <a:r>
              <a:rPr lang="en-US" sz="3000" b="1" dirty="0"/>
              <a:t>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x2</a:t>
            </a:r>
            <a:r>
              <a:rPr lang="en-US" sz="3000" dirty="0"/>
              <a:t> </a:t>
            </a:r>
            <a:r>
              <a:rPr lang="bg-BG" sz="3000" dirty="0"/>
              <a:t>и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y1</a:t>
            </a:r>
            <a:r>
              <a:rPr lang="en-US" sz="3000" b="1" dirty="0"/>
              <a:t> </a:t>
            </a:r>
            <a:r>
              <a:rPr lang="en-US" sz="3000" dirty="0"/>
              <a:t>&lt;</a:t>
            </a:r>
            <a:r>
              <a:rPr lang="en-US" sz="3000" b="1" dirty="0"/>
              <a:t>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y2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Пример: Точка върху страна на правоъгълник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6612" y="3610689"/>
            <a:ext cx="786988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bg-BG" sz="2800" dirty="0"/>
              <a:t>2</a:t>
            </a:r>
            <a:endParaRPr lang="en-US" sz="2800" dirty="0"/>
          </a:p>
          <a:p>
            <a:r>
              <a:rPr lang="bg-BG" sz="2800" dirty="0"/>
              <a:t>-3</a:t>
            </a:r>
            <a:endParaRPr lang="en-US" sz="2800" dirty="0"/>
          </a:p>
          <a:p>
            <a:r>
              <a:rPr lang="bg-BG" sz="2800" dirty="0"/>
              <a:t>12</a:t>
            </a:r>
            <a:endParaRPr lang="en-US" sz="2800" dirty="0"/>
          </a:p>
          <a:p>
            <a:r>
              <a:rPr lang="bg-BG" sz="2800" dirty="0"/>
              <a:t>3</a:t>
            </a:r>
            <a:endParaRPr lang="en-US" sz="2800" dirty="0"/>
          </a:p>
          <a:p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8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-1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28258" y="3610689"/>
            <a:ext cx="1676400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Inside / Outside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1773529" y="4826406"/>
            <a:ext cx="304800" cy="2462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1758" y="3610689"/>
            <a:ext cx="3447842" cy="2677656"/>
          </a:xfrm>
          <a:prstGeom prst="roundRect">
            <a:avLst>
              <a:gd name="adj" fmla="val 1866"/>
            </a:avLst>
          </a:prstGeom>
        </p:spPr>
      </p:pic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8284168" y="3610689"/>
            <a:ext cx="786988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bg-BG" sz="2800" dirty="0"/>
              <a:t>2</a:t>
            </a:r>
            <a:endParaRPr lang="en-US" sz="2800" dirty="0"/>
          </a:p>
          <a:p>
            <a:r>
              <a:rPr lang="bg-BG" sz="2800" dirty="0"/>
              <a:t>-3</a:t>
            </a:r>
            <a:endParaRPr lang="en-US" sz="2800" dirty="0"/>
          </a:p>
          <a:p>
            <a:r>
              <a:rPr lang="bg-BG" sz="2800" dirty="0"/>
              <a:t>12</a:t>
            </a:r>
            <a:endParaRPr lang="en-US" sz="2800" dirty="0"/>
          </a:p>
          <a:p>
            <a:r>
              <a:rPr lang="bg-BG" sz="2800" dirty="0"/>
              <a:t>3</a:t>
            </a:r>
            <a:endParaRPr lang="en-US" sz="2800" dirty="0"/>
          </a:p>
          <a:p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12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-1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9640832" y="3610689"/>
            <a:ext cx="1676400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Border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9230054" y="4826406"/>
            <a:ext cx="304800" cy="2462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Slide Number Placeholder">
            <a:extLst>
              <a:ext uri="{FF2B5EF4-FFF2-40B4-BE49-F238E27FC236}">
                <a16:creationId xmlns:a16="http://schemas.microsoft.com/office/drawing/2014/main" id="{86E72D15-B3F6-4724-BD19-D33D1C386E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Текстово поле 1">
            <a:extLst>
              <a:ext uri="{FF2B5EF4-FFF2-40B4-BE49-F238E27FC236}">
                <a16:creationId xmlns:a16="http://schemas.microsoft.com/office/drawing/2014/main" id="{980CEE7D-671A-48F4-932A-D8441D288AA8}"/>
              </a:ext>
            </a:extLst>
          </p:cNvPr>
          <p:cNvSpPr txBox="1"/>
          <p:nvPr/>
        </p:nvSpPr>
        <p:spPr>
          <a:xfrm>
            <a:off x="1004579" y="6347659"/>
            <a:ext cx="9982200" cy="4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Тествайте в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Judge: </a:t>
            </a:r>
            <a:r>
              <a:rPr lang="bg-BG" sz="24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https://judge.softuni.bg/Contests/2634/Сложни-проверки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9819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1" grpId="0" animBg="1"/>
      <p:bldP spid="12" grpId="0" animBg="1"/>
      <p:bldP spid="13" grpId="0" animBg="1"/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815" y="996059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Точка лежи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върху някоя от страните </a:t>
            </a:r>
            <a:r>
              <a:rPr lang="bg-BG" dirty="0"/>
              <a:t>на правоъгълник, ако:</a:t>
            </a:r>
          </a:p>
          <a:p>
            <a:pPr lvl="1"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x</a:t>
            </a:r>
            <a:r>
              <a:rPr lang="en-US" dirty="0"/>
              <a:t> </a:t>
            </a:r>
            <a:r>
              <a:rPr lang="bg-BG" dirty="0"/>
              <a:t>съвпада с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x1</a:t>
            </a:r>
            <a:r>
              <a:rPr lang="en-US" dirty="0"/>
              <a:t> </a:t>
            </a:r>
            <a:r>
              <a:rPr lang="bg-BG" dirty="0"/>
              <a:t>или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x2</a:t>
            </a:r>
            <a:r>
              <a:rPr lang="en-US" dirty="0"/>
              <a:t> </a:t>
            </a:r>
            <a:r>
              <a:rPr lang="bg-BG" dirty="0"/>
              <a:t>и същевременно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y</a:t>
            </a:r>
            <a:r>
              <a:rPr lang="en-US" dirty="0"/>
              <a:t> </a:t>
            </a:r>
            <a:r>
              <a:rPr lang="bg-BG" dirty="0"/>
              <a:t>е между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y1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y2</a:t>
            </a:r>
            <a:endParaRPr lang="bg-BG" b="1" dirty="0">
              <a:solidFill>
                <a:schemeClr val="tx2">
                  <a:lumMod val="75000"/>
                </a:schemeClr>
              </a:solidFill>
              <a:latin typeface="Consolas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y</a:t>
            </a:r>
            <a:r>
              <a:rPr lang="en-US" dirty="0"/>
              <a:t> </a:t>
            </a:r>
            <a:r>
              <a:rPr lang="bg-BG" dirty="0"/>
              <a:t>съвпада с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y1</a:t>
            </a:r>
            <a:r>
              <a:rPr lang="en-US" dirty="0"/>
              <a:t> </a:t>
            </a:r>
            <a:r>
              <a:rPr lang="bg-BG" dirty="0"/>
              <a:t>или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y2</a:t>
            </a:r>
            <a:r>
              <a:rPr lang="en-US" dirty="0"/>
              <a:t> </a:t>
            </a:r>
            <a:r>
              <a:rPr lang="bg-BG" dirty="0"/>
              <a:t>и същевременно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x</a:t>
            </a:r>
            <a:r>
              <a:rPr lang="en-US" dirty="0"/>
              <a:t> </a:t>
            </a:r>
            <a:r>
              <a:rPr lang="bg-BG" dirty="0"/>
              <a:t>е между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x1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x2</a:t>
            </a:r>
            <a:endParaRPr lang="bg-BG" b="1" dirty="0">
              <a:solidFill>
                <a:schemeClr val="tx2">
                  <a:lumMod val="75000"/>
                </a:schemeClr>
              </a:solidFill>
              <a:latin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По-сложни логически условия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833427" y="3066836"/>
            <a:ext cx="10515598" cy="34101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(x == x1 || x == x2) &amp;&amp;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(y &gt;= y1) &amp;&amp; (y &lt;= y2)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||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(y == y1 || y == y2) &amp;&amp;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(x &gt;= x1) &amp;&amp; (x &lt;= x2)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Console.WriteLine("Border");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Console.WriteLine("Inside / Outside"); }</a:t>
            </a: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9412" y="3365747"/>
            <a:ext cx="3067337" cy="2391583"/>
          </a:xfrm>
          <a:prstGeom prst="roundRect">
            <a:avLst>
              <a:gd name="adj" fmla="val 1444"/>
            </a:avLst>
          </a:prstGeom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A0B2C34D-3E88-4F00-9971-C9C3701B1C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7127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97333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Предходното условие може да се опрости</a:t>
            </a:r>
            <a:r>
              <a:rPr lang="en-US" dirty="0"/>
              <a:t> </a:t>
            </a:r>
            <a:r>
              <a:rPr lang="bg-BG" dirty="0"/>
              <a:t>ето така:</a:t>
            </a:r>
            <a:endParaRPr lang="bg-BG" b="1" dirty="0">
              <a:solidFill>
                <a:schemeClr val="tx2">
                  <a:lumMod val="75000"/>
                </a:schemeClr>
              </a:solidFill>
              <a:latin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Опростяване на логически условия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36649" y="1905000"/>
            <a:ext cx="10715528" cy="404296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onLeftSide = (x == x1) &amp;&amp; (y &gt;= y1) &amp;&amp; (y &lt;= y2);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onRightSide = (x == x2) &amp;&amp; (y &gt;= y1) &amp;&amp; (y &lt;= y2);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onUpSide = (y == y1) &amp;&amp; (x &gt;= x1) &amp;&amp; (x &lt;= x2);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onDownSide = (y == y2) &amp;&amp; (x &gt;= x1) &amp;&amp; (x &lt;= x2);</a:t>
            </a: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(onLeftSide || onRightSide || </a:t>
            </a:r>
            <a:b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onUpSide || onDownSide)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Console.WriteLine("Border");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Console.WriteLine("Inside / Outside"); }</a:t>
            </a: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7219" y="3754681"/>
            <a:ext cx="2668353" cy="2080497"/>
          </a:xfrm>
          <a:prstGeom prst="roundRect">
            <a:avLst>
              <a:gd name="adj" fmla="val 1444"/>
            </a:avLst>
          </a:prstGeom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B14452F5-7EFD-4AFC-BDE7-5ACC1E1678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Текстово поле 7">
            <a:extLst>
              <a:ext uri="{FF2B5EF4-FFF2-40B4-BE49-F238E27FC236}">
                <a16:creationId xmlns:a16="http://schemas.microsoft.com/office/drawing/2014/main" id="{DD6AC5A6-4E6D-452B-8D89-D7F94BF0FD7B}"/>
              </a:ext>
            </a:extLst>
          </p:cNvPr>
          <p:cNvSpPr txBox="1"/>
          <p:nvPr/>
        </p:nvSpPr>
        <p:spPr>
          <a:xfrm>
            <a:off x="1100126" y="6096501"/>
            <a:ext cx="9982200" cy="4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Тествайте в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Judge: </a:t>
            </a:r>
            <a:r>
              <a:rPr lang="bg-BG" sz="24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https://judge.softuni.bg/Contests/2634/Сложни-проверки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0836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6212" y="5678768"/>
            <a:ext cx="8938472" cy="719034"/>
          </a:xfrm>
        </p:spPr>
        <p:txBody>
          <a:bodyPr/>
          <a:lstStyle/>
          <a:p>
            <a:r>
              <a:rPr lang="bg-BG" dirty="0"/>
              <a:t>По-доброто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onsolas" pitchFamily="49" charset="0"/>
              </a:rPr>
              <a:t>if-else-if-else</a:t>
            </a:r>
            <a:r>
              <a:rPr lang="en-US" dirty="0"/>
              <a:t>?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12861" y="4601024"/>
            <a:ext cx="10815551" cy="885376"/>
          </a:xfrm>
        </p:spPr>
        <p:txBody>
          <a:bodyPr/>
          <a:lstStyle/>
          <a:p>
            <a:pPr lvl="0"/>
            <a:r>
              <a:rPr lang="bg-BG" dirty="0"/>
              <a:t>Условна конструкция </a:t>
            </a:r>
            <a:r>
              <a:rPr lang="en-US" dirty="0"/>
              <a:t>Switch-case</a:t>
            </a:r>
            <a:endParaRPr lang="en-US" dirty="0">
              <a:solidFill>
                <a:schemeClr val="tx2">
                  <a:lumMod val="75000"/>
                </a:schemeClr>
              </a:solidFill>
              <a:latin typeface="Consolas" pitchFamily="49" charset="0"/>
            </a:endParaRPr>
          </a:p>
        </p:txBody>
      </p:sp>
      <p:pic>
        <p:nvPicPr>
          <p:cNvPr id="5" name="Picture 2" descr="http://www.middleleaze.co.uk/network_switch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1446212" y="1315818"/>
            <a:ext cx="8938472" cy="295138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882B5F51-94F2-476C-81F8-6FCF25DAB16B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9945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5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039504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Switch-case</a:t>
            </a:r>
            <a:r>
              <a:rPr lang="en-US" sz="3200" dirty="0"/>
              <a:t> </a:t>
            </a:r>
            <a:r>
              <a:rPr lang="bg-BG" sz="3200" dirty="0"/>
              <a:t>работи като поредица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if-else-if-else</a:t>
            </a:r>
            <a:endParaRPr lang="en-US" sz="3200" dirty="0"/>
          </a:p>
          <a:p>
            <a:pPr>
              <a:lnSpc>
                <a:spcPct val="100000"/>
              </a:lnSpc>
            </a:pPr>
            <a:r>
              <a:rPr lang="bg-BG" sz="3200" dirty="0"/>
              <a:t>Пример</a:t>
            </a:r>
            <a:r>
              <a:rPr lang="en-US" sz="3200" dirty="0"/>
              <a:t>: </a:t>
            </a:r>
            <a:r>
              <a:rPr lang="bg-BG" sz="3200" dirty="0"/>
              <a:t>изведете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деня от седмицата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(</a:t>
            </a:r>
            <a:r>
              <a:rPr lang="bg-BG" sz="3200" dirty="0"/>
              <a:t>на английски</a:t>
            </a:r>
            <a:r>
              <a:rPr lang="en-US" sz="3200" dirty="0"/>
              <a:t>)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според въведеното число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(1…7)</a:t>
            </a:r>
            <a:endParaRPr lang="bg-BG" sz="3200" dirty="0"/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Условна конструкция </a:t>
            </a:r>
            <a:r>
              <a:rPr lang="en-US"/>
              <a:t>Switch-case</a:t>
            </a:r>
            <a:endParaRPr lang="bg-BG" dirty="0">
              <a:solidFill>
                <a:schemeClr val="tx2">
                  <a:lumMod val="75000"/>
                </a:schemeClr>
              </a:solidFill>
              <a:latin typeface="Consolas" pitchFamily="49" charset="0"/>
            </a:endParaRPr>
          </a:p>
        </p:txBody>
      </p:sp>
      <p:sp>
        <p:nvSpPr>
          <p:cNvPr id="463876" name="Rectangle 4"/>
          <p:cNvSpPr>
            <a:spLocks noChangeArrowheads="1"/>
          </p:cNvSpPr>
          <p:nvPr/>
        </p:nvSpPr>
        <p:spPr bwMode="auto">
          <a:xfrm>
            <a:off x="898411" y="2887531"/>
            <a:ext cx="10377602" cy="351326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day = int.Parse(Console.ReadLine());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(day)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1: Console.WriteLine("Monday");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2: Console.WriteLine("Tuesday");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…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7: Console.WriteLine("Sunday");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default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Console.WriteLine("Error");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F25D7B1C-9D7F-45B6-8037-74468151CB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65626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387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5" y="1191467"/>
            <a:ext cx="7351797" cy="553001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bg-BG" dirty="0"/>
              <a:t>Вложени проверки</a:t>
            </a:r>
            <a:endParaRPr lang="en-US" dirty="0"/>
          </a:p>
          <a:p>
            <a:pPr marL="723900" lvl="1" indent="-421005"/>
            <a:r>
              <a:rPr lang="bg-BG" dirty="0"/>
              <a:t>Задачи с вложени проверки</a:t>
            </a:r>
          </a:p>
          <a:p>
            <a:pPr marL="514350" indent="-514350">
              <a:buFont typeface="+mj-lt"/>
              <a:buAutoNum type="arabicPeriod"/>
            </a:pPr>
            <a:r>
              <a:rPr lang="bg-BG" dirty="0"/>
              <a:t>По-сложни проверки</a:t>
            </a:r>
          </a:p>
          <a:p>
            <a:pPr marL="723900" lvl="1" indent="-421005"/>
            <a:r>
              <a:rPr lang="bg-BG" dirty="0">
                <a:sym typeface="+mn-ea"/>
              </a:rPr>
              <a:t>Л</a:t>
            </a:r>
            <a:r>
              <a:rPr lang="bg-BG" dirty="0"/>
              <a:t>огическо </a:t>
            </a:r>
            <a:r>
              <a:rPr lang="bg-BG" dirty="0">
                <a:sym typeface="+mn-ea"/>
              </a:rPr>
              <a:t>„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и</a:t>
            </a:r>
            <a:r>
              <a:rPr lang="bg-BG" dirty="0">
                <a:sym typeface="+mn-ea"/>
              </a:rPr>
              <a:t>"</a:t>
            </a:r>
            <a:endParaRPr lang="bg-BG" dirty="0"/>
          </a:p>
          <a:p>
            <a:pPr marL="723900" lvl="1" indent="-421005"/>
            <a:r>
              <a:rPr lang="bg-BG" dirty="0"/>
              <a:t>Логическо </a:t>
            </a:r>
            <a:r>
              <a:rPr lang="bg-BG" dirty="0">
                <a:sym typeface="+mn-ea"/>
              </a:rPr>
              <a:t>„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или</a:t>
            </a:r>
            <a:r>
              <a:rPr lang="bg-BG" dirty="0">
                <a:sym typeface="+mn-ea"/>
              </a:rPr>
              <a:t>"</a:t>
            </a:r>
            <a:endParaRPr lang="bg-BG" dirty="0"/>
          </a:p>
          <a:p>
            <a:pPr marL="723900" lvl="1" indent="-421005"/>
            <a:r>
              <a:rPr lang="bg-BG" dirty="0"/>
              <a:t>Логическо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отрицание</a:t>
            </a:r>
            <a:r>
              <a:rPr lang="bg-BG" dirty="0"/>
              <a:t> и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скоби</a:t>
            </a:r>
          </a:p>
          <a:p>
            <a:pPr marL="817245" lvl="1" indent="-514350"/>
            <a:r>
              <a:rPr lang="bg-BG" dirty="0"/>
              <a:t>Задачи със сложни проверки</a:t>
            </a:r>
          </a:p>
          <a:p>
            <a:pPr marL="513080" indent="-514350">
              <a:buFont typeface="+mj-lt"/>
              <a:buAutoNum type="arabicPeriod"/>
            </a:pPr>
            <a:r>
              <a:rPr lang="bg-BG" dirty="0"/>
              <a:t>Условна конструкция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switch-case</a:t>
            </a:r>
            <a:endParaRPr lang="bg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399D9A8-0E4F-49C2-9E15-19C06DFC31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6682" y="1371600"/>
            <a:ext cx="4762500" cy="4914900"/>
          </a:xfrm>
          <a:prstGeom prst="rect">
            <a:avLst/>
          </a:prstGeom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2837E8A4-230D-4968-8727-298B5A7612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0859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90" name="Rectangle 6"/>
          <p:cNvSpPr>
            <a:spLocks noGrp="1" noChangeArrowheads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r>
              <a:rPr lang="bg-BG" sz="3200" dirty="0"/>
              <a:t>Напишете програма, която и</a:t>
            </a:r>
            <a:r>
              <a:rPr lang="bg-BG" sz="3200" dirty="0">
                <a:sym typeface="+mn-ea"/>
              </a:rPr>
              <a:t>звежда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вида на животно според името му</a:t>
            </a:r>
            <a:r>
              <a:rPr lang="en-US" sz="3200" dirty="0"/>
              <a:t>:</a:t>
            </a:r>
            <a:r>
              <a:rPr lang="bg-BG" sz="3200" dirty="0"/>
              <a:t> </a:t>
            </a:r>
            <a:r>
              <a:rPr lang="en-US" sz="3000" dirty="0"/>
              <a:t>dog </a:t>
            </a:r>
            <a:r>
              <a:rPr lang="en-US" sz="3000" dirty="0">
                <a:sym typeface="Wingdings" charset="2"/>
              </a:rPr>
              <a:t> mammal; crocodile, tortoise, snake  reptile;</a:t>
            </a:r>
            <a:r>
              <a:rPr lang="bg-BG" sz="3000" dirty="0">
                <a:sym typeface="Wingdings" charset="2"/>
              </a:rPr>
              <a:t> </a:t>
            </a:r>
            <a:r>
              <a:rPr lang="en-US" sz="3000" dirty="0">
                <a:sym typeface="Wingdings" charset="2"/>
              </a:rPr>
              <a:t>others  unknown</a:t>
            </a:r>
            <a:endParaRPr lang="bg-BG" sz="3000" dirty="0"/>
          </a:p>
        </p:txBody>
      </p:sp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Множество етикети в </a:t>
            </a:r>
            <a:r>
              <a:rPr lang="en-US"/>
              <a:t>Switch-case</a:t>
            </a:r>
            <a:endParaRPr lang="bg-BG" dirty="0"/>
          </a:p>
        </p:txBody>
      </p:sp>
      <p:sp>
        <p:nvSpPr>
          <p:cNvPr id="528389" name="Rectangle 5"/>
          <p:cNvSpPr>
            <a:spLocks noChangeArrowheads="1"/>
          </p:cNvSpPr>
          <p:nvPr/>
        </p:nvSpPr>
        <p:spPr bwMode="auto">
          <a:xfrm>
            <a:off x="749859" y="2667000"/>
            <a:ext cx="10453800" cy="358899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(animal)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"dog": Console.WriteLine("mammal");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"crocodile":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"tortoise":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"snake": Console.WriteLine("reptile");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default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Console.WriteLine("unknown");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D85836D0-40B3-4CBB-BE78-FBFC9F6E3C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Текстово поле 1">
            <a:extLst>
              <a:ext uri="{FF2B5EF4-FFF2-40B4-BE49-F238E27FC236}">
                <a16:creationId xmlns:a16="http://schemas.microsoft.com/office/drawing/2014/main" id="{8EADC509-CE32-4FA6-93FF-B04038A63251}"/>
              </a:ext>
            </a:extLst>
          </p:cNvPr>
          <p:cNvSpPr txBox="1"/>
          <p:nvPr/>
        </p:nvSpPr>
        <p:spPr>
          <a:xfrm>
            <a:off x="985659" y="6290002"/>
            <a:ext cx="9982200" cy="4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Тествайте в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Judge: </a:t>
            </a:r>
            <a:r>
              <a:rPr lang="bg-BG" sz="24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https://judge.softuni.bg/Contests/2634/Сложни-проверки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51822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8389" grpId="0" animBg="1"/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23012"/>
            <a:ext cx="10363200" cy="820600"/>
          </a:xfrm>
        </p:spPr>
        <p:txBody>
          <a:bodyPr/>
          <a:lstStyle/>
          <a:p>
            <a:r>
              <a:rPr lang="bg-BG" dirty="0"/>
              <a:t>Задачи с по-сложни проверки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912813" y="5678768"/>
            <a:ext cx="10363200" cy="692873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5126" name="Picture 6" descr="https://www.uwcne.org/sites/uwnlive.dlcdev.com/files/users/9/Dollarphotoclub-logi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5345" y="1066800"/>
            <a:ext cx="3578136" cy="3177384"/>
          </a:xfrm>
          <a:prstGeom prst="roundRect">
            <a:avLst>
              <a:gd name="adj" fmla="val 2044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www.learningshopbluewater.co.uk/wp-content/uploads/problem-solving-ic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24137">
            <a:off x="1085001" y="1943323"/>
            <a:ext cx="2358194" cy="2358194"/>
          </a:xfrm>
          <a:prstGeom prst="roundRect">
            <a:avLst>
              <a:gd name="adj" fmla="val 2044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coherencelabs.com/img/TypeMetal-app-icon-25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2812" y="1837550"/>
            <a:ext cx="2743201" cy="2559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E494AB0F-0D91-41E1-AED0-3FA123C5AE05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16655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012208"/>
            <a:ext cx="11804822" cy="5570355"/>
          </a:xfrm>
        </p:spPr>
        <p:txBody>
          <a:bodyPr>
            <a:normAutofit/>
          </a:bodyPr>
          <a:lstStyle/>
          <a:p>
            <a:r>
              <a:rPr lang="bg-BG" sz="3200" dirty="0"/>
              <a:t>Вложени проверки:</a:t>
            </a:r>
          </a:p>
          <a:p>
            <a:endParaRPr lang="bg-BG" sz="3200" dirty="0"/>
          </a:p>
          <a:p>
            <a:endParaRPr lang="bg-BG" sz="3200" dirty="0"/>
          </a:p>
          <a:p>
            <a:endParaRPr lang="bg-BG" sz="3200" dirty="0"/>
          </a:p>
          <a:p>
            <a:endParaRPr lang="bg-BG" sz="3200" dirty="0"/>
          </a:p>
          <a:p>
            <a:pPr>
              <a:spcBef>
                <a:spcPts val="1200"/>
              </a:spcBef>
            </a:pPr>
            <a:r>
              <a:rPr lang="bg-BG" sz="3200" dirty="0"/>
              <a:t>По-сложни проверки с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&amp;&amp;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||</a:t>
            </a:r>
            <a:r>
              <a:rPr lang="en-US" sz="3200" dirty="0"/>
              <a:t>,</a:t>
            </a:r>
            <a:r>
              <a:rPr lang="bg-BG" sz="3200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!</a:t>
            </a:r>
            <a:r>
              <a:rPr lang="bg-BG" sz="3200" dirty="0"/>
              <a:t> и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()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Какво научихме днес?</a:t>
            </a:r>
            <a:endParaRPr lang="en-US" dirty="0"/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5012" y="1752600"/>
            <a:ext cx="3314194" cy="2458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688196" y="1752600"/>
            <a:ext cx="4491816" cy="249299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(condition1)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(condition2)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…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84211" y="5195804"/>
            <a:ext cx="10880335" cy="10525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 == left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x == right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y &gt;= top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y &lt;= bottom)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Console.WriteLine("Point on the left or right side.");</a:t>
            </a:r>
          </a:p>
        </p:txBody>
      </p:sp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8F87B88F-9323-4779-8566-094AECFD1D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1254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Сложни проверки</a:t>
            </a:r>
            <a:endParaRPr lang="en-US" dirty="0"/>
          </a:p>
        </p:txBody>
      </p:sp>
      <p:sp>
        <p:nvSpPr>
          <p:cNvPr id="6" name="Текстово поле 1">
            <a:extLst>
              <a:ext uri="{FF2B5EF4-FFF2-40B4-BE49-F238E27FC236}">
                <a16:creationId xmlns:a16="http://schemas.microsoft.com/office/drawing/2014/main" id="{B398007E-9BC4-479A-87BF-1B270134F51F}"/>
              </a:ext>
            </a:extLst>
          </p:cNvPr>
          <p:cNvSpPr txBox="1"/>
          <p:nvPr/>
        </p:nvSpPr>
        <p:spPr>
          <a:xfrm>
            <a:off x="912812" y="6448327"/>
            <a:ext cx="11216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hlinkClick r:id="rId3"/>
              </a:rPr>
              <a:t>https://github.com/BG-IT-Edu/School-Programming/tree/main/Courses/Applied-Programmer/Programming-Basics</a:t>
            </a:r>
            <a:endParaRPr lang="bg-BG" sz="1800" b="1" dirty="0"/>
          </a:p>
        </p:txBody>
      </p:sp>
    </p:spTree>
    <p:extLst>
      <p:ext uri="{BB962C8B-B14F-4D97-AF65-F5344CB8AC3E}">
        <p14:creationId xmlns:p14="http://schemas.microsoft.com/office/powerpoint/2010/main" val="21732728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Content"/>
          <p:cNvSpPr>
            <a:spLocks noGrp="1"/>
          </p:cNvSpPr>
          <p:nvPr>
            <p:ph idx="1"/>
          </p:nvPr>
        </p:nvSpPr>
        <p:spPr>
          <a:xfrm>
            <a:off x="146037" y="1066799"/>
            <a:ext cx="11891975" cy="5654677"/>
          </a:xfrm>
        </p:spPr>
        <p:txBody>
          <a:bodyPr>
            <a:normAutofit/>
          </a:bodyPr>
          <a:lstStyle/>
          <a:p>
            <a:r>
              <a:rPr lang="bg-BG" sz="2900" dirty="0"/>
              <a:t>Настоящият курс </a:t>
            </a:r>
            <a:r>
              <a:rPr lang="en-US" sz="2900" dirty="0"/>
              <a:t>(</a:t>
            </a:r>
            <a:r>
              <a:rPr lang="bg-BG" sz="2900" dirty="0"/>
              <a:t>презентации</a:t>
            </a:r>
            <a:r>
              <a:rPr lang="en-US" sz="2900" dirty="0"/>
              <a:t>, </a:t>
            </a:r>
            <a:r>
              <a:rPr lang="bg-BG" sz="2900" dirty="0"/>
              <a:t>примери</a:t>
            </a:r>
            <a:r>
              <a:rPr lang="en-US" sz="2900" dirty="0"/>
              <a:t>, </a:t>
            </a:r>
            <a:r>
              <a:rPr lang="bg-BG" sz="2900" dirty="0"/>
              <a:t>задачи, упражнения и др.</a:t>
            </a:r>
            <a:r>
              <a:rPr lang="en-US" sz="2900" dirty="0"/>
              <a:t>)</a:t>
            </a:r>
            <a:r>
              <a:rPr lang="bg-BG" sz="2900" dirty="0"/>
              <a:t> е разработен за нуждите на Национална програма "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Обучение за ИТ кариера</a:t>
            </a:r>
            <a:r>
              <a:rPr lang="bg-BG" sz="2900" dirty="0"/>
              <a:t>" на МОН за подготовка по професия "Приложен програмист"</a:t>
            </a:r>
          </a:p>
          <a:p>
            <a:endParaRPr lang="bg-BG" sz="2900" dirty="0"/>
          </a:p>
          <a:p>
            <a:endParaRPr lang="bg-BG" sz="2900" dirty="0"/>
          </a:p>
          <a:p>
            <a:r>
              <a:rPr lang="bg-BG" sz="2900" dirty="0"/>
              <a:t>Курсът е базиран на учебно съдържание и методика, предоставени от 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фондация "Софтуерен университет" </a:t>
            </a:r>
            <a:r>
              <a:rPr lang="bg-BG" sz="2900" dirty="0"/>
              <a:t>и се разпространява под свободен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900" dirty="0"/>
              <a:t>лиценз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</a:rPr>
              <a:t> CC-BY-NC-SA</a:t>
            </a:r>
            <a:endParaRPr lang="bg-BG" sz="2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6" name="Group Logos">
            <a:extLst>
              <a:ext uri="{FF2B5EF4-FFF2-40B4-BE49-F238E27FC236}">
                <a16:creationId xmlns:a16="http://schemas.microsoft.com/office/drawing/2014/main" id="{40A26E2B-FAAA-4165-9B90-2760644E8132}"/>
              </a:ext>
            </a:extLst>
          </p:cNvPr>
          <p:cNvGrpSpPr/>
          <p:nvPr/>
        </p:nvGrpSpPr>
        <p:grpSpPr>
          <a:xfrm>
            <a:off x="2970212" y="5553269"/>
            <a:ext cx="6016452" cy="873381"/>
            <a:chOff x="2970212" y="5562600"/>
            <a:chExt cx="6016452" cy="873381"/>
          </a:xfrm>
        </p:grpSpPr>
        <p:pic>
          <p:nvPicPr>
            <p:cNvPr id="22" name="Logo CC-BY-NC-SA">
              <a:hlinkClick r:id="rId3"/>
              <a:extLst>
                <a:ext uri="{FF2B5EF4-FFF2-40B4-BE49-F238E27FC236}">
                  <a16:creationId xmlns:a16="http://schemas.microsoft.com/office/drawing/2014/main" id="{F7FF078B-D7E3-4FDC-B697-3E0B738E7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1612" y="5562600"/>
              <a:ext cx="2435052" cy="873380"/>
            </a:xfrm>
            <a:prstGeom prst="rect">
              <a:avLst/>
            </a:prstGeom>
          </p:spPr>
        </p:pic>
        <p:pic>
          <p:nvPicPr>
            <p:cNvPr id="20" name="Logo SoftUni Foundation" descr="A picture containing plate, drawing&#10;&#10;Description automatically generated">
              <a:hlinkClick r:id="rId5"/>
              <a:extLst>
                <a:ext uri="{FF2B5EF4-FFF2-40B4-BE49-F238E27FC236}">
                  <a16:creationId xmlns:a16="http://schemas.microsoft.com/office/drawing/2014/main" id="{99622D04-ADD1-4DB1-A02F-2D61BE27A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212" y="5562600"/>
              <a:ext cx="3121158" cy="873381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</p:grpSp>
      <p:grpSp>
        <p:nvGrpSpPr>
          <p:cNvPr id="5" name="Group Logos">
            <a:extLst>
              <a:ext uri="{FF2B5EF4-FFF2-40B4-BE49-F238E27FC236}">
                <a16:creationId xmlns:a16="http://schemas.microsoft.com/office/drawing/2014/main" id="{0602D838-02AF-4A2B-9E34-F6768ABCBB84}"/>
              </a:ext>
            </a:extLst>
          </p:cNvPr>
          <p:cNvGrpSpPr/>
          <p:nvPr/>
        </p:nvGrpSpPr>
        <p:grpSpPr>
          <a:xfrm>
            <a:off x="3112083" y="2715207"/>
            <a:ext cx="5709475" cy="970203"/>
            <a:chOff x="3112083" y="2705876"/>
            <a:chExt cx="5709475" cy="970203"/>
          </a:xfrm>
        </p:grpSpPr>
        <p:pic>
          <p:nvPicPr>
            <p:cNvPr id="10" name="Logo IT Career" descr="A close up of a logo&#10;&#10;Description automatically generated">
              <a:hlinkClick r:id="rId7"/>
              <a:extLst>
                <a:ext uri="{FF2B5EF4-FFF2-40B4-BE49-F238E27FC236}">
                  <a16:creationId xmlns:a16="http://schemas.microsoft.com/office/drawing/2014/main" id="{C6B4761B-EE8B-460E-A5AF-6A003F255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083" y="2705879"/>
              <a:ext cx="2837416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12" name="Logo Ministry of Education">
              <a:hlinkClick r:id="rId9"/>
              <a:extLst>
                <a:ext uri="{FF2B5EF4-FFF2-40B4-BE49-F238E27FC236}">
                  <a16:creationId xmlns:a16="http://schemas.microsoft.com/office/drawing/2014/main" id="{E65F853D-4D5F-404D-B9AA-6840D1102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718" y="2705876"/>
              <a:ext cx="2104840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49197" cy="1110780"/>
          </a:xfrm>
        </p:spPr>
        <p:txBody>
          <a:bodyPr>
            <a:normAutofit/>
          </a:bodyPr>
          <a:lstStyle/>
          <a:p>
            <a:r>
              <a:rPr lang="bg-BG" dirty="0"/>
              <a:t>Министерство на образованието и науката (МОН)</a:t>
            </a:r>
            <a:endParaRPr lang="en-US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0C4780E1-21DC-4C6A-8107-05D6A4C641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7658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00600"/>
            <a:ext cx="10363200" cy="820600"/>
          </a:xfrm>
        </p:spPr>
        <p:txBody>
          <a:bodyPr/>
          <a:lstStyle/>
          <a:p>
            <a:r>
              <a:rPr lang="bg-BG" dirty="0"/>
              <a:t>Вложени проверки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51472"/>
            <a:ext cx="10363200" cy="719034"/>
          </a:xfrm>
        </p:spPr>
        <p:txBody>
          <a:bodyPr/>
          <a:lstStyle/>
          <a:p>
            <a:r>
              <a:rPr lang="en-US" dirty="0"/>
              <a:t>If-</a:t>
            </a:r>
            <a:r>
              <a:rPr lang="bg-BG" dirty="0"/>
              <a:t>конструкции, вложени една в друга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4777" y="1219200"/>
            <a:ext cx="2859272" cy="3334801"/>
          </a:xfrm>
          <a:prstGeom prst="rect">
            <a:avLst/>
          </a:prstGeom>
        </p:spPr>
      </p:pic>
      <p:pic>
        <p:nvPicPr>
          <p:cNvPr id="3076" name="Picture 4" descr="http://findicons.com/files/icons/1671/simplicio/128/notification_don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412" y="1896000"/>
            <a:ext cx="198120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en.opensuse.org/images/thumb/3/3b/Icon-warning.png/120px-Icon-warn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5130" y="1872116"/>
            <a:ext cx="2242682" cy="2242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D2C4C80D-BE7F-475E-8AC1-4C9884421F6F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4573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446212" y="3069608"/>
            <a:ext cx="9753600" cy="2201552"/>
          </a:xfrm>
          <a:prstGeom prst="rect">
            <a:avLst/>
          </a:prstGeom>
          <a:solidFill>
            <a:schemeClr val="accent1">
              <a:alpha val="50000"/>
            </a:schemeClr>
          </a:solidFill>
          <a:ln w="28575">
            <a:solidFill>
              <a:schemeClr val="tx2">
                <a:lumMod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4183" y="2133600"/>
            <a:ext cx="10653600" cy="43057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(condition1)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(condition2)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 Console.WriteLine("condition2 valid"); }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 Console.WriteLine("condition2 not valid"); }</a:t>
            </a:r>
          </a:p>
          <a:p>
            <a:pPr eaLnBrk="0" hangingPunct="0">
              <a:lnSpc>
                <a:spcPct val="12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Console.WriteLine("condition1 valid");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Конструкциите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if</a:t>
            </a:r>
            <a:r>
              <a:rPr lang="en-US" dirty="0"/>
              <a:t>-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else</a:t>
            </a:r>
            <a:r>
              <a:rPr lang="bg-BG" dirty="0"/>
              <a:t> могат да се влагат една в друга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Вложени проверки</a:t>
            </a:r>
            <a:endParaRPr lang="en-US" dirty="0"/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5270612" y="2371854"/>
            <a:ext cx="2576400" cy="1057146"/>
          </a:xfrm>
          <a:prstGeom prst="wedgeRoundRectCallout">
            <a:avLst>
              <a:gd name="adj1" fmla="val -73956"/>
              <a:gd name="adj2" fmla="val 4019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Вложена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if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конструкция</a:t>
            </a:r>
          </a:p>
        </p:txBody>
      </p:sp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981063AA-B0B7-4B17-A518-FD4E8D9480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4614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5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613" y="1066800"/>
            <a:ext cx="5903999" cy="557035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bg-BG" sz="3500" dirty="0"/>
              <a:t>Според въведени </a:t>
            </a:r>
            <a:r>
              <a:rPr lang="bg-BG" sz="3500" b="1" dirty="0">
                <a:solidFill>
                  <a:schemeClr val="tx2">
                    <a:lumMod val="75000"/>
                  </a:schemeClr>
                </a:solidFill>
              </a:rPr>
              <a:t>възраст</a:t>
            </a:r>
            <a:r>
              <a:rPr lang="bg-BG" sz="3500" dirty="0"/>
              <a:t> и </a:t>
            </a:r>
            <a:r>
              <a:rPr lang="bg-BG" sz="3500" b="1" dirty="0">
                <a:solidFill>
                  <a:schemeClr val="tx2">
                    <a:lumMod val="75000"/>
                  </a:schemeClr>
                </a:solidFill>
              </a:rPr>
              <a:t>пол</a:t>
            </a:r>
            <a:r>
              <a:rPr lang="bg-BG" sz="3500" dirty="0"/>
              <a:t> (</a:t>
            </a:r>
            <a:r>
              <a:rPr lang="en-US" sz="35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m</a:t>
            </a:r>
            <a:r>
              <a:rPr lang="en-US" sz="3500" dirty="0"/>
              <a:t> / </a:t>
            </a:r>
            <a:r>
              <a:rPr lang="en-US" sz="35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f</a:t>
            </a:r>
            <a:r>
              <a:rPr lang="en-US" sz="3500" dirty="0"/>
              <a:t>)</a:t>
            </a:r>
            <a:r>
              <a:rPr lang="bg-BG" sz="3500" dirty="0"/>
              <a:t> да се отпечата обръщение:</a:t>
            </a:r>
          </a:p>
          <a:p>
            <a:pPr lvl="1">
              <a:lnSpc>
                <a:spcPct val="110000"/>
              </a:lnSpc>
            </a:pPr>
            <a:r>
              <a:rPr lang="en-US" sz="3000" dirty="0"/>
              <a:t>“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Mr.</a:t>
            </a:r>
            <a:r>
              <a:rPr lang="en-US" sz="3000" dirty="0"/>
              <a:t>” – </a:t>
            </a:r>
            <a:r>
              <a:rPr lang="bg-BG" sz="3000" dirty="0"/>
              <a:t>мъж (пол </a:t>
            </a:r>
            <a:r>
              <a:rPr lang="en-US" sz="3000" dirty="0"/>
              <a:t>“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m</a:t>
            </a:r>
            <a:r>
              <a:rPr lang="en-US" sz="3000" dirty="0"/>
              <a:t>”) </a:t>
            </a:r>
            <a:r>
              <a:rPr lang="bg-BG" sz="3000" dirty="0"/>
              <a:t>на 16 или повече години</a:t>
            </a:r>
            <a:endParaRPr lang="en-US" sz="3000" dirty="0"/>
          </a:p>
          <a:p>
            <a:pPr lvl="1">
              <a:lnSpc>
                <a:spcPct val="110000"/>
              </a:lnSpc>
            </a:pPr>
            <a:r>
              <a:rPr lang="en-US" sz="3000" dirty="0"/>
              <a:t>“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Master</a:t>
            </a:r>
            <a:r>
              <a:rPr lang="en-US" sz="3000" dirty="0"/>
              <a:t>” </a:t>
            </a:r>
            <a:r>
              <a:rPr lang="bg-BG" sz="3000" dirty="0"/>
              <a:t>– момче (пол </a:t>
            </a:r>
            <a:r>
              <a:rPr lang="en-US" sz="3000" dirty="0"/>
              <a:t>“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m</a:t>
            </a:r>
            <a:r>
              <a:rPr lang="en-US" sz="3000" dirty="0"/>
              <a:t>”) </a:t>
            </a:r>
            <a:r>
              <a:rPr lang="bg-BG" sz="3000" dirty="0"/>
              <a:t>под 16 години</a:t>
            </a:r>
            <a:endParaRPr lang="en-US" sz="3000" dirty="0"/>
          </a:p>
          <a:p>
            <a:pPr lvl="1">
              <a:lnSpc>
                <a:spcPct val="110000"/>
              </a:lnSpc>
            </a:pPr>
            <a:r>
              <a:rPr lang="en-US" sz="3000" dirty="0"/>
              <a:t>“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Ms.</a:t>
            </a:r>
            <a:r>
              <a:rPr lang="en-US" sz="3000" dirty="0"/>
              <a:t>” </a:t>
            </a:r>
            <a:r>
              <a:rPr lang="bg-BG" sz="3000" dirty="0"/>
              <a:t>– жена (пол </a:t>
            </a:r>
            <a:r>
              <a:rPr lang="en-US" sz="3000" dirty="0"/>
              <a:t>“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f</a:t>
            </a:r>
            <a:r>
              <a:rPr lang="en-US" sz="3000" dirty="0"/>
              <a:t>”) </a:t>
            </a:r>
            <a:r>
              <a:rPr lang="bg-BG" sz="3000" dirty="0"/>
              <a:t>на 16 или повече години</a:t>
            </a:r>
            <a:endParaRPr lang="en-US" sz="3000" dirty="0"/>
          </a:p>
          <a:p>
            <a:pPr lvl="1">
              <a:lnSpc>
                <a:spcPct val="110000"/>
              </a:lnSpc>
            </a:pPr>
            <a:r>
              <a:rPr lang="en-US" sz="3000" dirty="0"/>
              <a:t>“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Miss</a:t>
            </a:r>
            <a:r>
              <a:rPr lang="en-US" sz="3000" dirty="0"/>
              <a:t>” </a:t>
            </a:r>
            <a:r>
              <a:rPr lang="bg-BG" sz="3000" dirty="0"/>
              <a:t>– момиче (пол </a:t>
            </a:r>
            <a:r>
              <a:rPr lang="en-US" sz="3000" dirty="0"/>
              <a:t>“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f</a:t>
            </a:r>
            <a:r>
              <a:rPr lang="en-US" sz="3000" dirty="0"/>
              <a:t>”)</a:t>
            </a:r>
            <a:r>
              <a:rPr lang="bg-BG" sz="3000" dirty="0"/>
              <a:t> под 16 години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800" dirty="0"/>
              <a:t>Пример: </a:t>
            </a:r>
            <a:r>
              <a:rPr lang="ru-RU" sz="3800" dirty="0"/>
              <a:t>Обръщение според възраст и пол</a:t>
            </a:r>
            <a:endParaRPr lang="en-US" sz="3800" dirty="0"/>
          </a:p>
        </p:txBody>
      </p:sp>
      <p:pic>
        <p:nvPicPr>
          <p:cNvPr id="1026" name="Picture 2" descr="http://www.vbbootcamp.co.uk/wp-content/uploads/2013/06/nested-if-statement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09" t="-3216" r="-1509" b="-3216"/>
          <a:stretch>
            <a:fillRect/>
          </a:stretch>
        </p:blipFill>
        <p:spPr bwMode="auto">
          <a:xfrm>
            <a:off x="6248410" y="2364399"/>
            <a:ext cx="5309990" cy="3975796"/>
          </a:xfrm>
          <a:prstGeom prst="roundRect">
            <a:avLst>
              <a:gd name="adj" fmla="val 621"/>
            </a:avLst>
          </a:prstGeom>
          <a:solidFill>
            <a:schemeClr val="tx1"/>
          </a:solidFill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675195" y="1152571"/>
            <a:ext cx="629117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18412" y="1151121"/>
            <a:ext cx="990600" cy="8940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Miss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9218612" y="1152571"/>
            <a:ext cx="629117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16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0152431" y="1151121"/>
            <a:ext cx="990600" cy="8940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Mr.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Slide Number Placeholder">
            <a:extLst>
              <a:ext uri="{FF2B5EF4-FFF2-40B4-BE49-F238E27FC236}">
                <a16:creationId xmlns:a16="http://schemas.microsoft.com/office/drawing/2014/main" id="{EDED08F8-3DEF-41B2-A5DE-734CD6A22D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7037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800" dirty="0"/>
              <a:t>Решение: </a:t>
            </a:r>
            <a:r>
              <a:rPr lang="ru-RU" sz="3800" dirty="0"/>
              <a:t>Обръщение според възраст и пол</a:t>
            </a:r>
            <a:endParaRPr lang="en-US" sz="3800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60412" y="1112706"/>
            <a:ext cx="10668000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age = double.Parse(Console.ReadLine());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gender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(gender == "f")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(age &lt; 16) { Console.WriteLine("Miss");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 Console.WriteLine("Ms.");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(age &lt; 16) { Console.WriteLine("Master");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 Console.WriteLine("Mr.");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52C589B3-CBDB-4FCC-8A1C-7FC37A29F3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Текстово поле 6">
            <a:extLst>
              <a:ext uri="{FF2B5EF4-FFF2-40B4-BE49-F238E27FC236}">
                <a16:creationId xmlns:a16="http://schemas.microsoft.com/office/drawing/2014/main" id="{199251D0-9B0B-46D4-9597-D66E0899545D}"/>
              </a:ext>
            </a:extLst>
          </p:cNvPr>
          <p:cNvSpPr txBox="1"/>
          <p:nvPr/>
        </p:nvSpPr>
        <p:spPr>
          <a:xfrm>
            <a:off x="1100126" y="6083077"/>
            <a:ext cx="9982200" cy="4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Тествайте в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Judge: </a:t>
            </a:r>
            <a:r>
              <a:rPr lang="bg-BG" sz="24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https://judge.softuni.bg/Contests/2634/Сложни-проверки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4107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r>
              <a:rPr lang="bg-BG" sz="3000" dirty="0"/>
              <a:t>Предприемчив българин отваря по едно квартално магазинче в няколко </a:t>
            </a:r>
            <a:r>
              <a:rPr lang="bg-BG" sz="3000" b="1" dirty="0">
                <a:solidFill>
                  <a:schemeClr val="tx2">
                    <a:lumMod val="75000"/>
                  </a:schemeClr>
                </a:solidFill>
              </a:rPr>
              <a:t>града</a:t>
            </a:r>
            <a:r>
              <a:rPr lang="bg-BG" sz="3000" dirty="0"/>
              <a:t> с различни </a:t>
            </a:r>
            <a:r>
              <a:rPr lang="bg-BG" sz="3000" b="1" dirty="0">
                <a:solidFill>
                  <a:schemeClr val="tx2">
                    <a:lumMod val="75000"/>
                  </a:schemeClr>
                </a:solidFill>
              </a:rPr>
              <a:t>цени</a:t>
            </a:r>
            <a:r>
              <a:rPr lang="bg-BG" sz="3000" dirty="0"/>
              <a:t> за следните </a:t>
            </a:r>
            <a:r>
              <a:rPr lang="bg-BG" sz="3000" b="1" dirty="0">
                <a:solidFill>
                  <a:schemeClr val="tx2">
                    <a:lumMod val="75000"/>
                  </a:schemeClr>
                </a:solidFill>
              </a:rPr>
              <a:t>продукти</a:t>
            </a:r>
            <a:r>
              <a:rPr lang="bg-BG" sz="3000" dirty="0"/>
              <a:t>:</a:t>
            </a:r>
          </a:p>
          <a:p>
            <a:endParaRPr lang="bg-BG" sz="3000" dirty="0"/>
          </a:p>
          <a:p>
            <a:endParaRPr lang="bg-BG" sz="3000" dirty="0"/>
          </a:p>
          <a:p>
            <a:endParaRPr lang="bg-BG" sz="3000" dirty="0"/>
          </a:p>
          <a:p>
            <a:pPr>
              <a:spcBef>
                <a:spcPts val="3000"/>
              </a:spcBef>
            </a:pPr>
            <a:r>
              <a:rPr lang="bg-BG" sz="3000" dirty="0"/>
              <a:t>По даден град, продукт и количество да се пресметне колко струва. Примери: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Пример: Квартално магазинче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649658" y="2286000"/>
          <a:ext cx="8940554" cy="1981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13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62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53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9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666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397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953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itchFamily="34" charset="0"/>
                          <a:ea typeface="Calibri" pitchFamily="34" charset="0"/>
                          <a:cs typeface="Arial" charset="0"/>
                        </a:rPr>
                        <a:t>град / продукт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itchFamily="34" charset="0"/>
                        <a:ea typeface="Calibri" pitchFamily="34" charset="0"/>
                        <a:cs typeface="Arial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coffee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itchFamily="34" charset="0"/>
                        <a:ea typeface="Calibri" pitchFamily="34" charset="0"/>
                        <a:cs typeface="Arial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water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itchFamily="34" charset="0"/>
                        <a:ea typeface="Calibri" pitchFamily="34" charset="0"/>
                        <a:cs typeface="Arial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beer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itchFamily="34" charset="0"/>
                        <a:ea typeface="Calibri" pitchFamily="34" charset="0"/>
                        <a:cs typeface="Arial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sweets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itchFamily="34" charset="0"/>
                        <a:ea typeface="Calibri" pitchFamily="34" charset="0"/>
                        <a:cs typeface="Arial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itchFamily="34" charset="0"/>
                          <a:ea typeface="Calibri" pitchFamily="34" charset="0"/>
                          <a:cs typeface="Arial" charset="0"/>
                        </a:rPr>
                        <a:t>peanuts</a:t>
                      </a: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Sofia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itchFamily="34" charset="0"/>
                        <a:ea typeface="Calibri" pitchFamily="34" charset="0"/>
                        <a:cs typeface="Arial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0.50</a:t>
                      </a:r>
                      <a:endParaRPr lang="en-US" sz="2600" b="1" dirty="0">
                        <a:effectLst/>
                        <a:latin typeface="Calibri" pitchFamily="34" charset="0"/>
                        <a:ea typeface="Calibri" pitchFamily="34" charset="0"/>
                        <a:cs typeface="Arial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0.80</a:t>
                      </a:r>
                      <a:endParaRPr lang="en-US" sz="2600" b="1" dirty="0">
                        <a:effectLst/>
                        <a:latin typeface="Calibri" pitchFamily="34" charset="0"/>
                        <a:ea typeface="Calibri" pitchFamily="34" charset="0"/>
                        <a:cs typeface="Arial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1.20</a:t>
                      </a:r>
                      <a:endParaRPr lang="en-US" sz="2600" b="1" dirty="0">
                        <a:effectLst/>
                        <a:latin typeface="Calibri" pitchFamily="34" charset="0"/>
                        <a:ea typeface="Calibri" pitchFamily="34" charset="0"/>
                        <a:cs typeface="Arial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1.45</a:t>
                      </a:r>
                      <a:endParaRPr lang="en-US" sz="2600" b="1" dirty="0">
                        <a:effectLst/>
                        <a:latin typeface="Calibri" pitchFamily="34" charset="0"/>
                        <a:ea typeface="Calibri" pitchFamily="34" charset="0"/>
                        <a:cs typeface="Arial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1.60</a:t>
                      </a:r>
                      <a:endParaRPr lang="en-US" sz="2600" b="1" dirty="0">
                        <a:effectLst/>
                        <a:latin typeface="Calibri" pitchFamily="34" charset="0"/>
                        <a:ea typeface="Calibri" pitchFamily="34" charset="0"/>
                        <a:cs typeface="Arial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itchFamily="34" charset="0"/>
                          <a:ea typeface="Calibri" pitchFamily="34" charset="0"/>
                          <a:cs typeface="Arial" charset="0"/>
                        </a:rPr>
                        <a:t>Plovdiv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  <a:latin typeface="Calibri" pitchFamily="34" charset="0"/>
                          <a:ea typeface="Calibri" pitchFamily="34" charset="0"/>
                          <a:cs typeface="Arial" charset="0"/>
                        </a:rPr>
                        <a:t>0.40</a:t>
                      </a: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  <a:latin typeface="Calibri" pitchFamily="34" charset="0"/>
                          <a:ea typeface="Calibri" pitchFamily="34" charset="0"/>
                          <a:cs typeface="Arial" charset="0"/>
                        </a:rPr>
                        <a:t>0.70</a:t>
                      </a: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  <a:latin typeface="Calibri" pitchFamily="34" charset="0"/>
                          <a:ea typeface="Calibri" pitchFamily="34" charset="0"/>
                          <a:cs typeface="Arial" charset="0"/>
                        </a:rPr>
                        <a:t>1.15</a:t>
                      </a: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  <a:latin typeface="Calibri" pitchFamily="34" charset="0"/>
                          <a:ea typeface="Calibri" pitchFamily="34" charset="0"/>
                          <a:cs typeface="Arial" charset="0"/>
                        </a:rPr>
                        <a:t>1.30</a:t>
                      </a: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  <a:latin typeface="Calibri" pitchFamily="34" charset="0"/>
                          <a:ea typeface="Calibri" pitchFamily="34" charset="0"/>
                          <a:cs typeface="Arial" charset="0"/>
                        </a:rPr>
                        <a:t>1.50</a:t>
                      </a: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itchFamily="34" charset="0"/>
                          <a:ea typeface="Calibri" pitchFamily="34" charset="0"/>
                          <a:cs typeface="Arial" charset="0"/>
                        </a:rPr>
                        <a:t>Varna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  <a:latin typeface="Calibri" pitchFamily="34" charset="0"/>
                          <a:ea typeface="Calibri" pitchFamily="34" charset="0"/>
                          <a:cs typeface="Arial" charset="0"/>
                        </a:rPr>
                        <a:t>0.45</a:t>
                      </a: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  <a:latin typeface="Calibri" pitchFamily="34" charset="0"/>
                          <a:ea typeface="Calibri" pitchFamily="34" charset="0"/>
                          <a:cs typeface="Arial" charset="0"/>
                        </a:rPr>
                        <a:t>0.70</a:t>
                      </a: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  <a:latin typeface="Calibri" pitchFamily="34" charset="0"/>
                          <a:ea typeface="Calibri" pitchFamily="34" charset="0"/>
                          <a:cs typeface="Arial" charset="0"/>
                        </a:rPr>
                        <a:t>1.10</a:t>
                      </a: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  <a:latin typeface="Calibri" pitchFamily="34" charset="0"/>
                          <a:ea typeface="Calibri" pitchFamily="34" charset="0"/>
                          <a:cs typeface="Arial" charset="0"/>
                        </a:rPr>
                        <a:t>1.35</a:t>
                      </a: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  <a:latin typeface="Calibri" pitchFamily="34" charset="0"/>
                          <a:ea typeface="Calibri" pitchFamily="34" charset="0"/>
                          <a:cs typeface="Arial" charset="0"/>
                        </a:rPr>
                        <a:t>1.55</a:t>
                      </a: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741612" y="5087669"/>
            <a:ext cx="1341221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coffee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Varna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311433" y="5086219"/>
            <a:ext cx="792379" cy="12941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0.9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911633" y="5085304"/>
            <a:ext cx="1524000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peanuts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Plovdiv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7664233" y="5085304"/>
            <a:ext cx="79237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1.5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9220862" y="5086754"/>
            <a:ext cx="1140750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beer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Sofia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0590212" y="5085304"/>
            <a:ext cx="762000" cy="12941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7.2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Slide Number Placeholder">
            <a:extLst>
              <a:ext uri="{FF2B5EF4-FFF2-40B4-BE49-F238E27FC236}">
                <a16:creationId xmlns:a16="http://schemas.microsoft.com/office/drawing/2014/main" id="{55749904-1022-4F39-83D4-E60F6C49EC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4030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квартално магазинче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2" y="1126153"/>
            <a:ext cx="10363200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product = Console.ReadLine().ToLower();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town = Console.ReadLine().ToLower();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quantity = double.Parse(Console.ReadLine());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(town == "sofia")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if (product == "coffee")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{ Console.WriteLine(0.50 * quantity);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finish this 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(town == "varna") {}  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// TODO: finish this 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(town == "plovdiv") {}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// TODO: finish this …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50227793-E05B-4142-A78B-D43EFCEC80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Текстово поле 1">
            <a:extLst>
              <a:ext uri="{FF2B5EF4-FFF2-40B4-BE49-F238E27FC236}">
                <a16:creationId xmlns:a16="http://schemas.microsoft.com/office/drawing/2014/main" id="{CF81685A-5977-44BF-A6F1-50E02162DC87}"/>
              </a:ext>
            </a:extLst>
          </p:cNvPr>
          <p:cNvSpPr txBox="1"/>
          <p:nvPr/>
        </p:nvSpPr>
        <p:spPr>
          <a:xfrm>
            <a:off x="1100126" y="6087553"/>
            <a:ext cx="9982200" cy="4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Тествайте в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Judge: </a:t>
            </a:r>
            <a:r>
              <a:rPr lang="bg-BG" sz="24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https://judge.softuni.bg/Contests/2634/Сложни-проверки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8613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4" y="4312096"/>
            <a:ext cx="9296398" cy="820600"/>
          </a:xfrm>
        </p:spPr>
        <p:txBody>
          <a:bodyPr/>
          <a:lstStyle/>
          <a:p>
            <a:r>
              <a:rPr lang="bg-BG" dirty="0"/>
              <a:t>По-сложни проверки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446214" y="5213996"/>
            <a:ext cx="9296398" cy="1339204"/>
          </a:xfrm>
        </p:spPr>
        <p:txBody>
          <a:bodyPr/>
          <a:lstStyle/>
          <a:p>
            <a:r>
              <a:rPr lang="bg-BG" dirty="0"/>
              <a:t>Логическо "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</a:t>
            </a:r>
            <a:r>
              <a:rPr lang="bg-BG" dirty="0"/>
              <a:t>", логическо "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или</a:t>
            </a:r>
            <a:r>
              <a:rPr lang="bg-BG" dirty="0"/>
              <a:t>", логическо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отрицание</a:t>
            </a:r>
            <a:r>
              <a:rPr lang="bg-BG" dirty="0"/>
              <a:t> и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скоби</a:t>
            </a:r>
            <a:endParaRPr lang="en-US" dirty="0"/>
          </a:p>
        </p:txBody>
      </p:sp>
      <p:pic>
        <p:nvPicPr>
          <p:cNvPr id="5126" name="Picture 6" descr="https://www.uwcne.org/sites/uwnlive.dlcdev.com/files/users/9/Dollarphotoclub-logi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1510" y="1291034"/>
            <a:ext cx="3047998" cy="2706622"/>
          </a:xfrm>
          <a:prstGeom prst="roundRect">
            <a:avLst>
              <a:gd name="adj" fmla="val 2044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http://www.library.ohiou.edu/wp-content/uploads/2013/11/booleanOperator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508" y="1265300"/>
            <a:ext cx="7177134" cy="2773300"/>
          </a:xfrm>
          <a:prstGeom prst="roundRect">
            <a:avLst>
              <a:gd name="adj" fmla="val 5899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D3AF44DE-6EF2-40A6-945A-B4B49F2BEF29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3432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7161</TotalTime>
  <Words>1898</Words>
  <Application>Microsoft Office PowerPoint</Application>
  <PresentationFormat>По избор</PresentationFormat>
  <Paragraphs>293</Paragraphs>
  <Slides>24</Slides>
  <Notes>5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24</vt:i4>
      </vt:variant>
    </vt:vector>
  </HeadingPairs>
  <TitlesOfParts>
    <vt:vector size="30" baseType="lpstr">
      <vt:lpstr>Arial</vt:lpstr>
      <vt:lpstr>Calibri</vt:lpstr>
      <vt:lpstr>Consolas</vt:lpstr>
      <vt:lpstr>Wingdings</vt:lpstr>
      <vt:lpstr>Wingdings 2</vt:lpstr>
      <vt:lpstr>SoftUni 16x9</vt:lpstr>
      <vt:lpstr>Сложни проверки</vt:lpstr>
      <vt:lpstr>Съдържание</vt:lpstr>
      <vt:lpstr>Вложени проверки</vt:lpstr>
      <vt:lpstr>Вложени проверки</vt:lpstr>
      <vt:lpstr>Пример: Обръщение според възраст и пол</vt:lpstr>
      <vt:lpstr>Решение: Обръщение според възраст и пол</vt:lpstr>
      <vt:lpstr>Пример: Квартално магазинче</vt:lpstr>
      <vt:lpstr>Решение: квартално магазинче</vt:lpstr>
      <vt:lpstr>По-сложни проверки</vt:lpstr>
      <vt:lpstr>Логическо "И"</vt:lpstr>
      <vt:lpstr>Пример: Точка в правоъгълник</vt:lpstr>
      <vt:lpstr>Логическо "ИЛИ"</vt:lpstr>
      <vt:lpstr>Пример: Плод или зеленчук?</vt:lpstr>
      <vt:lpstr>Логическо отрицание</vt:lpstr>
      <vt:lpstr>Пример: Точка върху страна на правоъгълник</vt:lpstr>
      <vt:lpstr>По-сложни логически условия</vt:lpstr>
      <vt:lpstr>Опростяване на логически условия</vt:lpstr>
      <vt:lpstr>Условна конструкция Switch-case</vt:lpstr>
      <vt:lpstr>Условна конструкция Switch-case</vt:lpstr>
      <vt:lpstr>Множество етикети в Switch-case</vt:lpstr>
      <vt:lpstr>Задачи с по-сложни проверки</vt:lpstr>
      <vt:lpstr>Какво научихме днес?</vt:lpstr>
      <vt:lpstr>Сложни проверки</vt:lpstr>
      <vt:lpstr>Министерство на образованието и науката (МОН)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Сложни проверки</dc:title>
  <dc:subject>Coding 101 Course</dc:subject>
  <dc:creator>Software University Foundation</dc:creator>
  <cp:keywords>Sofware University; SoftUni; programming; coding; software development; education; training; course; курс; програмиране; кодене; кодиране; СофтУни</cp:keywords>
  <dc:description>Фондация "Софтуерен университет" - http://softuni.foundation</dc:description>
  <cp:lastModifiedBy>Евелина Андонова</cp:lastModifiedBy>
  <cp:revision>303</cp:revision>
  <dcterms:created xsi:type="dcterms:W3CDTF">2014-01-02T17:00:34Z</dcterms:created>
  <dcterms:modified xsi:type="dcterms:W3CDTF">2020-11-11T09:29:21Z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