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5"/>
  </p:notesMasterIdLst>
  <p:handoutMasterIdLst>
    <p:handoutMasterId r:id="rId26"/>
  </p:handoutMasterIdLst>
  <p:sldIdLst>
    <p:sldId id="655" r:id="rId3"/>
    <p:sldId id="561" r:id="rId4"/>
    <p:sldId id="584" r:id="rId5"/>
    <p:sldId id="577" r:id="rId6"/>
    <p:sldId id="627" r:id="rId7"/>
    <p:sldId id="625" r:id="rId8"/>
    <p:sldId id="587" r:id="rId9"/>
    <p:sldId id="576" r:id="rId10"/>
    <p:sldId id="623" r:id="rId11"/>
    <p:sldId id="585" r:id="rId12"/>
    <p:sldId id="588" r:id="rId13"/>
    <p:sldId id="589" r:id="rId14"/>
    <p:sldId id="626" r:id="rId15"/>
    <p:sldId id="649" r:id="rId16"/>
    <p:sldId id="628" r:id="rId17"/>
    <p:sldId id="632" r:id="rId18"/>
    <p:sldId id="622" r:id="rId19"/>
    <p:sldId id="636" r:id="rId20"/>
    <p:sldId id="646" r:id="rId21"/>
    <p:sldId id="591" r:id="rId22"/>
    <p:sldId id="651" r:id="rId23"/>
    <p:sldId id="481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5E5620A-DB1A-4DA6-9F15-9BB7F2AAF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7404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85DF40-9D73-46BF-BFAB-75B2F1818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9586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AEFBC96-EAB1-4D45-B6B9-AEB151684F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455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607E61-683B-4F2D-BAC3-912D37EE8F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2138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3C7FB2D3-CFCA-4CA8-868E-C506FE8D44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777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6753403-60D0-47A8-8B41-A54BB06BD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42877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320C845-E33C-4980-8445-A54657DBB9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6847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Basics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4/&#1042;&#1088;&#1098;&#1097;&#1072;&#1085;&#1077;-&#1085;&#1072;-&#1088;&#1077;&#1079;&#1091;&#1083;&#1090;&#1072;&#1090;-&#1080;-&#1074;&#1072;&#1088;&#1080;&#1072;&#1085;&#1090;&#1080;-&#1085;&#1072;-&#1084;&#1077;&#1090;&#1086;&#1076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4/&#1042;&#1088;&#1098;&#1097;&#1072;&#1085;&#1077;-&#1085;&#1072;-&#1088;&#1077;&#1079;&#1091;&#1083;&#1090;&#1072;&#1090;-&#1080;-&#1074;&#1072;&#1088;&#1080;&#1072;&#1085;&#1090;&#1080;-&#1085;&#1072;-&#1084;&#1077;&#1090;&#1086;&#1076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4/&#1042;&#1088;&#1098;&#1097;&#1072;&#1085;&#1077;-&#1085;&#1072;-&#1088;&#1077;&#1079;&#1091;&#1083;&#1090;&#1072;&#1090;-&#1080;-&#1074;&#1072;&#1088;&#1080;&#1072;&#1085;&#1090;&#1080;-&#1085;&#1072;-&#1084;&#1077;&#1090;&#1086;&#1076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4/&#1042;&#1088;&#1098;&#1097;&#1072;&#1085;&#1077;-&#1085;&#1072;-&#1088;&#1077;&#1079;&#1091;&#1083;&#1090;&#1072;&#1090;-&#1080;-&#1074;&#1072;&#1088;&#1080;&#1072;&#1085;&#1090;&#1080;-&#1085;&#1072;-&#1084;&#1077;&#1090;&#1086;&#1076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/>
          </a:bodyPr>
          <a:lstStyle/>
          <a:p>
            <a:r>
              <a:rPr lang="bg-BG" dirty="0"/>
              <a:t>Връщане на резултат и варианти на метод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/>
          <a:srcRect t="2654" b="2654"/>
          <a:stretch>
            <a:fillRect/>
          </a:stretch>
        </p:blipFill>
        <p:spPr>
          <a:xfrm>
            <a:off x="6418337" y="4231479"/>
            <a:ext cx="5148188" cy="1940721"/>
          </a:xfrm>
          <a:prstGeom prst="rect">
            <a:avLst/>
          </a:prstGeom>
        </p:spPr>
      </p:pic>
      <p:pic>
        <p:nvPicPr>
          <p:cNvPr id="14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30EE40F8-1320-4BA8-A6F6-52DE6C26E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420" y="439077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2F28F0C-36FD-4391-A8D8-0F0CA84E1ABA}"/>
              </a:ext>
            </a:extLst>
          </p:cNvPr>
          <p:cNvSpPr txBox="1">
            <a:spLocks/>
          </p:cNvSpPr>
          <p:nvPr/>
        </p:nvSpPr>
        <p:spPr bwMode="auto">
          <a:xfrm>
            <a:off x="783685" y="5184219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 dirty="0"/>
              <a:t> екип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1B873BD-3D78-4C19-852C-F8C599B82B3D}"/>
              </a:ext>
            </a:extLst>
          </p:cNvPr>
          <p:cNvSpPr txBox="1">
            <a:spLocks/>
          </p:cNvSpPr>
          <p:nvPr/>
        </p:nvSpPr>
        <p:spPr bwMode="auto">
          <a:xfrm>
            <a:off x="793935" y="5548857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Обучение за ИТ кариера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4DA77A2D-4523-42BE-BBD8-4F4575067C87}"/>
              </a:ext>
            </a:extLst>
          </p:cNvPr>
          <p:cNvSpPr txBox="1">
            <a:spLocks/>
          </p:cNvSpPr>
          <p:nvPr/>
        </p:nvSpPr>
        <p:spPr bwMode="auto">
          <a:xfrm>
            <a:off x="760412" y="5871159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6"/>
              </a:rPr>
              <a:t>https://it-kariera.mon.bg/e-learning/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6E75A1-C0E2-43CD-BE1B-A06D41C15EFA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0A15D7-E292-4F32-95DF-A687F90BF1E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  <p:sp>
        <p:nvSpPr>
          <p:cNvPr id="11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708684" y="6292514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16834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напише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изчислява</a:t>
            </a:r>
            <a:r>
              <a:rPr lang="ru-RU" dirty="0"/>
              <a:t> и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резултата</a:t>
            </a:r>
            <a:r>
              <a:rPr lang="ru-RU" dirty="0"/>
              <a:t> от </a:t>
            </a:r>
            <a:r>
              <a:rPr lang="ru-RU" dirty="0" err="1"/>
              <a:t>повдигането</a:t>
            </a:r>
            <a:r>
              <a:rPr lang="ru-RU" dirty="0"/>
              <a:t> на число на дадена степен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Степен на число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1526" y="3093813"/>
            <a:ext cx="10439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double </a:t>
            </a:r>
            <a:r>
              <a:rPr lang="en-US" sz="2000" dirty="0" err="1"/>
              <a:t>RaiseToPower</a:t>
            </a:r>
            <a:r>
              <a:rPr lang="en-US" sz="2000" dirty="0"/>
              <a:t>(double number, int power)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result = 1;</a:t>
            </a:r>
          </a:p>
          <a:p>
            <a:r>
              <a:rPr lang="nn-NO" sz="2000" dirty="0"/>
              <a:t>    for (int i = 0; i &lt; power; i++)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result *= number;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result;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73574" y="2296652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65076" y="2296652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9837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08410" y="2296652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67143" y="2296652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7572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1594522-411D-4097-A878-158163D9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B744CC3-EA66-4903-A5E0-A91EAB3F6936}"/>
              </a:ext>
            </a:extLst>
          </p:cNvPr>
          <p:cNvSpPr txBox="1"/>
          <p:nvPr/>
        </p:nvSpPr>
        <p:spPr>
          <a:xfrm>
            <a:off x="681026" y="6029045"/>
            <a:ext cx="10820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https://judge.softuni.bg/Contests/2644/Връщане-на-резултат-и-варианти-на-метод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0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62600"/>
            <a:ext cx="8938472" cy="820600"/>
          </a:xfrm>
        </p:spPr>
        <p:txBody>
          <a:bodyPr/>
          <a:lstStyle/>
          <a:p>
            <a:r>
              <a:rPr lang="bg-BG" dirty="0"/>
              <a:t>Варианти на методи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0024AD30-EC46-4882-84A0-F57065E4137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6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51044" y="2707729"/>
            <a:ext cx="3140912" cy="3289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Комбинацията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нарича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сигнатура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Сигнатурата се използва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разграничаване</a:t>
            </a:r>
            <a:r>
              <a:rPr lang="en-US" dirty="0"/>
              <a:t> </a:t>
            </a:r>
            <a:r>
              <a:rPr lang="bg-BG" dirty="0"/>
              <a:t>между методи с едно и също име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Методи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и също име, </a:t>
            </a:r>
            <a:r>
              <a:rPr lang="bg-BG" dirty="0"/>
              <a:t>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различна сигнатура </a:t>
            </a:r>
            <a:r>
              <a:rPr lang="bg-BG" dirty="0"/>
              <a:t>се наричат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варианти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10439400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254445" y="2286000"/>
            <a:ext cx="2275657" cy="978316"/>
          </a:xfrm>
          <a:prstGeom prst="wedgeRoundRectCallout">
            <a:avLst>
              <a:gd name="adj1" fmla="val -134739"/>
              <a:gd name="adj2" fmla="val -61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Сигнатура</a:t>
            </a:r>
          </a:p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метод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E50EC56-B90A-43A7-83A8-7562DB0A9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използваме едно име на няколко метода с различни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сигнатури</a:t>
            </a:r>
            <a:r>
              <a:rPr lang="en-US" dirty="0"/>
              <a:t> (</a:t>
            </a:r>
            <a:r>
              <a:rPr lang="bg-BG" dirty="0"/>
              <a:t>име и параметри на метод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Варианти на методи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559675" y="3852590"/>
            <a:ext cx="2640799" cy="1012172"/>
          </a:xfrm>
          <a:prstGeom prst="wedgeRoundRectCallout">
            <a:avLst>
              <a:gd name="adj1" fmla="val -100393"/>
              <a:gd name="adj2" fmla="val -17314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3" name="AutoShape 23">
            <a:extLst>
              <a:ext uri="{FF2B5EF4-FFF2-40B4-BE49-F238E27FC236}">
                <a16:creationId xmlns:a16="http://schemas.microsoft.com/office/drawing/2014/main" id="{95BF5829-ADA3-4636-A3D3-5161A2028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3852584"/>
            <a:ext cx="2640799" cy="1012172"/>
          </a:xfrm>
          <a:prstGeom prst="wedgeRoundRectCallout">
            <a:avLst>
              <a:gd name="adj1" fmla="val -106053"/>
              <a:gd name="adj2" fmla="val 7355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4" name="AutoShape 23">
            <a:extLst>
              <a:ext uri="{FF2B5EF4-FFF2-40B4-BE49-F238E27FC236}">
                <a16:creationId xmlns:a16="http://schemas.microsoft.com/office/drawing/2014/main" id="{3BBB8BD6-659E-42D0-8D90-050D708D9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3852587"/>
            <a:ext cx="2640799" cy="1012172"/>
          </a:xfrm>
          <a:prstGeom prst="wedgeRoundRectCallout">
            <a:avLst>
              <a:gd name="adj1" fmla="val -100726"/>
              <a:gd name="adj2" fmla="val -3242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0F96D223-D01D-490D-97BE-D579BB25D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Типът на връщаната стойност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част </a:t>
            </a:r>
            <a:r>
              <a:rPr lang="bg-BG" dirty="0"/>
              <a:t>от сигнатурата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Ето един пример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/>
              <a:t>Компилаторът</a:t>
            </a:r>
            <a:r>
              <a:rPr lang="ru-RU" dirty="0"/>
              <a:t> не би </a:t>
            </a:r>
            <a:r>
              <a:rPr lang="ru-RU" dirty="0" err="1"/>
              <a:t>могъл</a:t>
            </a:r>
            <a:r>
              <a:rPr lang="ru-RU" dirty="0"/>
              <a:t> да </a:t>
            </a:r>
            <a:r>
              <a:rPr lang="ru-RU" dirty="0" err="1"/>
              <a:t>прецени</a:t>
            </a:r>
            <a:r>
              <a:rPr lang="ru-RU" dirty="0"/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кой от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двата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метода да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изпълни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38400"/>
            <a:ext cx="10439400" cy="1133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Сигнатура и тип на </a:t>
            </a:r>
            <a:r>
              <a:rPr lang="ru-RU" dirty="0" err="1"/>
              <a:t>връщаната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001549"/>
            <a:ext cx="10439400" cy="1133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text;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A53310B-9A43-4544-B2E2-54CFCB836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5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създаде метод </a:t>
            </a:r>
            <a:r>
              <a:rPr lang="en-US" dirty="0"/>
              <a:t>GetMax()</a:t>
            </a:r>
            <a:r>
              <a:rPr lang="bg-BG" dirty="0"/>
              <a:t>, който</a:t>
            </a:r>
            <a:r>
              <a:rPr lang="ru-RU" dirty="0"/>
              <a:t> </a:t>
            </a:r>
            <a:r>
              <a:rPr lang="bg-BG" dirty="0"/>
              <a:t>връща</a:t>
            </a:r>
            <a:r>
              <a:rPr lang="ru-RU" dirty="0"/>
              <a:t> </a:t>
            </a:r>
            <a:r>
              <a:rPr lang="bg-BG" dirty="0"/>
              <a:t>като</a:t>
            </a:r>
            <a:r>
              <a:rPr lang="ru-RU" dirty="0"/>
              <a:t> </a:t>
            </a:r>
            <a:r>
              <a:rPr lang="bg-BG" dirty="0"/>
              <a:t>резултат</a:t>
            </a:r>
            <a:r>
              <a:rPr lang="ru-RU" dirty="0"/>
              <a:t> </a:t>
            </a:r>
            <a:r>
              <a:rPr lang="bg-BG" dirty="0"/>
              <a:t>по-голямата</a:t>
            </a:r>
            <a:r>
              <a:rPr lang="ru-RU" dirty="0"/>
              <a:t> от </a:t>
            </a:r>
            <a:r>
              <a:rPr lang="ru-RU" dirty="0" err="1"/>
              <a:t>двет</a:t>
            </a:r>
            <a:r>
              <a:rPr lang="en-US" dirty="0"/>
              <a:t>e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en-US" dirty="0"/>
              <a:t>. </a:t>
            </a:r>
            <a:endParaRPr lang="bg-BG" dirty="0"/>
          </a:p>
          <a:p>
            <a:r>
              <a:rPr lang="bg-BG" dirty="0"/>
              <a:t>Стойностите могат да бъдат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 По-голямата от две стойности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8E2A93-81B6-4561-9301-2EBAFE39DF9A}"/>
              </a:ext>
            </a:extLst>
          </p:cNvPr>
          <p:cNvGrpSpPr/>
          <p:nvPr/>
        </p:nvGrpSpPr>
        <p:grpSpPr>
          <a:xfrm>
            <a:off x="6790895" y="2150872"/>
            <a:ext cx="4101807" cy="1640037"/>
            <a:chOff x="6780681" y="3401429"/>
            <a:chExt cx="4101807" cy="164003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90488" y="388422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780681" y="34014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char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12"/>
            <p:cNvSpPr/>
            <p:nvPr/>
          </p:nvSpPr>
          <p:spPr>
            <a:xfrm>
              <a:off x="8626596" y="40357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4382CF-BBD9-44D1-A4B7-5E0070DE4B8B}"/>
              </a:ext>
            </a:extLst>
          </p:cNvPr>
          <p:cNvGrpSpPr/>
          <p:nvPr/>
        </p:nvGrpSpPr>
        <p:grpSpPr>
          <a:xfrm>
            <a:off x="1347916" y="4063344"/>
            <a:ext cx="4087141" cy="1640037"/>
            <a:chOff x="1523139" y="2438400"/>
            <a:chExt cx="4087141" cy="1640037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18280" y="28707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23139" y="2438400"/>
              <a:ext cx="1691273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int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2" name="Right Arrow 12"/>
            <p:cNvSpPr/>
            <p:nvPr/>
          </p:nvSpPr>
          <p:spPr>
            <a:xfrm>
              <a:off x="3354930" y="3063036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39D477-20F4-43B0-8DB4-7418C9A39A95}"/>
              </a:ext>
            </a:extLst>
          </p:cNvPr>
          <p:cNvGrpSpPr/>
          <p:nvPr/>
        </p:nvGrpSpPr>
        <p:grpSpPr>
          <a:xfrm>
            <a:off x="6753041" y="4063344"/>
            <a:ext cx="4087868" cy="1640037"/>
            <a:chOff x="1522412" y="4468229"/>
            <a:chExt cx="4087868" cy="16400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18280" y="49308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522412" y="44682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bbb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3354930" y="50935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345C0-1A35-48E3-A55E-F7B0338B4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250A560-B28B-4001-A522-DA71B66EC7C7}"/>
              </a:ext>
            </a:extLst>
          </p:cNvPr>
          <p:cNvSpPr txBox="1"/>
          <p:nvPr/>
        </p:nvSpPr>
        <p:spPr>
          <a:xfrm>
            <a:off x="681026" y="5948106"/>
            <a:ext cx="10820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https://judge.softuni.bg/Contests/2644/Връщане-на-резултат-и-варианти-на-метод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1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856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Процес на изпълнение</a:t>
            </a:r>
            <a:br>
              <a:rPr lang="bg-BG" dirty="0"/>
            </a:br>
            <a:r>
              <a:rPr lang="bg-BG" dirty="0"/>
              <a:t>на програма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6E711D42-EE76-4F81-98BF-A4E7F271275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2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Изпълнението се продължава след извикване на метод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</a:t>
            </a:r>
            <a:endParaRPr lang="en-US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068336" y="2362200"/>
            <a:ext cx="2726676" cy="586523"/>
          </a:xfrm>
          <a:prstGeom prst="wedgeRoundRectCallout">
            <a:avLst>
              <a:gd name="adj1" fmla="val -61512"/>
              <a:gd name="adj2" fmla="val -35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Първо изпълнение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66212" y="2979419"/>
            <a:ext cx="2752250" cy="586523"/>
          </a:xfrm>
          <a:prstGeom prst="wedgeRoundRectCallout">
            <a:avLst>
              <a:gd name="adj1" fmla="val -247304"/>
              <a:gd name="adj2" fmla="val -992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Извикване на метод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066212" y="3586910"/>
            <a:ext cx="2752250" cy="586523"/>
          </a:xfrm>
          <a:prstGeom prst="wedgeRoundRectCallout">
            <a:avLst>
              <a:gd name="adj1" fmla="val -59957"/>
              <a:gd name="adj2" fmla="val -3430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Следващо изпълнение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FB0093A-E3B3-4F38-9E7F-361843A95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умножава сумата </a:t>
            </a:r>
            <a:r>
              <a:rPr lang="bg-BG" dirty="0"/>
              <a:t>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всички четни цифри </a:t>
            </a:r>
            <a:r>
              <a:rPr lang="bg-BG" dirty="0"/>
              <a:t>на число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сумата на всички нечетни цифри </a:t>
            </a:r>
            <a:r>
              <a:rPr lang="bg-BG" dirty="0"/>
              <a:t>на същото число</a:t>
            </a:r>
            <a:r>
              <a:rPr lang="en-US" dirty="0"/>
              <a:t>:</a:t>
            </a:r>
          </a:p>
          <a:p>
            <a:pPr lvl="2"/>
            <a:r>
              <a:rPr lang="bg-BG" dirty="0"/>
              <a:t>Направете метод </a:t>
            </a:r>
            <a:r>
              <a:rPr lang="en-US" dirty="0" err="1"/>
              <a:t>GetMultipleOfEvensAndOdds</a:t>
            </a:r>
            <a:r>
              <a:rPr lang="en-US" dirty="0"/>
              <a:t>()</a:t>
            </a:r>
          </a:p>
          <a:p>
            <a:pPr lvl="2"/>
            <a:r>
              <a:rPr lang="bg-BG" dirty="0"/>
              <a:t>Направете методи </a:t>
            </a:r>
            <a:r>
              <a:rPr lang="en-US" dirty="0" err="1"/>
              <a:t>GetSumOfEvenDigits</a:t>
            </a:r>
            <a:r>
              <a:rPr lang="en-US" dirty="0"/>
              <a:t>()</a:t>
            </a:r>
            <a:r>
              <a:rPr lang="bg-BG" dirty="0"/>
              <a:t> и </a:t>
            </a:r>
            <a:r>
              <a:rPr lang="en-US" dirty="0" err="1"/>
              <a:t>GetSumOfOddDigits</a:t>
            </a:r>
            <a:r>
              <a:rPr lang="en-US" dirty="0"/>
              <a:t>()</a:t>
            </a:r>
          </a:p>
          <a:p>
            <a:pPr lvl="2"/>
            <a:r>
              <a:rPr lang="bg-BG" dirty="0"/>
              <a:t>Използвайте </a:t>
            </a:r>
            <a:r>
              <a:rPr lang="en-US" dirty="0" err="1"/>
              <a:t>Math.Abs</a:t>
            </a:r>
            <a:r>
              <a:rPr lang="en-US" dirty="0"/>
              <a:t>()</a:t>
            </a:r>
            <a:r>
              <a:rPr lang="bg-BG" dirty="0"/>
              <a:t> за негативните числа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Умножение на четна и нечетна сума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5001" y="4762500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Четни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Нечетни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49" y="4775582"/>
            <a:ext cx="1557628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1919211" y="51550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4903" y="4775582"/>
            <a:ext cx="3369873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Четна сума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Нечетна сума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5744582" y="51550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777897" y="51550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20687" y="4765965"/>
            <a:ext cx="1460136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31A0DF91-71C1-488D-809D-00D974A18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77DAC6B-89F3-4EF9-AFBE-D6508E28F53D}"/>
              </a:ext>
            </a:extLst>
          </p:cNvPr>
          <p:cNvSpPr txBox="1"/>
          <p:nvPr/>
        </p:nvSpPr>
        <p:spPr>
          <a:xfrm>
            <a:off x="681026" y="5941643"/>
            <a:ext cx="10820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https://judge.softuni.bg/Contests/2644/Връщане-на-резултат-и-варианти-на-метод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612" y="4225741"/>
            <a:ext cx="7467602" cy="1550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4800" dirty="0"/>
              <a:t>Връщане на резултат и</a:t>
            </a:r>
            <a:br>
              <a:rPr lang="bg-BG" sz="4800" dirty="0"/>
            </a:br>
            <a:r>
              <a:rPr lang="bg-BG" sz="4800" dirty="0"/>
              <a:t>варианти на метод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" y="1233819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5" y="1172947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066800"/>
            <a:ext cx="2371057" cy="286747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3D12A1D-ED99-4D45-B452-05167B8447C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1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Връщане на резултат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Варианти на метод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Процес на изпълнение на програма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169" y="19050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2E0A9-1CCB-4E7E-9AF4-54B9B2DCED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3962400"/>
            <a:ext cx="3322739" cy="1708837"/>
          </a:xfrm>
          <a:prstGeom prst="roundRect">
            <a:avLst>
              <a:gd name="adj" fmla="val 2564"/>
            </a:avLst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745F46-0179-4920-BF63-6D98FE096188}"/>
              </a:ext>
            </a:extLst>
          </p:cNvPr>
          <p:cNvGrpSpPr>
            <a:grpSpLocks noChangeAspect="1"/>
          </p:cNvGrpSpPr>
          <p:nvPr/>
        </p:nvGrpSpPr>
        <p:grpSpPr>
          <a:xfrm>
            <a:off x="534602" y="3962400"/>
            <a:ext cx="3265777" cy="1708837"/>
            <a:chOff x="2513012" y="1219200"/>
            <a:chExt cx="6553200" cy="3429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45CD76C-958F-4465-87EB-D1B3BF853639}"/>
                </a:ext>
              </a:extLst>
            </p:cNvPr>
            <p:cNvSpPr/>
            <p:nvPr/>
          </p:nvSpPr>
          <p:spPr>
            <a:xfrm>
              <a:off x="2513012" y="1219200"/>
              <a:ext cx="6553200" cy="3429000"/>
            </a:xfrm>
            <a:prstGeom prst="roundRect">
              <a:avLst>
                <a:gd name="adj" fmla="val 17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12B05C-19BD-44DA-8C40-BF0864FE6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12" y="1295400"/>
              <a:ext cx="3276600" cy="3276600"/>
            </a:xfrm>
            <a:prstGeom prst="rect">
              <a:avLst/>
            </a:prstGeom>
          </p:spPr>
        </p:pic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F463FE-A5D7-458E-BAF6-34BEF0EB8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7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50000"/>
              </a:lnSpc>
            </a:pPr>
            <a:r>
              <a:rPr lang="bg-BG" dirty="0"/>
              <a:t>Методите могат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връщат</a:t>
            </a:r>
            <a:r>
              <a:rPr lang="en-US" dirty="0"/>
              <a:t> </a:t>
            </a:r>
            <a:r>
              <a:rPr lang="bg-BG" dirty="0"/>
              <a:t>стойност…</a:t>
            </a:r>
          </a:p>
          <a:p>
            <a:pPr marL="452438" indent="-452438">
              <a:lnSpc>
                <a:spcPct val="150000"/>
              </a:lnSpc>
            </a:pPr>
            <a:r>
              <a:rPr lang="bg-BG" dirty="0"/>
              <a:t>…или не </a:t>
            </a:r>
            <a:r>
              <a:rPr lang="en-US" dirty="0"/>
              <a:t>(</a:t>
            </a:r>
            <a:r>
              <a:rPr lang="bg-BG" dirty="0"/>
              <a:t>тип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)</a:t>
            </a:r>
            <a:endParaRPr lang="bg-BG" dirty="0"/>
          </a:p>
          <a:p>
            <a:pPr>
              <a:lnSpc>
                <a:spcPct val="150000"/>
              </a:lnSpc>
            </a:pPr>
            <a:r>
              <a:rPr lang="bg-BG" dirty="0"/>
              <a:t>Методите могат да имат </a:t>
            </a:r>
            <a:br>
              <a:rPr lang="bg-BG" dirty="0"/>
            </a:br>
            <a:r>
              <a:rPr lang="bg-BG" dirty="0"/>
              <a:t>различни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варианти</a:t>
            </a:r>
            <a:r>
              <a:rPr lang="bg-BG" dirty="0"/>
              <a:t> с едно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bg-BG" dirty="0"/>
              <a:t>Какъв е процесът на изпълнение</a:t>
            </a:r>
            <a:br>
              <a:rPr lang="bg-BG" dirty="0"/>
            </a:br>
            <a:r>
              <a:rPr lang="bg-BG" dirty="0"/>
              <a:t>на програма</a:t>
            </a:r>
            <a:endParaRPr lang="en-US" dirty="0"/>
          </a:p>
          <a:p>
            <a:pPr marL="452438" indent="-452438">
              <a:lnSpc>
                <a:spcPct val="150000"/>
              </a:lnSpc>
            </a:pPr>
            <a:endParaRPr lang="en-US" dirty="0"/>
          </a:p>
          <a:p>
            <a:pPr marL="452438" indent="-452438">
              <a:lnSpc>
                <a:spcPct val="150000"/>
              </a:lnSpc>
            </a:pP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7AB64-CE41-4B95-AB74-2C0F6D92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4101894"/>
            <a:ext cx="2590800" cy="1992737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24" y="1600200"/>
            <a:ext cx="3348088" cy="286455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7CDA9AE-5914-411C-B62D-3431E116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73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Връщане на резултат и варианти на метод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795959" y="6448327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372907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42EBFEC-8DA7-4642-AECB-619693497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8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625176" y="4652304"/>
            <a:ext cx="8938472" cy="1900896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Връщане на резултат</a:t>
            </a:r>
            <a:br>
              <a:rPr lang="bg-BG" dirty="0"/>
            </a:br>
            <a:r>
              <a:rPr lang="bg-BG" dirty="0"/>
              <a:t>от метод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963439" y="1295400"/>
            <a:ext cx="6261947" cy="3276600"/>
            <a:chOff x="2513012" y="1219200"/>
            <a:chExt cx="6553200" cy="34290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513012" y="1219200"/>
              <a:ext cx="6553200" cy="3429000"/>
            </a:xfrm>
            <a:prstGeom prst="roundRect">
              <a:avLst>
                <a:gd name="adj" fmla="val 17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12" y="1295400"/>
              <a:ext cx="3276600" cy="3276600"/>
            </a:xfrm>
            <a:prstGeom prst="rect">
              <a:avLst/>
            </a:prstGeom>
          </p:spPr>
        </p:pic>
      </p:grp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810EF0-9C74-4C16-AC1E-4913EF976FB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520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Тип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bg-BG" sz="3200" dirty="0"/>
              <a:t>не връща никаква стойност </a:t>
            </a:r>
            <a:r>
              <a:rPr lang="en-US" sz="3200" dirty="0"/>
              <a:t>(</a:t>
            </a:r>
            <a:r>
              <a:rPr lang="bg-BG" sz="3200" dirty="0"/>
              <a:t>само изпълнява кода</a:t>
            </a:r>
            <a:r>
              <a:rPr lang="en-US" sz="3200" dirty="0"/>
              <a:t>)</a:t>
            </a:r>
            <a:endParaRPr lang="bg-BG" sz="3200" dirty="0"/>
          </a:p>
          <a:p>
            <a:endParaRPr lang="en-US" sz="2400" dirty="0"/>
          </a:p>
          <a:p>
            <a:endParaRPr lang="bg-BG" sz="3200" dirty="0"/>
          </a:p>
          <a:p>
            <a:endParaRPr lang="en-US" sz="3200" dirty="0"/>
          </a:p>
          <a:p>
            <a:r>
              <a:rPr lang="bg-BG" sz="3200" dirty="0"/>
              <a:t>Други типове </a:t>
            </a:r>
            <a:r>
              <a:rPr lang="en-US" sz="3200" dirty="0"/>
              <a:t>– </a:t>
            </a:r>
            <a:r>
              <a:rPr lang="bg-BG" sz="3200" dirty="0"/>
              <a:t>връщат стойност от</a:t>
            </a:r>
            <a:r>
              <a:rPr lang="en-US" sz="3200" dirty="0"/>
              <a:t> </a:t>
            </a:r>
            <a:r>
              <a:rPr lang="bg-BG" sz="3200" dirty="0"/>
              <a:t>тип, съвместим 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типа </a:t>
            </a:r>
            <a:r>
              <a:rPr lang="bg-BG" sz="3200" dirty="0"/>
              <a:t>на метода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</a:t>
            </a:r>
            <a:r>
              <a:rPr lang="ru-RU" dirty="0"/>
              <a:t> на </a:t>
            </a:r>
            <a:r>
              <a:rPr lang="bg-BG" dirty="0"/>
              <a:t>връщаната</a:t>
            </a:r>
            <a:r>
              <a:rPr lang="ru-RU" dirty="0"/>
              <a:t> от метода </a:t>
            </a:r>
            <a:r>
              <a:rPr lang="ru-RU" dirty="0" err="1"/>
              <a:t>стойност</a:t>
            </a:r>
            <a:endParaRPr lang="ru-RU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600200"/>
            <a:ext cx="10363198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sz="2200" dirty="0"/>
              <a:t> AddOne(int n)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n += 1;</a:t>
            </a:r>
          </a:p>
          <a:p>
            <a:r>
              <a:rPr lang="en-US" sz="2200" dirty="0"/>
              <a:t>    Console.WriteLine(n);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83802" y="4800600"/>
            <a:ext cx="10363198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PlusOne(int n) </a:t>
            </a:r>
          </a:p>
          <a:p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n + 1;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249982"/>
            <a:ext cx="2743200" cy="874218"/>
          </a:xfrm>
          <a:prstGeom prst="wedgeRoundRectCallout">
            <a:avLst>
              <a:gd name="adj1" fmla="val -80164"/>
              <a:gd name="adj2" fmla="val 262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оператор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56212" y="5097605"/>
            <a:ext cx="2965286" cy="978316"/>
          </a:xfrm>
          <a:prstGeom prst="wedgeRoundRectCallout">
            <a:avLst>
              <a:gd name="adj1" fmla="val -99598"/>
              <a:gd name="adj2" fmla="val 18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със стойност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C8196CC-AEF5-446A-904B-6F40A6B7C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Веднага спира изпълнението на метода</a:t>
            </a:r>
            <a:endParaRPr lang="en-US" sz="3200" dirty="0"/>
          </a:p>
          <a:p>
            <a:r>
              <a:rPr lang="bg-BG" sz="3200" dirty="0"/>
              <a:t>Връща определената стойност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</a:t>
            </a:r>
            <a:r>
              <a:rPr lang="bg-BG" sz="3200" dirty="0"/>
              <a:t>методите могат да бъдат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спрени</a:t>
            </a:r>
            <a:r>
              <a:rPr lang="en-US" sz="3200" dirty="0"/>
              <a:t> </a:t>
            </a:r>
            <a:r>
              <a:rPr lang="bg-BG" sz="3200" dirty="0"/>
              <a:t>с използване на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474965"/>
            <a:ext cx="10363198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 err="1"/>
              <a:t>ReadFullName</a:t>
            </a:r>
            <a:r>
              <a:rPr lang="en-US" sz="2200" dirty="0"/>
              <a:t>()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string </a:t>
            </a:r>
            <a:r>
              <a:rPr lang="en-US" sz="2200" dirty="0" err="1"/>
              <a:t>firstName</a:t>
            </a:r>
            <a:r>
              <a:rPr lang="en-US" sz="2200" dirty="0"/>
              <a:t> = </a:t>
            </a:r>
            <a:r>
              <a:rPr lang="en-US" sz="2200" dirty="0" err="1"/>
              <a:t>Console.ReadLine</a:t>
            </a:r>
            <a:r>
              <a:rPr lang="en-US" sz="2200" dirty="0"/>
              <a:t>();</a:t>
            </a:r>
          </a:p>
          <a:p>
            <a:r>
              <a:rPr lang="en-US" sz="2200" dirty="0"/>
              <a:t>    string </a:t>
            </a:r>
            <a:r>
              <a:rPr lang="en-US" sz="2200" dirty="0" err="1"/>
              <a:t>lastName</a:t>
            </a:r>
            <a:r>
              <a:rPr lang="en-US" sz="2200" dirty="0"/>
              <a:t> = </a:t>
            </a:r>
            <a:r>
              <a:rPr lang="en-US" sz="2200" dirty="0" err="1"/>
              <a:t>Console.ReadLine</a:t>
            </a:r>
            <a:r>
              <a:rPr lang="en-US" sz="2200" dirty="0"/>
              <a:t>();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firstName</a:t>
            </a:r>
            <a:r>
              <a:rPr lang="en-US" sz="2200" dirty="0"/>
              <a:t> + " " + </a:t>
            </a:r>
            <a:r>
              <a:rPr lang="en-US" sz="2200" dirty="0" err="1"/>
              <a:t>lastName</a:t>
            </a:r>
            <a:r>
              <a:rPr lang="en-US" sz="2200" dirty="0"/>
              <a:t>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857302"/>
            <a:ext cx="10363198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5612" y="3505200"/>
            <a:ext cx="2965286" cy="978316"/>
          </a:xfrm>
          <a:prstGeom prst="wedgeRoundRectCallout">
            <a:avLst>
              <a:gd name="adj1" fmla="val -84773"/>
              <a:gd name="adj2" fmla="val 118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стойност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3AE4B87-C651-4937-AFDF-43F7C0514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3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Стойностите могат да се</a:t>
            </a:r>
            <a:r>
              <a:rPr lang="en-US" sz="3200" dirty="0"/>
              <a:t>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Присвояват</a:t>
            </a:r>
            <a:r>
              <a:rPr lang="en-US" sz="3000" dirty="0"/>
              <a:t> </a:t>
            </a:r>
            <a:r>
              <a:rPr lang="bg-BG" sz="3000" dirty="0"/>
              <a:t>на променлива</a:t>
            </a:r>
            <a:r>
              <a:rPr lang="en-US" sz="3000" dirty="0"/>
              <a:t>:</a:t>
            </a:r>
          </a:p>
          <a:p>
            <a:pPr lvl="1"/>
            <a:endParaRPr lang="en-US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Използват</a:t>
            </a:r>
            <a:r>
              <a:rPr lang="en-US" sz="3000" dirty="0"/>
              <a:t> </a:t>
            </a:r>
            <a:r>
              <a:rPr lang="bg-BG" sz="3000" dirty="0"/>
              <a:t>в изрази</a:t>
            </a:r>
            <a:r>
              <a:rPr lang="en-US" sz="3000" dirty="0"/>
              <a:t>:</a:t>
            </a:r>
          </a:p>
          <a:p>
            <a:pPr marL="377887" lvl="1" indent="0">
              <a:buNone/>
            </a:pPr>
            <a:endParaRPr lang="en-US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Предават</a:t>
            </a:r>
            <a:r>
              <a:rPr lang="en-US" sz="3000" dirty="0"/>
              <a:t> </a:t>
            </a:r>
            <a:r>
              <a:rPr lang="bg-BG" sz="3000" dirty="0"/>
              <a:t>директно на друг метод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Употреба на връщаната стойност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286000"/>
            <a:ext cx="10210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int</a:t>
            </a:r>
            <a:r>
              <a:rPr lang="en-US" dirty="0"/>
              <a:t>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577707"/>
            <a:ext cx="10210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decimal total = </a:t>
            </a:r>
            <a:r>
              <a:rPr lang="en-US" dirty="0" err="1"/>
              <a:t>GetPrice</a:t>
            </a:r>
            <a:r>
              <a:rPr lang="en-US" dirty="0"/>
              <a:t>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4871260"/>
            <a:ext cx="102442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int age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3C74BFB-AF06-4999-8FAC-1FE135200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9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Превърнете температурата от</a:t>
            </a:r>
            <a:r>
              <a:rPr lang="en-US" dirty="0"/>
              <a:t> </a:t>
            </a:r>
            <a:r>
              <a:rPr lang="bg-BG" dirty="0"/>
              <a:t>Фаренхайт в Целзий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превръщане на температура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58824" y="408051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Fahrenheit: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t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 = FahrenheitToCelsius(t);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Celsius: {0}", 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8824" y="1905000"/>
            <a:ext cx="106680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celsius = (degrees - 32) * 5 / 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celsius;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A7AD633-02C5-4632-BCE0-CEE8AFF98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0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напише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изчислява</a:t>
            </a:r>
            <a:r>
              <a:rPr lang="ru-RU" dirty="0"/>
              <a:t> </a:t>
            </a:r>
            <a:r>
              <a:rPr lang="ru-RU" dirty="0" err="1"/>
              <a:t>лицето</a:t>
            </a:r>
            <a:r>
              <a:rPr lang="ru-RU" dirty="0"/>
              <a:t> на </a:t>
            </a:r>
            <a:r>
              <a:rPr lang="ru-RU" dirty="0" err="1"/>
              <a:t>триъгълник</a:t>
            </a:r>
            <a:r>
              <a:rPr lang="ru-RU" dirty="0"/>
              <a:t> по </a:t>
            </a:r>
            <a:r>
              <a:rPr lang="ru-RU" dirty="0" err="1"/>
              <a:t>дадени</a:t>
            </a:r>
            <a:r>
              <a:rPr lang="ru-RU" dirty="0"/>
              <a:t> основа и </a:t>
            </a:r>
            <a:r>
              <a:rPr lang="ru-RU" dirty="0" err="1"/>
              <a:t>височина</a:t>
            </a:r>
            <a:r>
              <a:rPr lang="ru-RU" dirty="0"/>
              <a:t> и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стойността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</a:t>
            </a:r>
            <a:r>
              <a:rPr lang="ru-RU" dirty="0"/>
              <a:t> на </a:t>
            </a:r>
            <a:r>
              <a:rPr lang="ru-RU" dirty="0" err="1"/>
              <a:t>триъгълник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1293812" y="3429000"/>
            <a:ext cx="5098116" cy="2057400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237412" y="4057782"/>
            <a:ext cx="1295400" cy="895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b = 3</a:t>
            </a:r>
          </a:p>
          <a:p>
            <a:r>
              <a:rPr lang="en-US" sz="2200" dirty="0" err="1"/>
              <a:t>h</a:t>
            </a:r>
            <a:r>
              <a:rPr lang="en-US" sz="2200" baseline="-25000" dirty="0" err="1"/>
              <a:t>b</a:t>
            </a:r>
            <a:r>
              <a:rPr lang="en-US" sz="2200" baseline="-25000" dirty="0"/>
              <a:t> </a:t>
            </a:r>
            <a:r>
              <a:rPr lang="en-US" sz="2200" dirty="0"/>
              <a:t>= 4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675812" y="4227059"/>
            <a:ext cx="12954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8921096" y="42672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49794A6-617B-40D6-89D1-D7542A5F9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Направете метод с два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параметъра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връщана стойност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ru-RU" dirty="0"/>
              <a:t>Лице на </a:t>
            </a:r>
            <a:r>
              <a:rPr lang="ru-RU" dirty="0" err="1"/>
              <a:t>триъгълник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double </a:t>
            </a:r>
            <a:r>
              <a:rPr lang="en-US" sz="2000" dirty="0" err="1"/>
              <a:t>GetTriangleArea</a:t>
            </a:r>
            <a:r>
              <a:rPr lang="en-US" sz="2000" dirty="0"/>
              <a:t>(double width, double height)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return width * height / 2;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3426" y="3928058"/>
            <a:ext cx="10515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void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width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double height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</a:t>
            </a:r>
            <a:r>
              <a:rPr lang="en-US" sz="2000" dirty="0" err="1"/>
              <a:t>GetTriangleArea</a:t>
            </a:r>
            <a:r>
              <a:rPr lang="en-US" sz="2000" dirty="0"/>
              <a:t>(width, height));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C6FDD53-F36D-4A8B-BE65-297220638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681026" y="5992827"/>
            <a:ext cx="10820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https://judge.softuni.bg/Contests/2644/Връщане-на-резултат-и-варианти-на-метод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0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7154</TotalTime>
  <Words>1325</Words>
  <Application>Microsoft Office PowerPoint</Application>
  <PresentationFormat>По избор</PresentationFormat>
  <Paragraphs>263</Paragraphs>
  <Slides>22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Връщане на резултат от метод</vt:lpstr>
      <vt:lpstr>Типове на връщаната от метода стойност</vt:lpstr>
      <vt:lpstr>Оператор return</vt:lpstr>
      <vt:lpstr>Употреба на връщаната стойност</vt:lpstr>
      <vt:lpstr>Пример: превръщане на температура</vt:lpstr>
      <vt:lpstr>Задача: Лице на триъгълник</vt:lpstr>
      <vt:lpstr>Решение: Лице на триъгълник</vt:lpstr>
      <vt:lpstr>Задача: Степен на число</vt:lpstr>
      <vt:lpstr>Варианти на методи</vt:lpstr>
      <vt:lpstr>Сигнатура на метода</vt:lpstr>
      <vt:lpstr>Варианти на методи</vt:lpstr>
      <vt:lpstr>Сигнатура и тип на връщаната стойност</vt:lpstr>
      <vt:lpstr>Задача:  По-голямата от две стойности</vt:lpstr>
      <vt:lpstr>Процес на изпълнение на програма</vt:lpstr>
      <vt:lpstr>Изпълнение на програма</vt:lpstr>
      <vt:lpstr>Задача: Умножение на четна и нечетна сума</vt:lpstr>
      <vt:lpstr>Връщане на резултат и варианти на метод</vt:lpstr>
      <vt:lpstr>Какво научихме днес?</vt:lpstr>
      <vt:lpstr>Връщане на резултат и варианти на метод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Връщане на резултат и варианти на метод</dc:title>
  <dc:subject>Programming Fundamentals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2020-11-11T10:46:57Z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