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65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464" r:id="rId20"/>
    <p:sldId id="516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638CA0-FD21-4697-8A41-C9EEAA9CC476}">
          <p14:sldIdLst>
            <p14:sldId id="402"/>
            <p14:sldId id="465"/>
          </p14:sldIdLst>
        </p14:section>
        <p14:section name="Ред на изпълнение" id="{279B1519-1FDB-449F-A1F8-995D8B2B414B}">
          <p14:sldIdLst>
            <p14:sldId id="500"/>
            <p14:sldId id="501"/>
            <p14:sldId id="502"/>
            <p14:sldId id="503"/>
          </p14:sldIdLst>
        </p14:section>
        <p14:section name="Дебъгване на кода" id="{20224E5A-368E-4A23-827E-BBEE3EA4584E}">
          <p14:sldIdLst>
            <p14:sldId id="504"/>
            <p14:sldId id="505"/>
            <p14:sldId id="506"/>
            <p14:sldId id="507"/>
            <p14:sldId id="508"/>
          </p14:sldIdLst>
        </p14:section>
        <p14:section name="Методи – именоване и добри практики" id="{687A87CE-E22F-4346-BD20-3A5DDD0B595B}">
          <p14:sldIdLst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Заключение" id="{AA286CC6-10F5-4A12-8036-3B222015863A}">
          <p14:sldIdLst>
            <p14:sldId id="464"/>
            <p14:sldId id="5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38894CD-45E3-4E5D-94BE-02B5F8996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56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CE58CF-07B9-4708-8200-7C3EA0094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A40EA15-0554-48BB-BB27-3E603B230A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595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04237B9-569D-484D-B7EF-FD9AFED11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49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B937393-6E3B-4F5B-A9C7-7EFF6DE25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53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B42A23-89A8-42DF-B6BA-F5872F8B5A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74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BE6F2D3-78FB-4ADF-9BE9-6AABED033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787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8C9F44-8B38-45CD-A0E2-EEBDF4E6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21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3.jpeg"/><Relationship Id="rId4" Type="http://schemas.openxmlformats.org/officeDocument/2006/relationships/image" Target="../media/image3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381000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Дебъгване и проследяване на кода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900010"/>
            <a:ext cx="10958298" cy="1292793"/>
          </a:xfrm>
        </p:spPr>
        <p:txBody>
          <a:bodyPr>
            <a:normAutofit/>
          </a:bodyPr>
          <a:lstStyle/>
          <a:p>
            <a:r>
              <a:rPr lang="bg-BG" dirty="0"/>
              <a:t>Ред на изпълнение, </a:t>
            </a:r>
            <a:r>
              <a:rPr lang="bg-BG" dirty="0" err="1"/>
              <a:t>дебъгване</a:t>
            </a:r>
            <a:r>
              <a:rPr lang="bg-BG" dirty="0"/>
              <a:t>, препоръки при писане на код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12054" y="3640738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44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bg-BG" dirty="0"/>
              <a:t>Стартиране без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bg-BG" dirty="0"/>
              <a:t>Активиране на стопер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bg-BG" dirty="0"/>
              <a:t>Стартиране с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bg-BG" dirty="0"/>
              <a:t>Проследяване на кода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bg-BG" dirty="0"/>
              <a:t>Използване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bg-BG" dirty="0"/>
              <a:t>Условни стопери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bg-BG" dirty="0" err="1"/>
              <a:t>Дебъг</a:t>
            </a:r>
            <a:r>
              <a:rPr lang="bg-BG" dirty="0"/>
              <a:t> режим след изключение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във </a:t>
            </a:r>
            <a:r>
              <a:rPr lang="en-US" dirty="0"/>
              <a:t>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999581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180429"/>
            <a:ext cx="4562475" cy="2532749"/>
          </a:xfrm>
          <a:prstGeom prst="roundRect">
            <a:avLst>
              <a:gd name="adj" fmla="val 672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46807E9-BBAE-4B45-8A16-F0418F537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100" dirty="0"/>
              <a:t>Програмата се опитва да преброи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неработните дни между две дати</a:t>
            </a:r>
            <a:r>
              <a:rPr lang="en-US" sz="3100" dirty="0"/>
              <a:t> (</a:t>
            </a:r>
            <a:r>
              <a:rPr lang="bg-BG" sz="3100" dirty="0"/>
              <a:t>напр.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100" dirty="0"/>
              <a:t> …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bg-BG" sz="3100" dirty="0">
                <a:sym typeface="Wingdings" panose="05000000000000000000" pitchFamily="2" charset="2"/>
              </a:rPr>
              <a:t>почивни дни</a:t>
            </a:r>
            <a:r>
              <a:rPr lang="en-US" sz="3100" dirty="0">
                <a:sym typeface="Wingdings" panose="05000000000000000000" pitchFamily="2" charset="2"/>
              </a:rPr>
              <a:t>). </a:t>
            </a:r>
            <a:r>
              <a:rPr lang="bg-BG" sz="3100" dirty="0" err="1">
                <a:sym typeface="Wingdings" panose="05000000000000000000" pitchFamily="2" charset="2"/>
              </a:rPr>
              <a:t>Дебъгнете</a:t>
            </a:r>
            <a:r>
              <a:rPr lang="bg-BG" sz="3100" dirty="0">
                <a:sym typeface="Wingdings" panose="05000000000000000000" pitchFamily="2" charset="2"/>
              </a:rPr>
              <a:t> я</a:t>
            </a:r>
            <a:r>
              <a:rPr lang="en-US" sz="3100" dirty="0">
                <a:sym typeface="Wingdings" panose="05000000000000000000" pitchFamily="2" charset="2"/>
              </a:rPr>
              <a:t>!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Намерете и поправете грешките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946EDD-D394-4B24-AC51-C175698F2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0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ru-RU" dirty="0"/>
              <a:t>Методи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ru-RU" dirty="0"/>
              <a:t>Именоване и добри практики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4DE87E-308B-4C53-AEC8-DA29EB0C20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Препоръки при именуването на методи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имена на методи</a:t>
            </a:r>
            <a:endParaRPr lang="en-US" dirty="0"/>
          </a:p>
          <a:p>
            <a:pPr lvl="1"/>
            <a:r>
              <a:rPr lang="bg-BG" dirty="0"/>
              <a:t>Името трябва да отговаря на въпроса</a:t>
            </a:r>
            <a:r>
              <a:rPr lang="en-US" dirty="0"/>
              <a:t>: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/>
              <a:t>Ако не намирате добро име за вашия метод, помислете дали той 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ясно дефинирано предназначение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6A7AAC8-A3D9-4882-9710-C5BD03C8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Имена на параметрите на метод</a:t>
            </a:r>
            <a:endParaRPr lang="en-US" dirty="0"/>
          </a:p>
          <a:p>
            <a:pPr lvl="1"/>
            <a:r>
              <a:rPr lang="bg-BG" dirty="0"/>
              <a:t>Препоръка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 err="1"/>
              <a:t>Съществ</a:t>
            </a:r>
            <a:r>
              <a:rPr lang="bg-BG" dirty="0"/>
              <a:t>.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Трябва да е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Трябва да е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говорящо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Мерните единици трябва да са очевидни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332FC47-D2DC-4A6A-971A-4D2B43E6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Методът трябва да изпълнява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</a:t>
            </a:r>
            <a:r>
              <a:rPr lang="bg-BG" dirty="0"/>
              <a:t> добре дефинирана задача</a:t>
            </a:r>
            <a:endParaRPr lang="en-US" dirty="0"/>
          </a:p>
          <a:p>
            <a:pPr lvl="1"/>
            <a:r>
              <a:rPr lang="bg-BG" dirty="0"/>
              <a:t>Името му трябва ясно и недвусмислено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 тази задача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en-US" dirty="0"/>
              <a:t> </a:t>
            </a:r>
            <a:r>
              <a:rPr lang="bg-BG" dirty="0"/>
              <a:t>методи,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по-дълги от един екран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Разделете ги</a:t>
            </a:r>
            <a:r>
              <a:rPr lang="en-US" dirty="0"/>
              <a:t> </a:t>
            </a:r>
            <a:r>
              <a:rPr lang="bg-BG" dirty="0"/>
              <a:t>на няколко по-кратки метода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при писане на методи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56412" y="5125886"/>
            <a:ext cx="4040188" cy="1098126"/>
          </a:xfrm>
          <a:prstGeom prst="wedgeRoundRectCallout">
            <a:avLst>
              <a:gd name="adj1" fmla="val -84166"/>
              <a:gd name="adj2" fmla="val -8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125889"/>
            <a:ext cx="4038600" cy="1098120"/>
          </a:xfrm>
          <a:prstGeom prst="wedgeRoundRectCallout">
            <a:avLst>
              <a:gd name="adj1" fmla="val -123821"/>
              <a:gd name="adj2" fmla="val 2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0FB5158-6B9C-4DD9-BDEB-607A2576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72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/>
              <a:t>Подсигурете се, че коректно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вмъквате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Оставяйте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между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, </a:t>
            </a:r>
            <a:r>
              <a:rPr lang="bg-BG" dirty="0"/>
              <a:t>след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 след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bg-BG" dirty="0"/>
              <a:t>-команди</a:t>
            </a:r>
            <a:endParaRPr lang="en-US" dirty="0"/>
          </a:p>
          <a:p>
            <a:r>
              <a:rPr lang="bg-BG" dirty="0"/>
              <a:t>Тялото на цикли и </a:t>
            </a:r>
            <a:r>
              <a:rPr lang="en-US" dirty="0"/>
              <a:t>if-</a:t>
            </a:r>
            <a:r>
              <a:rPr lang="bg-BG" dirty="0"/>
              <a:t>команди ограждайте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къдрави скоби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дълги редове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сложни изрази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B0B73E8-725C-4096-B549-EEB862EFD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7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Програма, следяща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цени на стоки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даваща информация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значимостта </a:t>
            </a:r>
            <a:r>
              <a:rPr lang="bg-BG" sz="3200" dirty="0"/>
              <a:t>на всяка промяна в цената</a:t>
            </a:r>
            <a:r>
              <a:rPr lang="en-US" sz="3200" dirty="0"/>
              <a:t>. </a:t>
            </a:r>
          </a:p>
          <a:p>
            <a:pPr lvl="1"/>
            <a:r>
              <a:rPr lang="bg-BG" sz="3000" dirty="0"/>
              <a:t>Изтеглете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програмния код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се запознайте с него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Broken-Solutions-1</a:t>
            </a:r>
          </a:p>
          <a:p>
            <a:pPr lvl="1"/>
            <a:r>
              <a:rPr lang="bg-BG" sz="3000" dirty="0"/>
              <a:t>Дайте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подходящи имена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Поправете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имената на параметрите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Погрижете се за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форматиране на кода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Преправяне на </a:t>
            </a:r>
            <a:r>
              <a:rPr lang="en-US" dirty="0"/>
              <a:t>"Price Change Alert"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63" y="3075358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78" y="2943611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D3A20B2-870F-4D9B-8B05-CDD0AA705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 marL="352425" indent="-352425">
              <a:lnSpc>
                <a:spcPct val="100000"/>
              </a:lnSpc>
            </a:pPr>
            <a:r>
              <a:rPr lang="bg-BG" dirty="0"/>
              <a:t>Изпълнението на програмата продължава,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извиканият метод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Стекът</a:t>
            </a:r>
            <a:r>
              <a:rPr lang="bg-BG" dirty="0"/>
              <a:t> съдържа активните подпрограми</a:t>
            </a:r>
            <a:endParaRPr lang="en-US" dirty="0"/>
          </a:p>
          <a:p>
            <a:r>
              <a:rPr lang="bg-BG" dirty="0"/>
              <a:t>С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следим изпълнението: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стопери,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ясна цел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имена</a:t>
            </a:r>
            <a:r>
              <a:rPr lang="bg-BG" dirty="0"/>
              <a:t> на методи и параметри </a:t>
            </a:r>
          </a:p>
          <a:p>
            <a:r>
              <a:rPr lang="bg-BG" dirty="0"/>
              <a:t>Доброто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bg-BG" dirty="0"/>
              <a:t> на кода е важно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86255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7923207-3C84-41C4-BD90-2BA06790F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и проследяване на кода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82460"/>
            <a:ext cx="4537323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151121"/>
            <a:ext cx="455589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005002"/>
            <a:ext cx="454393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0D6678-2E8D-450C-BDF1-75567C48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72DF6D-376F-4832-9E00-E38344D8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Ред на изпълнение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B8FF4BC-B7B8-4864-A4A8-736A10126D7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продължава след завършването на метода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523412" y="2217704"/>
            <a:ext cx="2305007" cy="564328"/>
          </a:xfrm>
          <a:prstGeom prst="wedgeRoundRectCallout">
            <a:avLst>
              <a:gd name="adj1" fmla="val -72560"/>
              <a:gd name="adj2" fmla="val 43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е това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523412" y="2979419"/>
            <a:ext cx="2305007" cy="569498"/>
          </a:xfrm>
          <a:prstGeom prst="wedgeRoundRectCallout">
            <a:avLst>
              <a:gd name="adj1" fmla="val -301422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е метода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523412" y="3715020"/>
            <a:ext cx="2305007" cy="563486"/>
          </a:xfrm>
          <a:prstGeom prst="wedgeRoundRectCallout">
            <a:avLst>
              <a:gd name="adj1" fmla="val -78763"/>
              <a:gd name="adj2" fmla="val -53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е това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E6E6C8D-D952-4302-AA2E-AF08F819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„</a:t>
            </a:r>
            <a:r>
              <a:rPr lang="bg-BG" dirty="0"/>
              <a:t>Стекът</a:t>
            </a:r>
            <a:r>
              <a:rPr lang="en-GB" dirty="0"/>
              <a:t>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съдържа информация</a:t>
            </a:r>
            <a:r>
              <a:rPr lang="en-GB" dirty="0"/>
              <a:t> </a:t>
            </a:r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активните подпрограми</a:t>
            </a:r>
            <a:r>
              <a:rPr lang="en-GB" dirty="0"/>
              <a:t> (</a:t>
            </a:r>
            <a:r>
              <a:rPr lang="bg-BG" dirty="0"/>
              <a:t>методи</a:t>
            </a:r>
            <a:r>
              <a:rPr lang="en-GB" dirty="0"/>
              <a:t>) </a:t>
            </a:r>
            <a:r>
              <a:rPr lang="bg-BG" dirty="0"/>
              <a:t>на текущо изпълняваната компютърна програма</a:t>
            </a:r>
            <a:endParaRPr lang="en-GB" dirty="0"/>
          </a:p>
          <a:p>
            <a:r>
              <a:rPr lang="bg-BG" dirty="0"/>
              <a:t>Пази информация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точките</a:t>
            </a:r>
            <a:r>
              <a:rPr lang="bg-BG" dirty="0"/>
              <a:t>, към които всяка активна подпрограма трябва да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върне контрола</a:t>
            </a:r>
            <a:r>
              <a:rPr lang="bg-BG" dirty="0"/>
              <a:t>, когато тя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 изпълнението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Ред на изпълнение – стек на извикванията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Стек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call</a:t>
              </a:r>
              <a:endParaRPr lang="en-GB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8DE4B788-7F38-4500-92B4-9DD2EED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програма,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умножаваща сумата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нечетните цифри </a:t>
            </a:r>
            <a:r>
              <a:rPr lang="bg-BG" dirty="0"/>
              <a:t>на дадено число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сумата на четните му цифри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Създайте метод наречен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bg-BG" dirty="0"/>
              <a:t>Създайте метод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bg-BG" dirty="0"/>
              <a:t>Създайте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bg-BG" dirty="0"/>
              <a:t>Може да ви потрябва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</a:t>
            </a:r>
            <a:r>
              <a:rPr lang="bg-BG" dirty="0"/>
              <a:t>за отрицателните числа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Умножи четни и нечетни цифри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792475F-D071-404F-9530-07A01B98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2" y="5788745"/>
            <a:ext cx="9829800" cy="91685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на </a:t>
            </a:r>
            <a:r>
              <a:rPr lang="en-US" dirty="0"/>
              <a:t>Visual 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BF44168-A3BA-4377-A261-9133153925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Процесът на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на програма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включва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Откриване на грешка</a:t>
            </a:r>
            <a:endParaRPr lang="en-US" dirty="0"/>
          </a:p>
          <a:p>
            <a:pPr lvl="1"/>
            <a:r>
              <a:rPr lang="bg-BG" dirty="0"/>
              <a:t>Откриване на редовете в кода, които я предизвикват</a:t>
            </a:r>
            <a:endParaRPr lang="en-US" dirty="0"/>
          </a:p>
          <a:p>
            <a:pPr lvl="1"/>
            <a:r>
              <a:rPr lang="bg-BG" dirty="0"/>
              <a:t>Коригиране на грешката в кода</a:t>
            </a:r>
            <a:endParaRPr lang="en-US" dirty="0"/>
          </a:p>
          <a:p>
            <a:pPr lvl="1"/>
            <a:r>
              <a:rPr lang="bg-BG" dirty="0"/>
              <a:t>Проверка дали грешката е отстранена и дали междувременно не са добавени нови грешки</a:t>
            </a:r>
            <a:endParaRPr lang="en-US" dirty="0"/>
          </a:p>
          <a:p>
            <a:r>
              <a:rPr lang="bg-BG" dirty="0"/>
              <a:t>Това е многократен и продължителен процес</a:t>
            </a:r>
            <a:endParaRPr lang="en-US" dirty="0"/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en-US" dirty="0"/>
              <a:t> </a:t>
            </a:r>
            <a:r>
              <a:rPr lang="bg-BG" dirty="0"/>
              <a:t>помага много</a:t>
            </a:r>
            <a:r>
              <a:rPr lang="en-US" dirty="0"/>
              <a:t>. </a:t>
            </a:r>
            <a:r>
              <a:rPr lang="bg-BG" dirty="0"/>
              <a:t>Наистина помага</a:t>
            </a:r>
            <a:r>
              <a:rPr lang="en-US" dirty="0"/>
              <a:t>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709CEF3-1E88-4001-BB10-8707848B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 Studio </a:t>
            </a:r>
            <a:r>
              <a:rPr lang="bg-BG" dirty="0"/>
              <a:t>има вграден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Той ни предлага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breakpoints)</a:t>
            </a:r>
          </a:p>
          <a:p>
            <a:pPr lvl="1"/>
            <a:r>
              <a:rPr lang="bg-BG" dirty="0"/>
              <a:t>Възможност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следим </a:t>
            </a:r>
            <a:r>
              <a:rPr lang="bg-BG" dirty="0"/>
              <a:t>изпълнението на кода</a:t>
            </a:r>
            <a:endParaRPr lang="en-US" dirty="0"/>
          </a:p>
          <a:p>
            <a:pPr lvl="1"/>
            <a:r>
              <a:rPr lang="bg-BG" dirty="0"/>
              <a:t>Средство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 по време на изпълнението на програмата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във </a:t>
            </a:r>
            <a:r>
              <a:rPr lang="en-US" dirty="0"/>
              <a:t>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99" y="1719263"/>
            <a:ext cx="6232931" cy="3843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11C6AA-6523-476A-947A-0D367D14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1111</Words>
  <Application>Microsoft Office PowerPoint</Application>
  <PresentationFormat>Custom</PresentationFormat>
  <Paragraphs>203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Дебъгване и проследяване на кода</vt:lpstr>
      <vt:lpstr>Съдържание</vt:lpstr>
      <vt:lpstr>Ред на изпълнение</vt:lpstr>
      <vt:lpstr>Изпълнение на програмата</vt:lpstr>
      <vt:lpstr>Ред на изпълнение – стек на извикванията</vt:lpstr>
      <vt:lpstr>Задача: Умножи четни и нечетни цифри</vt:lpstr>
      <vt:lpstr>Дебъгване на кода</vt:lpstr>
      <vt:lpstr>Дебъгване на кода</vt:lpstr>
      <vt:lpstr>Дебъгване във Visual Studio</vt:lpstr>
      <vt:lpstr>Използване на дебъгера във Visual Studio</vt:lpstr>
      <vt:lpstr>Задача: Намерете и поправете грешките</vt:lpstr>
      <vt:lpstr>Методи</vt:lpstr>
      <vt:lpstr>Именуване на методи</vt:lpstr>
      <vt:lpstr>Именуване на параметрите на метод</vt:lpstr>
      <vt:lpstr>Добри практики при писане на методи</vt:lpstr>
      <vt:lpstr>Структура и форматиране на кода</vt:lpstr>
      <vt:lpstr>Задача: Преправяне на "Price Change Alert"</vt:lpstr>
      <vt:lpstr>Какво научихме този час?</vt:lpstr>
      <vt:lpstr>Дебъгване и проследяване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297</cp:revision>
  <dcterms:created xsi:type="dcterms:W3CDTF">2014-01-02T17:00:34Z</dcterms:created>
  <dcterms:modified xsi:type="dcterms:W3CDTF">2020-11-13T12:34:51Z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