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402" r:id="rId3"/>
    <p:sldId id="498" r:id="rId4"/>
    <p:sldId id="492" r:id="rId5"/>
    <p:sldId id="493" r:id="rId6"/>
    <p:sldId id="494" r:id="rId7"/>
    <p:sldId id="495" r:id="rId8"/>
    <p:sldId id="505" r:id="rId9"/>
    <p:sldId id="497" r:id="rId10"/>
    <p:sldId id="496" r:id="rId11"/>
    <p:sldId id="506" r:id="rId12"/>
    <p:sldId id="507" r:id="rId13"/>
    <p:sldId id="499" r:id="rId14"/>
    <p:sldId id="500" r:id="rId15"/>
    <p:sldId id="501" r:id="rId16"/>
    <p:sldId id="502" r:id="rId17"/>
    <p:sldId id="503" r:id="rId18"/>
    <p:sldId id="504" r:id="rId19"/>
    <p:sldId id="464" r:id="rId20"/>
    <p:sldId id="508" r:id="rId21"/>
    <p:sldId id="48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1F04D9-FE53-4313-BEFA-C486C659D232}">
          <p14:sldIdLst>
            <p14:sldId id="402"/>
            <p14:sldId id="498"/>
          </p14:sldIdLst>
        </p14:section>
        <p14:section name="Type Conversion" id="{2DA09FE1-B7D6-4EA9-A8C6-DFAA3AF75ACF}">
          <p14:sldIdLst>
            <p14:sldId id="492"/>
            <p14:sldId id="493"/>
            <p14:sldId id="494"/>
            <p14:sldId id="495"/>
            <p14:sldId id="505"/>
            <p14:sldId id="497"/>
            <p14:sldId id="496"/>
            <p14:sldId id="506"/>
            <p14:sldId id="507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DDCD4218-1C20-40DA-A1BE-FF3F362C18B2}">
          <p14:sldIdLst>
            <p14:sldId id="464"/>
            <p14:sldId id="50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EBE6A81C-3F74-4D1E-8528-214B79280C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50175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264B29C-AF0F-4200-AAAE-74EF7099D4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434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CD650C-B804-4711-A91C-8F63D2A07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186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C895D5C-44E6-4502-A5E8-4847C9943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5592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E9D73C7-57A9-43DB-AE10-693661319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7746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F0D252-C091-4B57-AE1C-DBC676D65E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8066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2661EEB-529A-439A-8576-FADBC03F92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349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DA86F1F-4FFE-4995-9172-9D02EA401A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572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E019452-FCBC-42BC-A206-5AFAAEE8E1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91319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26BC9EF-6186-4998-8E40-6C68E8AD74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8160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C53B151-4794-4342-BAD7-6D918AF4BB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7613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9/&#1058;&#1080;&#1087;&#1086;&#1074;&#1077;-&#1076;&#1072;&#1085;&#1085;&#1080;-&#1087;&#1088;&#1077;&#1086;&#1073;&#1088;&#1072;&#1079;&#1091;&#1074;&#1072;&#1085;&#1077;-&#1085;&#1072;-&#1090;&#1080;&#1087;&#1086;&#1074;&#1077;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9/&#1058;&#1080;&#1087;&#1086;&#1074;&#1077;-&#1076;&#1072;&#1085;&#1085;&#1080;-&#1087;&#1088;&#1077;&#1086;&#1073;&#1088;&#1072;&#1079;&#1091;&#1074;&#1072;&#1085;&#1077;-&#1085;&#1072;-&#1090;&#1080;&#1087;&#1086;&#1074;&#1077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86hw82a3(v=vs.110)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2649/&#1058;&#1080;&#1087;&#1086;&#1074;&#1077;-&#1076;&#1072;&#1085;&#1085;&#1080;-&#1087;&#1088;&#1077;&#1086;&#1073;&#1088;&#1072;&#1079;&#1091;&#1074;&#1072;&#1085;&#1077;-&#1085;&#1072;-&#1090;&#1080;&#1087;&#1086;&#1074;&#1077;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9/&#1058;&#1080;&#1087;&#1086;&#1074;&#1077;-&#1076;&#1072;&#1085;&#1085;&#1080;-&#1087;&#1088;&#1077;&#1086;&#1073;&#1088;&#1072;&#1079;&#1091;&#1074;&#1072;&#1085;&#1077;-&#1085;&#1072;-&#1090;&#1080;&#1087;&#1086;&#1074;&#1077;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/>
              <a:t>Преобразуване </a:t>
            </a:r>
            <a:r>
              <a:rPr lang="bg-BG" dirty="0"/>
              <a:t>на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15862" y="3655906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3212" y="3583505"/>
            <a:ext cx="5501027" cy="2772674"/>
            <a:chOff x="288583" y="3624633"/>
            <a:chExt cx="5501027" cy="2772674"/>
          </a:xfrm>
        </p:grpSpPr>
        <p:pic>
          <p:nvPicPr>
            <p:cNvPr id="8" name="Picture 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0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0312" y="4247544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0312" y="5102093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1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546436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13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0312" y="5938845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96EBE11-58D1-4BA6-90A5-F32353A0DAD8}"/>
              </a:ext>
            </a:extLst>
          </p:cNvPr>
          <p:cNvSpPr txBox="1">
            <a:spLocks/>
          </p:cNvSpPr>
          <p:nvPr/>
        </p:nvSpPr>
        <p:spPr bwMode="auto">
          <a:xfrm>
            <a:off x="303212" y="6356179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02420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Специални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4714"/>
            <a:ext cx="10668000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sumOfDigits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digits = num;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special = (sumOfDigits == 5) || …;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довърши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num, special);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472A5B7-81AC-4D61-A225-F811662CC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</a:t>
            </a:r>
            <a:r>
              <a:rPr lang="en-US" dirty="0"/>
              <a:t> </a:t>
            </a:r>
            <a:r>
              <a:rPr lang="bg-BG" dirty="0"/>
              <a:t>извършва преобразувания на данни: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Convert.ToInt32(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данни,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основа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bg-BG" dirty="0"/>
              <a:t> – преобразува стринг в дадена бройна система към цяло число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данни)</a:t>
            </a:r>
            <a:r>
              <a:rPr lang="bg-BG" dirty="0"/>
              <a:t> – конвертира число към стринг</a:t>
            </a:r>
          </a:p>
          <a:p>
            <a:pPr lvl="1"/>
            <a:endParaRPr lang="bg-BG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данни,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основа)</a:t>
            </a:r>
            <a:r>
              <a:rPr lang="bg-BG" dirty="0"/>
              <a:t> – преобразува число към стойност в дадена бройна система (резултатът е стринг)</a:t>
            </a:r>
          </a:p>
          <a:p>
            <a:pPr lvl="1"/>
            <a:endParaRPr lang="en-US" dirty="0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с </a:t>
            </a:r>
            <a:r>
              <a:rPr lang="en-US" dirty="0"/>
              <a:t>Convert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24" y="2851124"/>
            <a:ext cx="106680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int nums = Convert.ToInt32(Console.ReadLine(), 16);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8824" y="4201180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output = "Value: " +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601533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output = "Binary value: "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3D0D5BD-F65C-4DEF-AC61-76F84C310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64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Типът данни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Представя символната информация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Декларира се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</a:t>
            </a:r>
            <a:r>
              <a:rPr lang="bg-BG" dirty="0"/>
              <a:t>ключовата дума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Всеки символ съответства на числов код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Стойността по подразбиране 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\0</a:t>
            </a:r>
            <a:endParaRPr lang="bg-BG" dirty="0"/>
          </a:p>
          <a:p>
            <a:pPr lvl="1">
              <a:spcBef>
                <a:spcPts val="1200"/>
              </a:spcBef>
            </a:pPr>
            <a:r>
              <a:rPr lang="bg-BG" dirty="0"/>
              <a:t>Заема </a:t>
            </a:r>
            <a:r>
              <a:rPr lang="en-US" dirty="0"/>
              <a:t>16 </a:t>
            </a:r>
            <a:r>
              <a:rPr lang="bg-BG" dirty="0"/>
              <a:t>бита в паметта</a:t>
            </a:r>
            <a:r>
              <a:rPr lang="en-US" dirty="0"/>
              <a:t> (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Съдъръжа един Уникод знак</a:t>
            </a:r>
            <a:r>
              <a:rPr lang="en-US" dirty="0"/>
              <a:t> (</a:t>
            </a:r>
            <a:r>
              <a:rPr lang="bg-BG" dirty="0"/>
              <a:t>или част от знак</a:t>
            </a:r>
            <a:r>
              <a:rPr lang="en-US" dirty="0"/>
              <a:t>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Знак</a:t>
            </a:r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1619511"/>
            <a:ext cx="3657600" cy="128477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CDA17FE-7A4C-43BA-866D-D4E21A3DE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82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Всеки знак има уникална</a:t>
            </a:r>
            <a:br>
              <a:rPr lang="bg-BG" sz="3200" dirty="0"/>
            </a:br>
            <a:r>
              <a:rPr lang="bg-BG" sz="3200" dirty="0"/>
              <a:t>цяла Уникод стойност</a:t>
            </a:r>
            <a:r>
              <a:rPr lang="en-US" sz="3200" dirty="0"/>
              <a:t>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Знаци и кодове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2" y="2541896"/>
            <a:ext cx="10668000" cy="3781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кирилската буква „щ“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30" y="619621"/>
            <a:ext cx="5244122" cy="22302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F4080BB-97EB-425A-BB10-0575B8E9B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99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и извежда всички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тройки</a:t>
            </a:r>
            <a:r>
              <a:rPr lang="en-US" sz="3200" dirty="0"/>
              <a:t> </a:t>
            </a:r>
            <a:r>
              <a:rPr lang="bg-BG" sz="3200" dirty="0"/>
              <a:t>от първите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малки латински знаци</a:t>
            </a:r>
            <a:r>
              <a:rPr lang="en-US" sz="3200" dirty="0"/>
              <a:t>, </a:t>
            </a:r>
            <a:r>
              <a:rPr lang="bg-BG" sz="3200" dirty="0"/>
              <a:t>подредени по азбучен ред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Тройки латински знаци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5412" y="4073845"/>
            <a:ext cx="685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0412" y="2582030"/>
            <a:ext cx="1063303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acb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732212" y="423244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3716" y="2582030"/>
            <a:ext cx="1025846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bca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59563" y="2582027"/>
            <a:ext cx="1035050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94613" y="2582024"/>
            <a:ext cx="1025848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2F44E4BA-D01A-45CD-BCB3-0423E64DA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31791" y="6294294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Тройки латински знаци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87708"/>
            <a:ext cx="106680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i1 = 0; i1 &lt; n;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i2 = 0; i2 &lt; n;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i3 = 0; i3 &lt; n;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char letter1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(char)('a' + i1)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char letter2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char letter3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 и това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Console.WriteLine("{0}{1}{2}",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letter1, letter2, letter3);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206F592-2AB8-4061-8CE3-4D4371D62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Екраниращите последователности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специален знак като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</a:t>
            </a:r>
            <a:r>
              <a:rPr lang="bg-BG" dirty="0"/>
              <a:t>нов ред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Съдържат системни знаци </a:t>
            </a:r>
            <a:r>
              <a:rPr lang="en-US" dirty="0"/>
              <a:t> (</a:t>
            </a:r>
            <a:r>
              <a:rPr lang="bg-BG" dirty="0"/>
              <a:t>като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[TAB]</a:t>
            </a:r>
            <a:r>
              <a:rPr lang="en-US" dirty="0"/>
              <a:t> </a:t>
            </a:r>
            <a:r>
              <a:rPr lang="bg-BG" dirty="0"/>
              <a:t>знакът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/>
              <a:t>Често срещани екраниращи последователности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апостроф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двойна кавичка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наклонена черта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нов ред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за отбелзяване на кой да е Уникод символ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Екраниращи знаци (</a:t>
            </a:r>
            <a:r>
              <a:rPr lang="en-US" dirty="0"/>
              <a:t>escaping sequences)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6AF88B8-AF76-4784-B5D4-73CDEF832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21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Знакови литерали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912812" y="1451331"/>
            <a:ext cx="10363200" cy="46689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Обикновен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\u006F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Уникод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 16-ичен формат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буква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'o')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\u8449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altLang="ja-JP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Листо в Традиционен китайски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апостроф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наклонена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за нов ред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Неправилно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използвайте апострофи!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E78D5CC-08ED-4956-9C16-830FCB3D2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41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Преобразуване на типове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явно</a:t>
            </a:r>
            <a:endParaRPr lang="bg-BG" dirty="0"/>
          </a:p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Булев тип</a:t>
            </a:r>
            <a:r>
              <a:rPr lang="en-US" dirty="0"/>
              <a:t>: </a:t>
            </a:r>
            <a:r>
              <a:rPr lang="bg-BG" dirty="0"/>
              <a:t>съдържа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 </a:t>
            </a:r>
            <a:r>
              <a:rPr lang="bg-BG" dirty="0"/>
              <a:t>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Знаков тип: съдържа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Уникод</a:t>
            </a:r>
            <a:r>
              <a:rPr lang="en-US" dirty="0"/>
              <a:t> </a:t>
            </a:r>
            <a:r>
              <a:rPr lang="bg-BG" dirty="0"/>
              <a:t>знак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30D5CCF-143F-4D8F-AE21-56402591B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преобразуване на типове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D88BCAAF-AB5F-41F3-A3A4-5337D14261EE}"/>
              </a:ext>
            </a:extLst>
          </p:cNvPr>
          <p:cNvSpPr txBox="1">
            <a:spLocks/>
          </p:cNvSpPr>
          <p:nvPr/>
        </p:nvSpPr>
        <p:spPr bwMode="auto">
          <a:xfrm>
            <a:off x="275731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79854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Преобразуване на типове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Булев тип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Знаков тип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51F315D-37BD-47E5-902C-FF0663A96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5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07D836E-FAC1-4F9D-90A8-AB039015B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4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pic>
        <p:nvPicPr>
          <p:cNvPr id="1030" name="Picture 6" descr="Резултат с изображение за conve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143000"/>
            <a:ext cx="4267198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66BBBBB-A8DC-4196-8CF2-5350557BC63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2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Променливите 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/>
              <a:t> </a:t>
            </a:r>
            <a:r>
              <a:rPr lang="bg-BG" dirty="0"/>
              <a:t>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Типът може да се промени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преобразува</a:t>
            </a:r>
            <a:r>
              <a:rPr lang="en-US" dirty="0"/>
              <a:t>) </a:t>
            </a:r>
            <a:r>
              <a:rPr lang="bg-BG" dirty="0"/>
              <a:t>към друг тип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/>
              <a:t> </a:t>
            </a:r>
            <a:r>
              <a:rPr lang="bg-BG" dirty="0"/>
              <a:t>преобразуване на тип </a:t>
            </a:r>
            <a:r>
              <a:rPr lang="en-US" dirty="0"/>
              <a:t>(</a:t>
            </a:r>
            <a:r>
              <a:rPr lang="bg-BG" dirty="0"/>
              <a:t>без загуби</a:t>
            </a:r>
            <a:r>
              <a:rPr lang="en-US" dirty="0"/>
              <a:t>):</a:t>
            </a:r>
            <a:r>
              <a:rPr lang="bg-BG" dirty="0"/>
              <a:t> променлива от по-голям тип </a:t>
            </a:r>
            <a:r>
              <a:rPr lang="en-US" dirty="0"/>
              <a:t>(</a:t>
            </a:r>
            <a:r>
              <a:rPr lang="bg-BG" dirty="0"/>
              <a:t>пр.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</a:t>
            </a:r>
            <a:r>
              <a:rPr lang="bg-BG" dirty="0"/>
              <a:t>взема по-малка стойност</a:t>
            </a:r>
            <a:r>
              <a:rPr lang="en-US" dirty="0"/>
              <a:t> (</a:t>
            </a:r>
            <a:r>
              <a:rPr lang="bg-BG" dirty="0"/>
              <a:t>пр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Явно</a:t>
            </a:r>
            <a:r>
              <a:rPr lang="en-US" dirty="0"/>
              <a:t> </a:t>
            </a:r>
            <a:r>
              <a:rPr lang="bg-BG" dirty="0"/>
              <a:t>преобразуване</a:t>
            </a:r>
            <a:r>
              <a:rPr lang="en-US" dirty="0"/>
              <a:t> (</a:t>
            </a:r>
            <a:r>
              <a:rPr lang="bg-BG" noProof="1"/>
              <a:t>със загуба</a:t>
            </a:r>
            <a:r>
              <a:rPr lang="en-US" dirty="0"/>
              <a:t>) – </a:t>
            </a:r>
            <a:r>
              <a:rPr lang="bg-BG" dirty="0"/>
              <a:t>може да загубим точност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686480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 = 1.74f;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maxHeight = heightInMeters;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Скрито преобразуване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452223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= 3.14;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intSize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Явно преобразуване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FC86C96-326B-4A7E-8464-D96DD8567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Изчислете колко курса са нужни, за да се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качат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r>
              <a:rPr lang="en-US" sz="3200" dirty="0"/>
              <a:t> </a:t>
            </a:r>
            <a:r>
              <a:rPr lang="bg-BG" sz="3200" dirty="0"/>
              <a:t>с асансьор с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капацитет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200" dirty="0"/>
              <a:t>Просто решение</a:t>
            </a:r>
            <a:r>
              <a:rPr lang="en-US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Асансьор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2320636"/>
            <a:ext cx="289560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Брой хора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Капацитет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09862" y="2320636"/>
            <a:ext cx="4542350" cy="658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курса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693365">
            <a:off x="5819567" y="2701490"/>
            <a:ext cx="715450" cy="47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287982"/>
            <a:ext cx="105156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courses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p);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Console.WriteLine(courses);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09862" y="2954725"/>
            <a:ext cx="454235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Как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5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курса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b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4B0663E-598D-4FCC-A53D-954A90BE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31791" y="6218094"/>
            <a:ext cx="108204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300" dirty="0"/>
              <a:t>Булевия тип</a:t>
            </a:r>
            <a:r>
              <a:rPr lang="en-US" sz="3300" dirty="0"/>
              <a:t> (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sz="3300" dirty="0"/>
              <a:t>) </a:t>
            </a:r>
            <a:r>
              <a:rPr lang="bg-BG" sz="3300" dirty="0"/>
              <a:t>съдържа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bg-BG" sz="3300" dirty="0"/>
              <a:t> (истина) или</a:t>
            </a:r>
            <a:r>
              <a:rPr lang="en-US" sz="3300" dirty="0"/>
              <a:t>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bg-BG" sz="3300" dirty="0"/>
              <a:t> (лъжа):</a:t>
            </a:r>
            <a:endParaRPr lang="en-US" sz="3300" dirty="0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 тип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141411" y="2209800"/>
            <a:ext cx="9906002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False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EE0E18C-05EB-446E-B21E-30448EC33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03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</a:t>
            </a:r>
            <a:r>
              <a:rPr lang="en-US" dirty="0"/>
              <a:t>, </a:t>
            </a:r>
            <a:r>
              <a:rPr lang="en-US" dirty="0" err="1"/>
              <a:t>преобразува</a:t>
            </a:r>
            <a:r>
              <a:rPr lang="bg-BG" dirty="0"/>
              <a:t>йте</a:t>
            </a:r>
            <a:r>
              <a:rPr lang="en-US" dirty="0"/>
              <a:t> </a:t>
            </a:r>
            <a:r>
              <a:rPr lang="en-US" dirty="0" err="1"/>
              <a:t>го</a:t>
            </a:r>
            <a:r>
              <a:rPr lang="bg-BG" dirty="0"/>
              <a:t> към променлива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булев</a:t>
            </a:r>
            <a:r>
              <a:rPr lang="en-US" dirty="0"/>
              <a:t> </a:t>
            </a:r>
            <a:r>
              <a:rPr lang="bg-BG" dirty="0"/>
              <a:t>тип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изведете</a:t>
            </a:r>
            <a:r>
              <a:rPr lang="en-US" b="1" dirty="0"/>
              <a:t> </a:t>
            </a:r>
            <a:r>
              <a:rPr lang="en-US" dirty="0"/>
              <a:t>“</a:t>
            </a:r>
            <a:r>
              <a:rPr lang="en-US" b="1" dirty="0"/>
              <a:t>Yes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 err="1"/>
              <a:t>ако</a:t>
            </a:r>
            <a:r>
              <a:rPr lang="en-US" dirty="0"/>
              <a:t> в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dirty="0" err="1"/>
              <a:t>им</a:t>
            </a:r>
            <a:r>
              <a:rPr lang="bg-BG" dirty="0"/>
              <a:t>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/>
              <a:t> и “</a:t>
            </a:r>
            <a:r>
              <a:rPr lang="en-US" b="1" dirty="0"/>
              <a:t>No</a:t>
            </a:r>
            <a:r>
              <a:rPr lang="en-US" dirty="0"/>
              <a:t>”</a:t>
            </a:r>
            <a:r>
              <a:rPr lang="bg-BG" dirty="0"/>
              <a:t> в противен случай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0"/>
            <a:r>
              <a:rPr lang="bg-BG" dirty="0"/>
              <a:t>Използвайте </a:t>
            </a:r>
            <a:r>
              <a:rPr lang="en-US" b="1" u="sng" dirty="0" err="1">
                <a:hlinkClick r:id="rId3"/>
              </a:rPr>
              <a:t>Convert.ToBoolean</a:t>
            </a:r>
            <a:r>
              <a:rPr lang="en-US" b="1" u="sng" dirty="0">
                <a:hlinkClick r:id="rId3"/>
              </a:rPr>
              <a:t>(string)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Булева променлива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73269"/>
            <a:ext cx="129889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5" y="3202348"/>
            <a:ext cx="2293532" cy="658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04201" y="332881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46812" y="3144192"/>
            <a:ext cx="14299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23705" y="3173271"/>
            <a:ext cx="2478517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921612" y="329973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38479DA-ED78-4D4B-86EE-973D4A280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31791" y="6218094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https://judge.softuni.bg/Contests/2649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5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Булева променлива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01948"/>
            <a:ext cx="10668000" cy="52260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variable = Convert.ToBoolean(input);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(variable == true)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Console.WriteLine("Yes");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Console.WriteLine("No");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15B8370-2499-4147-8B7B-DF9504920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4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наричаме специално, 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от цифрите </a:t>
            </a:r>
            <a:r>
              <a:rPr lang="bg-BG" dirty="0"/>
              <a:t>му 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  <a:p>
            <a:pPr lvl="1"/>
            <a:r>
              <a:rPr lang="bg-BG" dirty="0"/>
              <a:t>За всички числа 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изведете дали числото е специално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4908" y="433622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4" y="3048000"/>
            <a:ext cx="2478517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19658" y="449482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84812" y="3048000"/>
            <a:ext cx="2663482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8294" y="3048000"/>
            <a:ext cx="2594318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A820598-BFB8-46D7-9F05-952C3E767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31791" y="6294294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7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2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7162</TotalTime>
  <Words>1664</Words>
  <Application>Microsoft Office PowerPoint</Application>
  <PresentationFormat>По избор</PresentationFormat>
  <Paragraphs>263</Paragraphs>
  <Slides>20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Типове данни и променливи</vt:lpstr>
      <vt:lpstr>Съдържание</vt:lpstr>
      <vt:lpstr>Преобразуване на типове</vt:lpstr>
      <vt:lpstr>Преобразуване на типове</vt:lpstr>
      <vt:lpstr>Задача: Асансьор</vt:lpstr>
      <vt:lpstr>Булев тип</vt:lpstr>
      <vt:lpstr>Задача: Булева променлива</vt:lpstr>
      <vt:lpstr>Задача: Булева променлива – решение</vt:lpstr>
      <vt:lpstr>Задача: Специални числа</vt:lpstr>
      <vt:lpstr>Задача: Специални числа – решение</vt:lpstr>
      <vt:lpstr>Преобразуване с Convert</vt:lpstr>
      <vt:lpstr>Знак</vt:lpstr>
      <vt:lpstr>Знаци и кодове</vt:lpstr>
      <vt:lpstr>Задача: Тройки латински знаци</vt:lpstr>
      <vt:lpstr>Решение: Тройки латински знаци</vt:lpstr>
      <vt:lpstr>Екраниращи знаци (escaping sequences)</vt:lpstr>
      <vt:lpstr>Знакови литерали – примери</vt:lpstr>
      <vt:lpstr>Какво научихме този час?</vt:lpstr>
      <vt:lpstr>Типове данни и преобразуване на типове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301</cp:revision>
  <dcterms:created xsi:type="dcterms:W3CDTF">2014-01-02T17:00:34Z</dcterms:created>
  <dcterms:modified xsi:type="dcterms:W3CDTF">2020-11-21T14:42:52Z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