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1"/>
  </p:notesMasterIdLst>
  <p:handoutMasterIdLst>
    <p:handoutMasterId r:id="rId22"/>
  </p:handoutMasterIdLst>
  <p:sldIdLst>
    <p:sldId id="473" r:id="rId3"/>
    <p:sldId id="479" r:id="rId4"/>
    <p:sldId id="468" r:id="rId5"/>
    <p:sldId id="469" r:id="rId6"/>
    <p:sldId id="470" r:id="rId7"/>
    <p:sldId id="471" r:id="rId8"/>
    <p:sldId id="472" r:id="rId9"/>
    <p:sldId id="490" r:id="rId10"/>
    <p:sldId id="492" r:id="rId11"/>
    <p:sldId id="474" r:id="rId12"/>
    <p:sldId id="475" r:id="rId13"/>
    <p:sldId id="493" r:id="rId14"/>
    <p:sldId id="494" r:id="rId15"/>
    <p:sldId id="478" r:id="rId16"/>
    <p:sldId id="495" r:id="rId17"/>
    <p:sldId id="476" r:id="rId18"/>
    <p:sldId id="477" r:id="rId19"/>
    <p:sldId id="481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DFAE858-4CFF-4A7B-9D06-5696C22360BB}">
          <p14:sldIdLst>
            <p14:sldId id="473"/>
            <p14:sldId id="479"/>
          </p14:sldIdLst>
        </p14:section>
        <p14:section name="Масиви" id="{A8BFDC19-BB19-43A4-B113-ADD28CD2BECD}">
          <p14:sldIdLst>
            <p14:sldId id="468"/>
            <p14:sldId id="469"/>
            <p14:sldId id="470"/>
            <p14:sldId id="471"/>
            <p14:sldId id="472"/>
          </p14:sldIdLst>
        </p14:section>
        <p14:section name="Достъп по име и по адрес" id="{40F29670-09C0-453E-BF61-2D2104735CAF}">
          <p14:sldIdLst>
            <p14:sldId id="490"/>
            <p14:sldId id="492"/>
            <p14:sldId id="474"/>
            <p14:sldId id="475"/>
            <p14:sldId id="493"/>
            <p14:sldId id="494"/>
            <p14:sldId id="478"/>
            <p14:sldId id="495"/>
          </p14:sldIdLst>
        </p14:section>
        <p14:section name="Заключение" id="{490D3B59-CCE9-4360-8ABE-5E9D2D396257}">
          <p14:sldIdLst>
            <p14:sldId id="476"/>
            <p14:sldId id="477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21-Nov-20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21-Nov-20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B37FAD32-39BB-4DC2-844D-5E1F13A523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93911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7A0766E-DBD4-4FBE-9494-52C92B330D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83733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7BC737F-7965-4CA3-A495-E433E14762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96201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6C93CC2E-53D1-47B2-B9E8-7504688B4B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14896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AFF4006-0127-4A38-8A9B-EBAC001F36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28964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F92B37B6-0A33-476D-931F-295A058532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7063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F0C0AF5-9913-42A5-9AB1-BC319543FB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179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6C6E198-4C27-408F-999E-3D2B8C5A47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82074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1EDB461-1BB9-48D4-B4DA-D7883DCE8D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0113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751D8F2-F1D3-4CDA-8931-DB76B66014E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99261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FA0ACE4-6710-4701-98ED-07557A5A13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86551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G-IT-Edu/School-Programming/tree/main/Courses/Applied-Programmer/Programming-Fundamentals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bfft1t3c.asp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3.jpeg"/><Relationship Id="rId4" Type="http://schemas.openxmlformats.org/officeDocument/2006/relationships/image" Target="../media/image20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457200"/>
            <a:ext cx="10577299" cy="788071"/>
          </a:xfrm>
        </p:spPr>
        <p:txBody>
          <a:bodyPr>
            <a:normAutofit/>
          </a:bodyPr>
          <a:lstStyle/>
          <a:p>
            <a:r>
              <a:rPr lang="bg-BG" dirty="0">
                <a:latin typeface="+mn-ea"/>
              </a:rPr>
              <a:t>Масиви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9412" y="1554117"/>
            <a:ext cx="11110698" cy="1260859"/>
          </a:xfrm>
        </p:spPr>
        <p:txBody>
          <a:bodyPr>
            <a:normAutofit fontScale="97500"/>
          </a:bodyPr>
          <a:lstStyle/>
          <a:p>
            <a:r>
              <a:rPr lang="bg-BG" dirty="0"/>
              <a:t>Работа с масиви</a:t>
            </a:r>
            <a:r>
              <a:rPr lang="en-US" dirty="0"/>
              <a:t>: </a:t>
            </a:r>
            <a:r>
              <a:rPr lang="bg-BG" dirty="0"/>
              <a:t>Постоянен размер. Множества от елементи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29D6DA-4FE6-41C5-9DCE-3F10A3D71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213" y="3681903"/>
            <a:ext cx="4727897" cy="2222181"/>
          </a:xfrm>
          <a:prstGeom prst="rect">
            <a:avLst/>
          </a:prstGeom>
          <a:scene3d>
            <a:camera prst="perspectiveHeroicExtremeLeftFacing">
              <a:rot lat="20810307" lon="994948" rev="21276000"/>
            </a:camera>
            <a:lightRig rig="threePt" dir="t"/>
          </a:scene3d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258654" y="3583505"/>
            <a:ext cx="5545585" cy="2620342"/>
            <a:chOff x="244025" y="3624633"/>
            <a:chExt cx="5545585" cy="2620342"/>
          </a:xfrm>
        </p:grpSpPr>
        <p:pic>
          <p:nvPicPr>
            <p:cNvPr id="18" name="Picture 17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19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53447" y="4184284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1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53447" y="4994250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2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53447" y="5403477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4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4025" y="578651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7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DBFE7DC1-7F9F-411F-9DA1-3AC7F090063B}"/>
              </a:ext>
            </a:extLst>
          </p:cNvPr>
          <p:cNvSpPr txBox="1">
            <a:spLocks/>
          </p:cNvSpPr>
          <p:nvPr/>
        </p:nvSpPr>
        <p:spPr bwMode="auto">
          <a:xfrm>
            <a:off x="258654" y="6229986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8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288983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  <a:ln>
            <a:noFill/>
          </a:ln>
        </p:spPr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Стойностен тип </a:t>
            </a:r>
            <a:r>
              <a:rPr lang="bg-BG" dirty="0"/>
              <a:t>- променливите</a:t>
            </a:r>
            <a:r>
              <a:rPr lang="en-US" dirty="0"/>
              <a:t> </a:t>
            </a:r>
            <a:r>
              <a:rPr lang="bg-BG" dirty="0"/>
              <a:t>държат в себе си собствената стойност . В стека може да получим стойността на променливата като я извикаме по име</a:t>
            </a:r>
            <a:endParaRPr lang="en-US" dirty="0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DateTime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BigInteger</a:t>
            </a:r>
            <a:r>
              <a:rPr lang="en-US" dirty="0"/>
              <a:t>, …</a:t>
            </a:r>
          </a:p>
          <a:p>
            <a:pPr lvl="1"/>
            <a:r>
              <a:rPr lang="en-US" dirty="0">
                <a:hlinkClick r:id="rId3"/>
              </a:rPr>
              <a:t>msdn.microsoft.com/library/bfft1t3c.aspx</a:t>
            </a:r>
            <a:r>
              <a:rPr lang="en-US" dirty="0"/>
              <a:t> </a:t>
            </a:r>
          </a:p>
          <a:p>
            <a:r>
              <a:rPr lang="bg-BG" dirty="0"/>
              <a:t>Всяка променлива пази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копие</a:t>
            </a:r>
            <a:r>
              <a:rPr lang="en-US" dirty="0"/>
              <a:t>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Стойностни типове (</a:t>
            </a:r>
            <a:r>
              <a:rPr lang="en-US" dirty="0"/>
              <a:t>Value Types</a:t>
            </a:r>
            <a:r>
              <a:rPr lang="bg-BG" dirty="0"/>
              <a:t>) </a:t>
            </a:r>
          </a:p>
        </p:txBody>
      </p:sp>
      <p:pic>
        <p:nvPicPr>
          <p:cNvPr id="5" name="Picture 2" descr="clip_image003[12]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857044" y="3440152"/>
            <a:ext cx="2708569" cy="3172202"/>
          </a:xfrm>
          <a:prstGeom prst="roundRect">
            <a:avLst>
              <a:gd name="adj" fmla="val 280"/>
            </a:avLst>
          </a:prstGeom>
          <a:solidFill>
            <a:schemeClr val="tx1"/>
          </a:solidFill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2208212" y="4773915"/>
            <a:ext cx="5105400" cy="18493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3200"/>
              <a:t> i = 42;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char</a:t>
            </a:r>
            <a:r>
              <a:rPr lang="en-US" sz="3200"/>
              <a:t> ch = 'A';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bool</a:t>
            </a:r>
            <a:r>
              <a:rPr lang="en-US" sz="3200"/>
              <a:t> result = true;</a:t>
            </a:r>
            <a:endParaRPr lang="en-US" sz="3200" dirty="0"/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DEE1E48-944E-4E06-A4E0-C1795492B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8228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1" cy="4868679"/>
          </a:xfrm>
        </p:spPr>
        <p:txBody>
          <a:bodyPr>
            <a:normAutofit fontScale="92500" lnSpcReduction="10000"/>
          </a:bodyPr>
          <a:lstStyle/>
          <a:p>
            <a:r>
              <a:rPr lang="bg-BG" dirty="0"/>
              <a:t>Променливите от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референтен тип </a:t>
            </a:r>
            <a:r>
              <a:rPr lang="bg-BG" dirty="0"/>
              <a:t>съдържат</a:t>
            </a:r>
            <a:r>
              <a:rPr lang="en-US" dirty="0"/>
              <a:t> (</a:t>
            </a:r>
            <a:r>
              <a:rPr lang="bg-BG" dirty="0"/>
              <a:t>указател</a:t>
            </a:r>
            <a:r>
              <a:rPr lang="en-US" dirty="0"/>
              <a:t> /</a:t>
            </a:r>
            <a:r>
              <a:rPr lang="bg-BG" dirty="0"/>
              <a:t> адрес от паметта</a:t>
            </a:r>
            <a:r>
              <a:rPr lang="en-US" dirty="0"/>
              <a:t>)</a:t>
            </a:r>
            <a:r>
              <a:rPr lang="bg-BG" dirty="0"/>
              <a:t>, на който се пазят стойностите на данните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char[]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Random</a:t>
            </a:r>
            <a:r>
              <a:rPr lang="en-US" dirty="0"/>
              <a:t>, </a:t>
            </a:r>
            <a:r>
              <a:rPr lang="bg-BG" dirty="0"/>
              <a:t>инстанции на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classes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interfaces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delegates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В този тип пазим не стойността, 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адреса</a:t>
            </a:r>
            <a:r>
              <a:rPr lang="bg-BG" dirty="0"/>
              <a:t> на стойността</a:t>
            </a:r>
            <a:endParaRPr lang="en-US" dirty="0"/>
          </a:p>
          <a:p>
            <a:r>
              <a:rPr lang="bg-BG" dirty="0"/>
              <a:t>Две променливи от референтен тип могат</a:t>
            </a:r>
            <a:br>
              <a:rPr lang="bg-BG" dirty="0"/>
            </a:br>
            <a:r>
              <a:rPr lang="bg-BG" dirty="0"/>
              <a:t>да сочат (реферират)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един и същи обект</a:t>
            </a:r>
            <a:endParaRPr lang="en-US" dirty="0"/>
          </a:p>
          <a:p>
            <a:pPr lvl="1"/>
            <a:r>
              <a:rPr lang="bg-BG" dirty="0"/>
              <a:t>Операциите за достъп/промяна чрез двата</a:t>
            </a:r>
            <a:br>
              <a:rPr lang="bg-BG" dirty="0"/>
            </a:br>
            <a:r>
              <a:rPr lang="bg-BG" dirty="0"/>
              <a:t>обекта въздействат върху едни и същи данни</a:t>
            </a:r>
          </a:p>
          <a:p>
            <a:pPr lvl="1"/>
            <a:endParaRPr lang="bg-BG" dirty="0"/>
          </a:p>
          <a:p>
            <a:endParaRPr lang="bg-BG" dirty="0"/>
          </a:p>
          <a:p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Референтни типове(</a:t>
            </a:r>
            <a:r>
              <a:rPr lang="en-US" dirty="0"/>
              <a:t>Reference Types</a:t>
            </a:r>
            <a:r>
              <a:rPr lang="bg-BG" dirty="0"/>
              <a:t> 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5937561"/>
            <a:ext cx="72263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[] { 1, 2, 3, 4, 5, 6 };</a:t>
            </a:r>
          </a:p>
        </p:txBody>
      </p:sp>
      <p:pic>
        <p:nvPicPr>
          <p:cNvPr id="2054" name="Picture 6" descr="clip_image008[6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611" y="3962400"/>
            <a:ext cx="3607844" cy="113886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1C85FFA1-E4C5-4F81-8E8C-01EC133CC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7840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Разлики между референтен и стойностен тип</a:t>
            </a:r>
            <a:endParaRPr lang="en-US" dirty="0"/>
          </a:p>
        </p:txBody>
      </p:sp>
      <p:pic>
        <p:nvPicPr>
          <p:cNvPr id="4098" name="Picture 2" descr="clip_image003[12]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00" t="-1475" r="-1090" b="-1475"/>
          <a:stretch/>
        </p:blipFill>
        <p:spPr bwMode="auto">
          <a:xfrm>
            <a:off x="6283706" y="1143000"/>
            <a:ext cx="5293634" cy="5368690"/>
          </a:xfrm>
          <a:prstGeom prst="roundRect">
            <a:avLst>
              <a:gd name="adj" fmla="val 280"/>
            </a:avLst>
          </a:prstGeom>
          <a:solidFill>
            <a:schemeClr val="tx1"/>
          </a:solidFill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836612" y="1636294"/>
            <a:ext cx="5029200" cy="46962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</a:pP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3200" dirty="0"/>
              <a:t> </a:t>
            </a:r>
            <a:r>
              <a:rPr lang="en-US" sz="3200" dirty="0" err="1"/>
              <a:t>i</a:t>
            </a:r>
            <a:r>
              <a:rPr lang="en-US" sz="3200" dirty="0"/>
              <a:t> = 42;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char</a:t>
            </a:r>
            <a:r>
              <a:rPr lang="en-US" sz="3200" dirty="0"/>
              <a:t> </a:t>
            </a:r>
            <a:r>
              <a:rPr lang="en-US" sz="3200" dirty="0" err="1"/>
              <a:t>ch</a:t>
            </a:r>
            <a:r>
              <a:rPr lang="en-US" sz="3200" dirty="0"/>
              <a:t> = 'A';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bool</a:t>
            </a:r>
            <a:r>
              <a:rPr lang="en-US" sz="3200" dirty="0"/>
              <a:t> result = true;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</a:t>
            </a:r>
            <a:r>
              <a:rPr lang="en-US" sz="3200" dirty="0"/>
              <a:t> </a:t>
            </a:r>
            <a:r>
              <a:rPr lang="en-US" sz="3200" dirty="0" err="1"/>
              <a:t>obj</a:t>
            </a:r>
            <a:r>
              <a:rPr lang="en-US" sz="3200" dirty="0"/>
              <a:t> = 42;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sz="3200" dirty="0"/>
              <a:t> </a:t>
            </a:r>
            <a:r>
              <a:rPr lang="en-US" sz="3200" dirty="0" err="1"/>
              <a:t>str</a:t>
            </a:r>
            <a:r>
              <a:rPr lang="en-US" sz="3200" dirty="0"/>
              <a:t> = </a:t>
            </a:r>
          </a:p>
          <a:p>
            <a:pPr>
              <a:spcBef>
                <a:spcPts val="600"/>
              </a:spcBef>
            </a:pPr>
            <a:r>
              <a:rPr lang="en-US" sz="3200" dirty="0"/>
              <a:t>  "Hello";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byte[]</a:t>
            </a:r>
            <a:r>
              <a:rPr lang="en-US" sz="3200" dirty="0"/>
              <a:t> bytes =</a:t>
            </a:r>
          </a:p>
          <a:p>
            <a:pPr>
              <a:spcBef>
                <a:spcPts val="600"/>
              </a:spcBef>
            </a:pPr>
            <a:r>
              <a:rPr lang="en-US" sz="3200" dirty="0"/>
              <a:t>  { 1, 2, 3 };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13D327E-3F30-466F-8DE0-A2192F54F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004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Разлики между референтен и стойностен тип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2057400"/>
            <a:ext cx="6896806" cy="3724275"/>
          </a:xfrm>
          <a:prstGeom prst="rect">
            <a:avLst/>
          </a:prstGeom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172102F5-6B6E-47A8-A71C-B73DD4EEF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91149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04822" cy="1110780"/>
          </a:xfrm>
        </p:spPr>
        <p:txBody>
          <a:bodyPr>
            <a:normAutofit/>
          </a:bodyPr>
          <a:lstStyle/>
          <a:p>
            <a:r>
              <a:rPr lang="bg-BG" dirty="0"/>
              <a:t>Пример: Стойностен тип (</a:t>
            </a:r>
            <a:r>
              <a:rPr lang="en-US" dirty="0"/>
              <a:t>Value</a:t>
            </a:r>
            <a:r>
              <a:rPr lang="bg-BG" dirty="0"/>
              <a:t> </a:t>
            </a:r>
            <a:r>
              <a:rPr lang="en-US" dirty="0"/>
              <a:t>Types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5025" y="1295400"/>
            <a:ext cx="10515598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static void Main()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int num = 5;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Increment</a:t>
            </a:r>
            <a:r>
              <a:rPr lang="en-US" sz="2800" dirty="0"/>
              <a:t>(num, 15);</a:t>
            </a:r>
          </a:p>
          <a:p>
            <a:r>
              <a:rPr lang="en-US" sz="2800" dirty="0"/>
              <a:t>  Console.WriteLine(num);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/>
              <a:t>private static void Increment(int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</a:t>
            </a:r>
            <a:r>
              <a:rPr lang="en-US" sz="2800" dirty="0"/>
              <a:t>, int value)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</a:t>
            </a:r>
            <a:r>
              <a:rPr lang="en-US" sz="2800" dirty="0"/>
              <a:t> += value;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323012" y="1652692"/>
            <a:ext cx="2133600" cy="762000"/>
          </a:xfrm>
          <a:prstGeom prst="wedgeRoundRectCallout">
            <a:avLst>
              <a:gd name="adj1" fmla="val -75011"/>
              <a:gd name="adj2" fmla="val 709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32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 ==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722812" y="5059470"/>
            <a:ext cx="2133600" cy="762000"/>
          </a:xfrm>
          <a:prstGeom prst="wedgeRoundRectCallout">
            <a:avLst>
              <a:gd name="adj1" fmla="val -78041"/>
              <a:gd name="adj2" fmla="val -102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32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 ==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6D18A170-0544-4BEF-91F7-4C7259543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74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Пример: Референтен тип (</a:t>
            </a:r>
            <a:r>
              <a:rPr lang="en-US" dirty="0"/>
              <a:t>Reference Types</a:t>
            </a:r>
            <a:r>
              <a:rPr lang="bg-BG" dirty="0"/>
              <a:t>)</a:t>
            </a:r>
            <a:r>
              <a:rPr lang="en-US" dirty="0"/>
              <a:t>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5025" y="1295400"/>
            <a:ext cx="10515598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static void Main()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int[] nums = { 5 };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Increment</a:t>
            </a:r>
            <a:r>
              <a:rPr lang="en-US" sz="2800" dirty="0"/>
              <a:t>(nums, 15);</a:t>
            </a:r>
          </a:p>
          <a:p>
            <a:r>
              <a:rPr lang="en-US" sz="2800" dirty="0"/>
              <a:t>  Console.WriteLine(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nums[0]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/>
              <a:t>private static void Increment(int[] nums, int value)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nums[0]</a:t>
            </a:r>
            <a:r>
              <a:rPr lang="en-US" sz="2800" dirty="0"/>
              <a:t> += value;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551612" y="1639992"/>
            <a:ext cx="2209800" cy="762000"/>
          </a:xfrm>
          <a:prstGeom prst="wedgeRoundRectCallout">
            <a:avLst>
              <a:gd name="adj1" fmla="val -75011"/>
              <a:gd name="adj2" fmla="val 709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32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 ==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522912" y="4840392"/>
            <a:ext cx="2133600" cy="762000"/>
          </a:xfrm>
          <a:prstGeom prst="wedgeRoundRectCallout">
            <a:avLst>
              <a:gd name="adj1" fmla="val -75877"/>
              <a:gd name="adj2" fmla="val 249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32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 ==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703A6B7-ADF6-4C6D-9B95-F522C3BA1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36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7607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Масивите</a:t>
            </a:r>
            <a:r>
              <a:rPr lang="bg-BG" sz="3000" dirty="0"/>
              <a:t> са променливи от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един и същи тип</a:t>
            </a:r>
            <a:r>
              <a:rPr lang="bg-BG" sz="3000" dirty="0"/>
              <a:t>, с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едно и също име</a:t>
            </a:r>
            <a:r>
              <a:rPr lang="bg-BG" sz="3000" dirty="0"/>
              <a:t>, различаващи се по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индекс</a:t>
            </a:r>
          </a:p>
          <a:p>
            <a:pPr>
              <a:lnSpc>
                <a:spcPct val="110000"/>
              </a:lnSpc>
            </a:pPr>
            <a:r>
              <a:rPr lang="bg-BG" sz="3000" dirty="0"/>
              <a:t>Достъпът до елемент от масив става с посочване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името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на масива</a:t>
            </a:r>
            <a:r>
              <a:rPr lang="bg-BG" sz="3000" dirty="0"/>
              <a:t>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индекса</a:t>
            </a:r>
            <a:r>
              <a:rPr lang="bg-BG" sz="3000" dirty="0"/>
              <a:t> му</a:t>
            </a:r>
          </a:p>
          <a:p>
            <a:pPr>
              <a:lnSpc>
                <a:spcPct val="110000"/>
              </a:lnSpc>
            </a:pPr>
            <a:r>
              <a:rPr lang="bg-BG" sz="3000" dirty="0"/>
              <a:t>Индексите са от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bg-BG" sz="3000" dirty="0"/>
              <a:t> до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Length-1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bg-BG" sz="3000" dirty="0"/>
              <a:t>Броят на елементите 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постоянен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bg-BG" sz="2800" dirty="0"/>
              <a:t>Масивите са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референтен тип данни</a:t>
            </a:r>
            <a:r>
              <a:rPr lang="bg-BG" sz="2800" dirty="0"/>
              <a:t>, т.е. в тях се помни адреса, на който стоят данните, а не самите данни</a:t>
            </a:r>
            <a:endParaRPr lang="bg-BG" sz="3000" dirty="0"/>
          </a:p>
          <a:p>
            <a:pPr>
              <a:lnSpc>
                <a:spcPct val="11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325" y="1343676"/>
            <a:ext cx="2008909" cy="12836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847864" y="1985503"/>
            <a:ext cx="1917042" cy="20747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31C5D2-8C0F-4EAA-A704-44A19C7D1B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9916" y="4598756"/>
            <a:ext cx="3047096" cy="1542932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0EE5F172-F131-4D4E-ADDA-1ECA52A5C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13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+mn-ea"/>
              </a:rPr>
              <a:t>Масиви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113D7575-C9E6-4DE3-AF01-B3CBB09B0E31}"/>
              </a:ext>
            </a:extLst>
          </p:cNvPr>
          <p:cNvSpPr txBox="1">
            <a:spLocks/>
          </p:cNvSpPr>
          <p:nvPr/>
        </p:nvSpPr>
        <p:spPr bwMode="auto">
          <a:xfrm>
            <a:off x="303212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1228567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699D6F81-F726-4D6D-BAE9-971D39516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03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bg-BG" dirty="0"/>
              <a:t>Що е масив?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bg-BG" dirty="0"/>
              <a:t>Масиви от различни типове (примери)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bg-BG" dirty="0"/>
              <a:t>Даване на стойност на елемент от масив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bg-BG" dirty="0"/>
              <a:t>Достъп до елемент от масив</a:t>
            </a:r>
            <a:endParaRPr lang="en-US" dirty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bg-BG" dirty="0"/>
              <a:t>Стойностни типове данни 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bg-BG" dirty="0"/>
              <a:t>Референтни типове данни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B435ABC-855F-4E8D-94F7-0682B8200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06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В програмирането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масивът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множество от елементи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Елементите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номерирани</a:t>
            </a:r>
            <a:r>
              <a:rPr lang="en-US" dirty="0"/>
              <a:t> </a:t>
            </a:r>
            <a:r>
              <a:rPr lang="bg-BG" dirty="0"/>
              <a:t>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dirty="0"/>
              <a:t> </a:t>
            </a:r>
            <a:r>
              <a:rPr lang="bg-BG" dirty="0"/>
              <a:t>до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Length-1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Елементите са от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същия тип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намример</a:t>
            </a:r>
            <a:r>
              <a:rPr lang="en-US" dirty="0"/>
              <a:t> integers</a:t>
            </a:r>
            <a:r>
              <a:rPr lang="bg-BG" dirty="0"/>
              <a:t> – цели числа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Масивите имат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постоянен размер(дължина)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dirty="0"/>
              <a:t>) – </a:t>
            </a:r>
            <a:r>
              <a:rPr lang="bg-BG" dirty="0"/>
              <a:t>не може да бъде променяна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представляват масивите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13" name="Rounded Rectangle 12"/>
          <p:cNvSpPr/>
          <p:nvPr/>
        </p:nvSpPr>
        <p:spPr>
          <a:xfrm>
            <a:off x="4243325" y="4219983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4878215" y="4228101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684212" y="4500588"/>
            <a:ext cx="3505199" cy="648928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от 5 елемента</a:t>
            </a: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380412" y="4163326"/>
            <a:ext cx="3429000" cy="652770"/>
          </a:xfrm>
          <a:prstGeom prst="wedgeRoundRectCallout">
            <a:avLst>
              <a:gd name="adj1" fmla="val -74277"/>
              <a:gd name="adj2" fmla="val -3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Индекс на елемента</a:t>
            </a:r>
          </a:p>
        </p:txBody>
      </p:sp>
      <p:graphicFrame>
        <p:nvGraphicFramePr>
          <p:cNvPr id="18" name="Group 134"/>
          <p:cNvGraphicFramePr>
            <a:graphicFrameLocks/>
          </p:cNvGraphicFramePr>
          <p:nvPr/>
        </p:nvGraphicFramePr>
        <p:xfrm>
          <a:off x="4791294" y="4763087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7362516" y="5346611"/>
            <a:ext cx="2297391" cy="1098305"/>
          </a:xfrm>
          <a:prstGeom prst="wedgeRoundRectCallout">
            <a:avLst>
              <a:gd name="adj1" fmla="val -69609"/>
              <a:gd name="adj2" fmla="val -665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</a:rPr>
              <a:t>Елемент от масива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7EC31B88-79E2-48AB-8180-AF0344FBC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210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3" grpId="0" animBg="1"/>
      <p:bldP spid="14" grpId="0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Създаване на</a:t>
            </a:r>
            <a:r>
              <a:rPr lang="en-US" dirty="0"/>
              <a:t> </a:t>
            </a:r>
            <a:r>
              <a:rPr lang="bg-BG" dirty="0"/>
              <a:t>масив от 10</a:t>
            </a:r>
            <a:r>
              <a:rPr lang="en-US" dirty="0"/>
              <a:t> </a:t>
            </a:r>
            <a:r>
              <a:rPr lang="bg-BG" dirty="0"/>
              <a:t>цели числа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Задаване на стойности </a:t>
            </a:r>
            <a:r>
              <a:rPr lang="bg-BG" dirty="0"/>
              <a:t>на елементите на масива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Достъп</a:t>
            </a:r>
            <a:r>
              <a:rPr lang="en-US" dirty="0"/>
              <a:t> </a:t>
            </a:r>
            <a:r>
              <a:rPr lang="bg-BG" dirty="0"/>
              <a:t>до елементите на масива по индекс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масиви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1882588"/>
            <a:ext cx="10515598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int[] </a:t>
            </a:r>
            <a:r>
              <a:rPr lang="en-US" sz="2800" dirty="0"/>
              <a:t>numbers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int[10]</a:t>
            </a:r>
            <a:r>
              <a:rPr lang="en-US" sz="2800" dirty="0"/>
              <a:t>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3379694"/>
            <a:ext cx="10515598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for (int i = 0; i &lt; numbers.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sz="2800" dirty="0"/>
              <a:t>; i++)</a:t>
            </a:r>
          </a:p>
          <a:p>
            <a:r>
              <a:rPr lang="en-US" sz="2800" dirty="0"/>
              <a:t>  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2800" dirty="0"/>
              <a:t> 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4" y="5311588"/>
            <a:ext cx="10515598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5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2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+ 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7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;</a:t>
            </a:r>
          </a:p>
          <a:p>
            <a:r>
              <a:rPr lang="en-US" sz="2800" dirty="0"/>
              <a:t>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10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1;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// IndexOutOfRangeException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6949324" y="623559"/>
            <a:ext cx="3917519" cy="1145878"/>
          </a:xfrm>
          <a:prstGeom prst="wedgeRoundRectCallout">
            <a:avLst>
              <a:gd name="adj1" fmla="val -71801"/>
              <a:gd name="adj2" fmla="val 686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Всички елеленти получават стойност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6949324" y="2108890"/>
            <a:ext cx="4724399" cy="1001684"/>
          </a:xfrm>
          <a:prstGeom prst="wedgeRoundRectCallout">
            <a:avLst>
              <a:gd name="adj1" fmla="val -52020"/>
              <a:gd name="adj2" fmla="val 917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Length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пази дъжината</a:t>
            </a:r>
          </a:p>
          <a:p>
            <a:pPr algn="ctr" defTabSz="1218987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(брой елементи) на масива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151812" y="4040314"/>
            <a:ext cx="3750510" cy="1494692"/>
          </a:xfrm>
          <a:prstGeom prst="wedgeRoundRectCallout">
            <a:avLst>
              <a:gd name="adj1" fmla="val -64030"/>
              <a:gd name="adj2" fmla="val 429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Операторът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дава достъп до елементите</a:t>
            </a:r>
          </a:p>
          <a:p>
            <a:pPr algn="ctr" defTabSz="1218987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41C56856-75BA-45A2-A37D-9330C1630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03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Дните от седмицата могат да бъдат запазени 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масив от низове</a:t>
            </a:r>
            <a:r>
              <a:rPr lang="en-US" sz="32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Дни от седмицата – Пример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1412" y="1896879"/>
            <a:ext cx="4038600" cy="44577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string[] </a:t>
            </a:r>
            <a:r>
              <a:rPr lang="en-US" sz="2800" dirty="0"/>
              <a:t>days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 "Monday",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"Tuesday",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"Wednesday",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"Thursday",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"Friday",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"Saturday",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"Sunday"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en-US" sz="2800" dirty="0"/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179449"/>
              </p:ext>
            </p:extLst>
          </p:nvPr>
        </p:nvGraphicFramePr>
        <p:xfrm>
          <a:off x="6554685" y="1923772"/>
          <a:ext cx="4492727" cy="4751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9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7769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Expression</a:t>
                      </a:r>
                      <a:r>
                        <a:rPr lang="bg-BG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(име)</a:t>
                      </a:r>
                      <a:endParaRPr lang="en-US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Value</a:t>
                      </a:r>
                      <a:endParaRPr lang="bg-BG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l"/>
                      <a:r>
                        <a:rPr lang="bg-BG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(Стойност) </a:t>
                      </a:r>
                      <a:endParaRPr lang="en-US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days[0]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Monday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days[1]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Tuesday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days[2]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Wednesday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days[3]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Thursday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days[4]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Friday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days[5]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Saturday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days[6]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Sunday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5561012" y="3935245"/>
            <a:ext cx="622342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E6CFF9CA-8FF4-46A1-8A0F-9B9A73329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249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ден от седмицата като число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[1…7] </a:t>
            </a:r>
            <a:r>
              <a:rPr lang="bg-BG" dirty="0"/>
              <a:t>и изведете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името на деня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(in English) </a:t>
            </a:r>
            <a:r>
              <a:rPr lang="bg-BG" dirty="0"/>
              <a:t>или </a:t>
            </a:r>
            <a:r>
              <a:rPr lang="en-US" dirty="0"/>
              <a:t>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Invalid day!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Ден от седмицата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814320"/>
              </p:ext>
            </p:extLst>
          </p:nvPr>
        </p:nvGraphicFramePr>
        <p:xfrm>
          <a:off x="3734971" y="2587625"/>
          <a:ext cx="4718882" cy="335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Image" r:id="rId3" imgW="4088880" imgH="2907720" progId="Photoshop.Image.15">
                  <p:embed/>
                </p:oleObj>
              </mc:Choice>
              <mc:Fallback>
                <p:oleObj name="Image" r:id="rId3" imgW="4088880" imgH="2907720" progId="Photoshop.Image.15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34971" y="2587625"/>
                        <a:ext cx="4718882" cy="335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FCDF76D-E2C0-4F6F-AF88-1E1EB766D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981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Ден от седмицата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7931" y="1981200"/>
            <a:ext cx="10769786" cy="41182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string[] </a:t>
            </a:r>
            <a:r>
              <a:rPr lang="en-US" sz="2900" dirty="0"/>
              <a:t>days =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{</a:t>
            </a:r>
            <a:r>
              <a:rPr lang="en-US" sz="2900" dirty="0"/>
              <a:t> "Monday", "Tuesday", "Wednesday", "Thursday", "Friday", "Saturday", "Sunday"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en-US" sz="2900" dirty="0"/>
              <a:t>;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int day = int.Parse(Console.ReadLine());</a:t>
            </a:r>
          </a:p>
          <a:p>
            <a:pPr>
              <a:lnSpc>
                <a:spcPct val="110000"/>
              </a:lnSpc>
            </a:pPr>
            <a:endParaRPr lang="en-US" sz="2900" dirty="0"/>
          </a:p>
          <a:p>
            <a:pPr>
              <a:lnSpc>
                <a:spcPct val="110000"/>
              </a:lnSpc>
            </a:pPr>
            <a:r>
              <a:rPr lang="en-US" sz="2900" dirty="0"/>
              <a:t>if (day &gt;= 1 &amp;&amp; day &lt;= 7)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  Console.WriteLine(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days[day - 1]</a:t>
            </a:r>
            <a:r>
              <a:rPr lang="en-US" sz="2900" dirty="0"/>
              <a:t>);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else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  Console.WriteLine("Invalid day!");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71A9454-548B-4708-A2F7-18E678BD1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26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7500"/>
          </a:bodyPr>
          <a:lstStyle/>
          <a:p>
            <a:r>
              <a:rPr lang="bg-BG" dirty="0">
                <a:solidFill>
                  <a:srgbClr val="FFA72A"/>
                </a:solidFill>
              </a:rPr>
              <a:t>Референтни и стойностни типове</a:t>
            </a:r>
            <a:endParaRPr lang="x-none" altLang="en-US" dirty="0">
              <a:latin typeface="+mn-ea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2" y="4818200"/>
            <a:ext cx="10363200" cy="820600"/>
          </a:xfrm>
        </p:spPr>
        <p:txBody>
          <a:bodyPr>
            <a:normAutofit/>
          </a:bodyPr>
          <a:lstStyle/>
          <a:p>
            <a:r>
              <a:rPr lang="bg-BG" altLang="en-US" dirty="0">
                <a:latin typeface="+mn-lt"/>
              </a:rPr>
              <a:t>Достъп до елементите на масив</a:t>
            </a:r>
            <a:endParaRPr lang="x-none" altLang="en-US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412" y="901825"/>
            <a:ext cx="4791871" cy="24264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7412" y="2736621"/>
            <a:ext cx="4419944" cy="168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70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90413" y="1371600"/>
            <a:ext cx="11804822" cy="5197476"/>
          </a:xfrm>
        </p:spPr>
        <p:txBody>
          <a:bodyPr/>
          <a:lstStyle/>
          <a:p>
            <a:r>
              <a:rPr lang="bg-BG" dirty="0"/>
              <a:t>Що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стойностен тип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 Type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)?</a:t>
            </a:r>
          </a:p>
          <a:p>
            <a:r>
              <a:rPr lang="bg-BG" dirty="0"/>
              <a:t>Що</a:t>
            </a:r>
            <a:r>
              <a:rPr lang="en-US" dirty="0"/>
              <a:t> </a:t>
            </a:r>
            <a:r>
              <a:rPr lang="bg-BG" dirty="0"/>
              <a:t>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референтен тип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Reference Type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ts val="5400"/>
              </a:lnSpc>
            </a:pPr>
            <a:r>
              <a:rPr lang="bg-BG" sz="4400" dirty="0">
                <a:solidFill>
                  <a:schemeClr val="tx2">
                    <a:lumMod val="75000"/>
                  </a:schemeClr>
                </a:solidFill>
              </a:rPr>
              <a:t>Стойностен  и референтен тип</a:t>
            </a:r>
            <a:endParaRPr lang="en-US" sz="4400" i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424" y="3081131"/>
            <a:ext cx="7924800" cy="3014869"/>
          </a:xfrm>
          <a:prstGeom prst="rect">
            <a:avLst/>
          </a:prstGeom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2EEB6263-FB81-4ED6-BEE3-ADC637B20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97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7164</TotalTime>
  <Words>1276</Words>
  <Application>Microsoft Office PowerPoint</Application>
  <PresentationFormat>По избор</PresentationFormat>
  <Paragraphs>200</Paragraphs>
  <Slides>18</Slides>
  <Notes>11</Notes>
  <HiddenSlides>0</HiddenSlides>
  <MMClips>0</MMClips>
  <ScaleCrop>false</ScaleCrop>
  <HeadingPairs>
    <vt:vector size="8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Вградени OLE сървъри</vt:lpstr>
      </vt:variant>
      <vt:variant>
        <vt:i4>1</vt:i4>
      </vt:variant>
      <vt:variant>
        <vt:lpstr>Заглавия на слайдовете</vt:lpstr>
      </vt:variant>
      <vt:variant>
        <vt:i4>18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Wingdings 2</vt:lpstr>
      <vt:lpstr>SoftUni 16x9</vt:lpstr>
      <vt:lpstr>Image</vt:lpstr>
      <vt:lpstr>Масиви</vt:lpstr>
      <vt:lpstr>Съдържание</vt:lpstr>
      <vt:lpstr>Какво представляват масивите?</vt:lpstr>
      <vt:lpstr>Работа с масиви</vt:lpstr>
      <vt:lpstr>Дни от седмицата – Пример</vt:lpstr>
      <vt:lpstr>Задача: Ден от седмицата</vt:lpstr>
      <vt:lpstr>Решение: Ден от седмицата</vt:lpstr>
      <vt:lpstr>Достъп до елементите на масив</vt:lpstr>
      <vt:lpstr>Стойностен  и референтен тип</vt:lpstr>
      <vt:lpstr>Стойностни типове (Value Types) </vt:lpstr>
      <vt:lpstr>Референтни типове(Reference Types )</vt:lpstr>
      <vt:lpstr>Разлики между референтен и стойностен тип</vt:lpstr>
      <vt:lpstr>Разлики между референтен и стойностен тип</vt:lpstr>
      <vt:lpstr>Пример: Стойностен тип (Value Types)</vt:lpstr>
      <vt:lpstr>Пример: Референтен тип (Reference Types) </vt:lpstr>
      <vt:lpstr>Какво научихме този час?</vt:lpstr>
      <vt:lpstr>Масиви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Упражнения от курса "Programming Fundamentals" за ученици.</dc:title>
  <dc:subject>Software Development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Евелина Андонова</cp:lastModifiedBy>
  <cp:revision>306</cp:revision>
  <dcterms:created xsi:type="dcterms:W3CDTF">2014-01-02T17:00:34Z</dcterms:created>
  <dcterms:modified xsi:type="dcterms:W3CDTF">2020-11-21T14:45:25Z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