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4"/>
  </p:notesMasterIdLst>
  <p:handoutMasterIdLst>
    <p:handoutMasterId r:id="rId15"/>
  </p:handoutMasterIdLst>
  <p:sldIdLst>
    <p:sldId id="402" r:id="rId3"/>
    <p:sldId id="470" r:id="rId4"/>
    <p:sldId id="471" r:id="rId5"/>
    <p:sldId id="472" r:id="rId6"/>
    <p:sldId id="475" r:id="rId7"/>
    <p:sldId id="479" r:id="rId8"/>
    <p:sldId id="480" r:id="rId9"/>
    <p:sldId id="481" r:id="rId10"/>
    <p:sldId id="464" r:id="rId11"/>
    <p:sldId id="482" r:id="rId12"/>
    <p:sldId id="483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675397-81C0-4126-AB16-30F7AB9DB531}">
          <p14:sldIdLst>
            <p14:sldId id="402"/>
          </p14:sldIdLst>
        </p14:section>
        <p14:section name="Associative Arrays" id="{539368CC-D839-48C1-AE7E-42809236035C}">
          <p14:sldIdLst>
            <p14:sldId id="470"/>
            <p14:sldId id="471"/>
            <p14:sldId id="472"/>
            <p14:sldId id="475"/>
            <p14:sldId id="479"/>
            <p14:sldId id="480"/>
            <p14:sldId id="481"/>
          </p14:sldIdLst>
        </p14:section>
        <p14:section name="Conclusion" id="{92A6362F-1C02-4B94-BD9D-EB49312D745D}">
          <p14:sldIdLst>
            <p14:sldId id="464"/>
            <p14:sldId id="482"/>
            <p14:sldId id="4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3" d="100"/>
          <a:sy n="73" d="100"/>
        </p:scale>
        <p:origin x="55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6F81F83C-FCAA-45FB-BA28-67FA43C9BF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6646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9E0288C-4967-48CD-A3E5-832F315DE1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7596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0F9305A-96C2-44A2-84B9-D80FB01F1B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5526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716D9A2-16BF-4357-92C8-14D1D78601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69121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B6EFEA8-FDBE-4D4C-B647-EA88544927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6348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0/&#1057;&#1086;&#1088;&#1090;&#1080;&#1088;&#1072;&#1085;&#1080;-&#1088;&#1077;&#1095;&#1085;&#1080;&#1094;&#1080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0/&#1057;&#1086;&#1088;&#1090;&#1080;&#1088;&#1072;&#1085;&#1080;-&#1088;&#1077;&#1095;&#1085;&#1080;&#1094;&#1080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1812" y="279016"/>
            <a:ext cx="10958299" cy="1404218"/>
          </a:xfrm>
        </p:spPr>
        <p:txBody>
          <a:bodyPr>
            <a:normAutofit/>
          </a:bodyPr>
          <a:lstStyle/>
          <a:p>
            <a:r>
              <a:rPr lang="bg-BG" dirty="0"/>
              <a:t>Речници, ламбда изрази и </a:t>
            </a:r>
            <a:r>
              <a:rPr lang="en-US" dirty="0"/>
              <a:t>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14590" y="1712317"/>
            <a:ext cx="10551720" cy="881182"/>
          </a:xfrm>
        </p:spPr>
        <p:txBody>
          <a:bodyPr>
            <a:normAutofit/>
          </a:bodyPr>
          <a:lstStyle/>
          <a:p>
            <a:r>
              <a:rPr lang="bg-BG" dirty="0"/>
              <a:t>Колекции и заявки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95790" y="3718877"/>
            <a:ext cx="225929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AA4D6C-D331-468E-881C-B2F5296648AC}"/>
              </a:ext>
            </a:extLst>
          </p:cNvPr>
          <p:cNvGrpSpPr/>
          <p:nvPr/>
        </p:nvGrpSpPr>
        <p:grpSpPr>
          <a:xfrm>
            <a:off x="7389812" y="3514653"/>
            <a:ext cx="4310874" cy="2836186"/>
            <a:chOff x="8069640" y="3761503"/>
            <a:chExt cx="3376573" cy="2440899"/>
          </a:xfrm>
        </p:grpSpPr>
        <p:pic>
          <p:nvPicPr>
            <p:cNvPr id="15" name="Picture 2" descr="Image result for dictionary icon modern">
              <a:extLst>
                <a:ext uri="{FF2B5EF4-FFF2-40B4-BE49-F238E27FC236}">
                  <a16:creationId xmlns:a16="http://schemas.microsoft.com/office/drawing/2014/main" id="{026E328E-4C97-45C4-909A-D7BFF760C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0394BF-5B27-40ED-873A-672ACFAB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9CA5B1-C4E6-4F64-A374-5E57101E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7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6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7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9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6155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Речници, ламбда изрази и </a:t>
            </a:r>
            <a:r>
              <a:rPr lang="en-US" dirty="0"/>
              <a:t>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65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EEBB215-6228-4343-AEE8-FDC947D6F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09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/>
              <a:t>Сортирани речници</a:t>
            </a:r>
            <a:endParaRPr lang="en-US" dirty="0"/>
          </a:p>
          <a:p>
            <a:pPr lvl="1"/>
            <a:r>
              <a:rPr lang="bg-BG" dirty="0"/>
              <a:t>Използват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балансирано дърво за претърстване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SortedDictionary&lt;K,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bg-BG" dirty="0"/>
              <a:t>Пазят ключовете си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сортирани</a:t>
            </a:r>
            <a:r>
              <a:rPr lang="en-US" dirty="0"/>
              <a:t> </a:t>
            </a:r>
            <a:r>
              <a:rPr lang="bg-BG" dirty="0"/>
              <a:t>в техния естествен ред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46346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SortedDictionary&lt;K, V&gt;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4212" y="4069025"/>
            <a:ext cx="110490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var sortedDict =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new SortedDictionary&lt;</a:t>
            </a:r>
            <a:r>
              <a:rPr lang="en-US" sz="2600" noProof="1"/>
              <a:t>int,int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2600" noProof="1"/>
              <a:t>();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06A930A-2B6F-42B4-8663-BB1ECDB8E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60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</a:t>
            </a:r>
            <a:r>
              <a:rPr lang="bg-BG" dirty="0"/>
              <a:t>пази броя на двойките от</a:t>
            </a:r>
            <a:r>
              <a:rPr lang="en-US" dirty="0"/>
              <a:t> </a:t>
            </a:r>
            <a:r>
              <a:rPr lang="bg-BG" dirty="0"/>
              <a:t>ключ-стойност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</a:t>
            </a:r>
            <a:r>
              <a:rPr lang="en-US" dirty="0"/>
              <a:t> – </a:t>
            </a:r>
            <a:r>
              <a:rPr lang="bg-BG" dirty="0"/>
              <a:t>съдържа уникалните ключове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dirty="0"/>
              <a:t> – </a:t>
            </a:r>
            <a:r>
              <a:rPr lang="bg-BG" dirty="0"/>
              <a:t>съдържа всички стойности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r>
              <a:rPr lang="bg-BG" dirty="0"/>
              <a:t>Основни операции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612" y="2743200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SortedDictionary&lt;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  <a:p>
            <a:r>
              <a:rPr lang="en-US" noProof="1"/>
              <a:t>foreach(var key in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noProof="1"/>
              <a:t>)</a:t>
            </a:r>
          </a:p>
          <a:p>
            <a:r>
              <a:rPr lang="en-US" noProof="1"/>
              <a:t>  Console.WriteLine(key);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6612" y="504825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Console.WriteLine(String.Join(", ",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noProof="1"/>
              <a:t>));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Речници</a:t>
            </a:r>
            <a:r>
              <a:rPr lang="en-US" noProof="1"/>
              <a:t>: </a:t>
            </a:r>
            <a:r>
              <a:rPr lang="bg-BG" noProof="1"/>
              <a:t>Функционалност</a:t>
            </a:r>
            <a:endParaRPr lang="en-US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D3BC04CC-525A-42DC-A072-35D88C4C0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78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/>
              <a:t>Намиране на ключ / стойност</a:t>
            </a:r>
            <a:r>
              <a:rPr lang="en-US" dirty="0"/>
              <a:t>:</a:t>
            </a:r>
            <a:endParaRPr lang="en-US" noProof="1"/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</a:t>
            </a:r>
            <a:r>
              <a:rPr lang="bg-BG" noProof="1"/>
              <a:t>проверяваме дали даден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noProof="1"/>
              <a:t> </a:t>
            </a:r>
            <a:r>
              <a:rPr lang="bg-BG" noProof="1"/>
              <a:t>съществува в речника</a:t>
            </a:r>
            <a:r>
              <a:rPr lang="en-US" noProof="1"/>
              <a:t> (</a:t>
            </a:r>
            <a:r>
              <a:rPr lang="bg-BG" noProof="1"/>
              <a:t>бърза операция</a:t>
            </a:r>
            <a:r>
              <a:rPr lang="en-US" noProof="1"/>
              <a:t>)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bg-BG" noProof="1"/>
              <a:t>проверяваме дали дадена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r>
              <a:rPr lang="en-US" noProof="1"/>
              <a:t> </a:t>
            </a:r>
            <a:r>
              <a:rPr lang="bg-BG" noProof="1"/>
              <a:t>съществува в речника</a:t>
            </a:r>
            <a:r>
              <a:rPr lang="en-US" noProof="1"/>
              <a:t> (</a:t>
            </a:r>
            <a:r>
              <a:rPr lang="bg-BG" noProof="1"/>
              <a:t>бавна операция</a:t>
            </a:r>
            <a:r>
              <a:rPr lang="en-US" noProof="1"/>
              <a:t>)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noProof="1"/>
              <a:t>проверяваме дали даден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noProof="1"/>
              <a:t> </a:t>
            </a:r>
            <a:r>
              <a:rPr lang="bg-BG" noProof="1"/>
              <a:t>съществува в речника и </a:t>
            </a:r>
            <a:r>
              <a:rPr lang="en-US" noProof="1"/>
              <a:t> </a:t>
            </a:r>
            <a:r>
              <a:rPr lang="bg-BG" noProof="1"/>
              <a:t>отпечатва стойността му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Речници</a:t>
            </a:r>
            <a:r>
              <a:rPr lang="en-US" noProof="1"/>
              <a:t>: </a:t>
            </a:r>
            <a:r>
              <a:rPr lang="bg-BG" noProof="1"/>
              <a:t>Функционалност</a:t>
            </a:r>
            <a:r>
              <a:rPr lang="en-US" noProof="1"/>
              <a:t> (2)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A09BD31-9755-489E-BA3B-D789AF81E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62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SortedDictionary&lt;K,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bg-BG" dirty="0">
                <a:latin typeface="+mn-lt"/>
              </a:rPr>
              <a:t>Пример</a:t>
            </a:r>
            <a:endParaRPr lang="en-US" dirty="0">
              <a:latin typeface="+mn-lt"/>
            </a:endParaRP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7613" y="1534222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dirty="0"/>
            </a:p>
          </p:txBody>
        </p:sp>
      </p:grpSp>
      <p:sp>
        <p:nvSpPr>
          <p:cNvPr id="35" name="Slide Number Placeholder">
            <a:extLst>
              <a:ext uri="{FF2B5EF4-FFF2-40B4-BE49-F238E27FC236}">
                <a16:creationId xmlns:a16="http://schemas.microsoft.com/office/drawing/2014/main" id="{4C9BF784-E581-45A1-B012-32FC3EDCD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03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Пример: </a:t>
            </a:r>
            <a:r>
              <a:rPr lang="en-US" noProof="1"/>
              <a:t>SortedDictionary</a:t>
            </a:r>
            <a:r>
              <a:rPr lang="bg-BG" noProof="1"/>
              <a:t> </a:t>
            </a:r>
            <a:r>
              <a:rPr lang="en-US" dirty="0"/>
              <a:t>– </a:t>
            </a:r>
            <a:r>
              <a:rPr lang="bg-BG" dirty="0"/>
              <a:t>Събития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820400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var events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SortedDictionary&lt;DateTime,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DateTime(1998,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9,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"Google's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DateTime(1975,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"Microsoft's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DateTime(2004,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2,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"Facebook's birth date";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 was founded";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foreach (var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entry</a:t>
            </a:r>
            <a:r>
              <a:rPr lang="en-US" sz="2600" dirty="0">
                <a:solidFill>
                  <a:schemeClr val="tx2"/>
                </a:solidFill>
              </a:rPr>
              <a:t> in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sz="2600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{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Console.WriteLine("{0:dd-MMM-yyyy}: {1}", 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  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600" dirty="0">
                <a:solidFill>
                  <a:schemeClr val="tx2"/>
                </a:solidFill>
              </a:rPr>
              <a:t>,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600" dirty="0">
                <a:solidFill>
                  <a:schemeClr val="tx2"/>
                </a:solidFill>
              </a:rPr>
              <a:t>);</a:t>
            </a:r>
          </a:p>
          <a:p>
            <a:r>
              <a:rPr lang="en-US" sz="26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852EC82-FE58-4006-A8FE-409B36EB9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49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реални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ги изведете в нарастващ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заедно с техния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брой срещания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Пребройте реалните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380" y="2707741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380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 times</a:t>
            </a:r>
          </a:p>
        </p:txBody>
      </p:sp>
      <p:sp>
        <p:nvSpPr>
          <p:cNvPr id="7" name="Down Arrow 6"/>
          <p:cNvSpPr/>
          <p:nvPr/>
        </p:nvSpPr>
        <p:spPr>
          <a:xfrm>
            <a:off x="2272380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34580" y="2707741"/>
            <a:ext cx="304186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0496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 times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003112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03261" y="2707741"/>
            <a:ext cx="326659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 times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1485F9FB-BB70-495A-886C-89A9889E5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60612" y="62439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1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Пребройте реалните числа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181545"/>
            <a:ext cx="103756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double[] nums = Console.ReadLine().Split(' ')</a:t>
            </a:r>
            <a:br>
              <a:rPr lang="en-US" sz="2800" dirty="0"/>
            </a:br>
            <a:r>
              <a:rPr lang="en-US" sz="2800" dirty="0"/>
              <a:t>  .Select(double.Parse).ToArray();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var counts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SortedDictionary&lt;double,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sz="2800" dirty="0"/>
              <a:t>();</a:t>
            </a:r>
          </a:p>
          <a:p>
            <a:r>
              <a:rPr lang="en-US" sz="2800" dirty="0"/>
              <a:t>foreach (var num in nums)</a:t>
            </a:r>
          </a:p>
          <a:p>
            <a:r>
              <a:rPr lang="en-US" sz="2800" dirty="0"/>
              <a:t>   if (counts.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sz="2800" dirty="0"/>
              <a:t>(num))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sz="2800" dirty="0"/>
              <a:t>;</a:t>
            </a:r>
          </a:p>
          <a:p>
            <a:r>
              <a:rPr lang="en-US" sz="2800" dirty="0"/>
              <a:t>   else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dirty="0"/>
              <a:t>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foreach (var num in 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sz="2800" dirty="0"/>
              <a:t>)</a:t>
            </a:r>
          </a:p>
          <a:p>
            <a:r>
              <a:rPr lang="en-US" sz="2800" dirty="0"/>
              <a:t>    Console.WriteLine($"{num} -&gt; {counts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}");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3009900"/>
            <a:ext cx="3598276" cy="1524000"/>
          </a:xfrm>
          <a:prstGeom prst="wedgeRoundRectCallout">
            <a:avLst>
              <a:gd name="adj1" fmla="val -72996"/>
              <a:gd name="adj2" fmla="val -642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пази колко пъти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среща в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591CB7B-E9A4-49DD-AD93-ACC388680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0612" y="62439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4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Dictionary&lt;K,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  <a:r>
              <a:rPr lang="en-US" sz="3200" noProof="1">
                <a:sym typeface="Wingdings" panose="05000000000000000000" pitchFamily="2" charset="2"/>
              </a:rPr>
              <a:t> </a:t>
            </a:r>
            <a:r>
              <a:rPr lang="bg-BG" sz="3200" noProof="1">
                <a:sym typeface="Wingdings" panose="05000000000000000000" pitchFamily="2" charset="2"/>
              </a:rPr>
              <a:t>с/у</a:t>
            </a:r>
            <a:r>
              <a:rPr lang="en-US" sz="3200" noProof="1"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SortedDictionary&lt;K,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 </a:t>
            </a:r>
            <a:r>
              <a:rPr lang="en-US" sz="3200" b="1" noProof="1">
                <a:latin typeface="Consolas" panose="020B0609020204030204" pitchFamily="49" charset="0"/>
                <a:sym typeface="Wingdings" panose="05000000000000000000" pitchFamily="2" charset="2"/>
              </a:rPr>
              <a:t>- </a:t>
            </a:r>
            <a:r>
              <a:rPr lang="bg-BG" sz="3200" b="1" noProof="1">
                <a:latin typeface="Consolas" panose="020B0609020204030204" pitchFamily="49" charset="0"/>
                <a:sym typeface="Wingdings" panose="05000000000000000000" pitchFamily="2" charset="2"/>
              </a:rPr>
              <a:t>елементите в обикновения речник се пазят по ред на добавяне, докато в сортирания – редът на добавяне няма значение</a:t>
            </a:r>
          </a:p>
          <a:p>
            <a:r>
              <a:rPr lang="bg-BG" sz="3200" b="1" noProof="1">
                <a:latin typeface="Consolas" panose="020B0609020204030204" pitchFamily="49" charset="0"/>
                <a:sym typeface="Wingdings" panose="05000000000000000000" pitchFamily="2" charset="2"/>
              </a:rPr>
              <a:t>Начинът на работа със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SortedDictionary&lt;K,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 </a:t>
            </a:r>
            <a:r>
              <a:rPr lang="bg-BG" sz="3200" b="1" noProof="1">
                <a:latin typeface="Consolas" panose="020B0609020204030204" pitchFamily="49" charset="0"/>
                <a:sym typeface="Wingdings" panose="05000000000000000000" pitchFamily="2" charset="2"/>
              </a:rPr>
              <a:t>е аналогичен на обикновения речник</a:t>
            </a:r>
          </a:p>
          <a:p>
            <a:endParaRPr lang="en-US" sz="3200" noProof="1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904411" y="1911690"/>
            <a:ext cx="2106858" cy="22801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237BA17-1BFD-47AF-9914-DAA92CFCA603}"/>
              </a:ext>
            </a:extLst>
          </p:cNvPr>
          <p:cNvGrpSpPr/>
          <p:nvPr/>
        </p:nvGrpSpPr>
        <p:grpSpPr>
          <a:xfrm>
            <a:off x="8913812" y="4452622"/>
            <a:ext cx="2362200" cy="1811597"/>
            <a:chOff x="8069640" y="3761503"/>
            <a:chExt cx="3376573" cy="2440899"/>
          </a:xfrm>
        </p:grpSpPr>
        <p:pic>
          <p:nvPicPr>
            <p:cNvPr id="16" name="Picture 2" descr="Image result for dictionary icon modern">
              <a:extLst>
                <a:ext uri="{FF2B5EF4-FFF2-40B4-BE49-F238E27FC236}">
                  <a16:creationId xmlns:a16="http://schemas.microsoft.com/office/drawing/2014/main" id="{E2327C48-4092-42A0-8311-7554E3439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45E168-8E0C-4936-9136-AFA43FEA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A5BF4AB-3B99-4DEA-BE2C-461A4D55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988827E6-6B3E-4684-A200-A7E81D3A4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6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7170</TotalTime>
  <Words>683</Words>
  <Application>Microsoft Office PowerPoint</Application>
  <PresentationFormat>Custom</PresentationFormat>
  <Paragraphs>112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Речници, ламбда изрази и LINQ</vt:lpstr>
      <vt:lpstr>SortedDictionary&lt;K, V&gt;</vt:lpstr>
      <vt:lpstr>Речници: Функционалност</vt:lpstr>
      <vt:lpstr>Речници: Функционалност (2)</vt:lpstr>
      <vt:lpstr>SortedDictionary&lt;K, V&gt; – Пример</vt:lpstr>
      <vt:lpstr>Пример: SortedDictionary – Събития</vt:lpstr>
      <vt:lpstr>Задача: Пребройте реалните числа</vt:lpstr>
      <vt:lpstr>Решение: Пребройте реалните числа</vt:lpstr>
      <vt:lpstr>Какво научихме този час?</vt:lpstr>
      <vt:lpstr>Речници, ламбда изрази и LINQ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Viktoriya</cp:lastModifiedBy>
  <cp:revision>298</cp:revision>
  <dcterms:created xsi:type="dcterms:W3CDTF">2014-01-02T17:00:34Z</dcterms:created>
  <dcterms:modified xsi:type="dcterms:W3CDTF">2020-11-13T13:51:25Z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