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402" r:id="rId3"/>
    <p:sldId id="494" r:id="rId4"/>
    <p:sldId id="495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464" r:id="rId15"/>
    <p:sldId id="505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AE218BF-341B-4AC2-9048-99E5A67B81CE}">
          <p14:sldIdLst>
            <p14:sldId id="402"/>
          </p14:sldIdLst>
        </p14:section>
        <p14:section name="LINQ" id="{C69A0305-ECC6-41CA-AC3D-83114E551E98}">
          <p14:sldIdLst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</p14:sldIdLst>
        </p14:section>
        <p14:section name="Conclusion" id="{3C16A357-05A1-4FAE-B7C6-457ED08666CC}">
          <p14:sldIdLst>
            <p14:sldId id="464"/>
            <p14:sldId id="505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3" d="100"/>
          <a:sy n="73" d="100"/>
        </p:scale>
        <p:origin x="558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F71C74B-08C4-467A-9C65-3E761246EC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1845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5B6AE8B-62A4-456B-BDF6-05045620EB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36155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6190DC3-059E-42B5-A87A-532FA46D0A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63099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03454DF-5D79-4CCC-8688-D93C1FD110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894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6.jpeg"/><Relationship Id="rId4" Type="http://schemas.openxmlformats.org/officeDocument/2006/relationships/image" Target="../media/image13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9412" y="279016"/>
            <a:ext cx="11110699" cy="1404218"/>
          </a:xfrm>
        </p:spPr>
        <p:txBody>
          <a:bodyPr>
            <a:normAutofit/>
          </a:bodyPr>
          <a:lstStyle/>
          <a:p>
            <a:r>
              <a:rPr lang="bg-BG" dirty="0"/>
              <a:t>Речници, ламбда изрази и </a:t>
            </a:r>
            <a:r>
              <a:rPr lang="en-US" dirty="0"/>
              <a:t>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67845" y="1712317"/>
            <a:ext cx="10698465" cy="881182"/>
          </a:xfrm>
        </p:spPr>
        <p:txBody>
          <a:bodyPr>
            <a:normAutofit/>
          </a:bodyPr>
          <a:lstStyle/>
          <a:p>
            <a:r>
              <a:rPr lang="bg-BG" dirty="0"/>
              <a:t>Колекции и заявки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32333" y="3661957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389812" y="3514653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6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7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1907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Други операции на колекции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Обръщане на колекцията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Слепяне чрез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Concat()</a:t>
            </a:r>
            <a:r>
              <a:rPr lang="en-US" noProof="1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3312" y="1934392"/>
            <a:ext cx="1088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noProof="1"/>
              <a:t>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6, 5, 4, 3, 2,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3312" y="4372291"/>
            <a:ext cx="108822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r>
              <a:rPr lang="en-US" sz="3200" noProof="1"/>
              <a:t>int[] otherNums = { 7, 8, 9, 0 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3200" noProof="1"/>
              <a:t>(otherNums);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1, 2, 3, 4, 5, 6, 7, 8, 9, 0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C89C182-AC82-4C23-9CAF-F47195A50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42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 масив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цели числа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сгънете го</a:t>
            </a:r>
            <a:r>
              <a:rPr lang="en-US" dirty="0"/>
              <a:t> </a:t>
            </a:r>
            <a:r>
              <a:rPr lang="bg-BG" dirty="0"/>
              <a:t>както е показано</a:t>
            </a:r>
            <a:r>
              <a:rPr lang="en-US" dirty="0"/>
              <a:t> </a:t>
            </a:r>
            <a:r>
              <a:rPr lang="bg-BG" dirty="0"/>
              <a:t>и изведете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горните и долните редове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цели числа</a:t>
            </a:r>
            <a:r>
              <a:rPr lang="en-US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Сгъни и сумирай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54374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177" y="57071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869" y="54374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4212" y="57071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2355" y="54374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69498" y="3014062"/>
            <a:ext cx="3015114" cy="2167538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</p:grpSp>
      <p:sp>
        <p:nvSpPr>
          <p:cNvPr id="33" name="Slide Number Placeholder">
            <a:extLst>
              <a:ext uri="{FF2B5EF4-FFF2-40B4-BE49-F238E27FC236}">
                <a16:creationId xmlns:a16="http://schemas.microsoft.com/office/drawing/2014/main" id="{FB278F87-A6A3-4643-AED0-1A6C60801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30209" y="63963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Сгъни и сумирай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103857"/>
            <a:ext cx="10668000" cy="4992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900" noProof="1"/>
              <a:t>int[] arr = Console.ReadLine()</a:t>
            </a:r>
          </a:p>
          <a:p>
            <a:r>
              <a:rPr lang="en-US" sz="2900" noProof="1"/>
              <a:t>  .Split(' ').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(int.Parse).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600"/>
              </a:spcBef>
            </a:pPr>
            <a:r>
              <a:rPr lang="en-US" sz="2900" noProof="1"/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int[] row1left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().ToArray();</a:t>
            </a:r>
          </a:p>
          <a:p>
            <a:r>
              <a:rPr lang="en-US" sz="2900" noProof="1"/>
              <a:t>int[] row1right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(k).ToArray();</a:t>
            </a:r>
          </a:p>
          <a:p>
            <a:r>
              <a:rPr lang="en-US" sz="2900" noProof="1"/>
              <a:t>int[] row1 = row1left.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900" noProof="1"/>
              <a:t>(row1right).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int[] row2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(2 * 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sumArr =</a:t>
            </a:r>
          </a:p>
          <a:p>
            <a:r>
              <a:rPr lang="en-US" sz="2900" noProof="1"/>
              <a:t>  row1.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(x, index) =&gt; x + row2[index]</a:t>
            </a:r>
            <a:r>
              <a:rPr lang="en-US" sz="2900" noProof="1"/>
              <a:t>);</a:t>
            </a:r>
          </a:p>
          <a:p>
            <a:r>
              <a:rPr lang="en-US" sz="2900" noProof="1"/>
              <a:t>Console.WriteLine(string.Join(" ", sumArr));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E96742D-BC29-4560-8BFD-662BBF9CF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0209" y="63963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1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7881824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3200" noProof="1">
                <a:sym typeface="Wingdings" panose="05000000000000000000" pitchFamily="2" charset="2"/>
              </a:rPr>
              <a:t>Ламбда изразите напомнят функциите: лявата страна описва параметрите, а дясната – израза или твърдението</a:t>
            </a:r>
          </a:p>
          <a:p>
            <a:pPr>
              <a:spcBef>
                <a:spcPts val="0"/>
              </a:spcBef>
            </a:pPr>
            <a:endParaRPr lang="bg-BG" sz="3200" noProof="1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bg-BG" sz="3200" noProof="1">
                <a:sym typeface="Wingdings" panose="05000000000000000000" pitchFamily="2" charset="2"/>
              </a:rPr>
              <a:t>Полезни са за компактно задаване на критерии при извличане на данни, сортировка и др.</a:t>
            </a:r>
            <a:endParaRPr lang="en-US" sz="3200" noProof="1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04674CEF-BAD1-4A53-9A79-FAAC539D7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85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Речници, ламбда изрази и </a:t>
            </a:r>
            <a:r>
              <a:rPr lang="en-US" sz="4800" dirty="0"/>
              <a:t>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5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E0748E1-1766-4308-9A8F-93AAC06B0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5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Ламбда изразите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анонимна функция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съдържаща изрази и твърдения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Ламбда изразите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Използват ламбда оператор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10000"/>
              </a:lnSpc>
            </a:pPr>
            <a:r>
              <a:rPr lang="bg-BG" sz="3200" dirty="0"/>
              <a:t>Чете се като </a:t>
            </a:r>
            <a:r>
              <a:rPr lang="en-US" sz="3200" dirty="0"/>
              <a:t>„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води към</a:t>
            </a:r>
            <a:r>
              <a:rPr lang="bg-BG" sz="3200" dirty="0"/>
              <a:t>“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Лявата страна</a:t>
            </a:r>
            <a:r>
              <a:rPr lang="en-US" dirty="0"/>
              <a:t> </a:t>
            </a:r>
            <a:r>
              <a:rPr lang="bg-BG" dirty="0"/>
              <a:t>описва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входните</a:t>
            </a:r>
            <a:r>
              <a:rPr lang="en-US" dirty="0"/>
              <a:t> </a:t>
            </a:r>
            <a:r>
              <a:rPr lang="bg-BG" dirty="0"/>
              <a:t>параметри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Дясната</a:t>
            </a:r>
            <a:r>
              <a:rPr lang="en-US" dirty="0"/>
              <a:t> </a:t>
            </a:r>
            <a:r>
              <a:rPr lang="bg-BG" dirty="0"/>
              <a:t>страна описва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израза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твърдението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Ламбда Изрази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5293" y="2492879"/>
            <a:ext cx="10668000" cy="593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var lambda = (a =&gt; a &gt; 5);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D5259E1-D153-496A-8E35-0EE29F8FB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713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1301087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Ламбда функциите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са</a:t>
            </a:r>
            <a:r>
              <a:rPr lang="en-US" sz="3400" dirty="0"/>
              <a:t> </a:t>
            </a:r>
            <a:r>
              <a:rPr lang="bg-BG" sz="3400" dirty="0"/>
              <a:t>внедрени методи</a:t>
            </a:r>
            <a:r>
              <a:rPr lang="en-US" sz="3400" dirty="0"/>
              <a:t> (</a:t>
            </a:r>
            <a:r>
              <a:rPr lang="bg-BG" sz="3400" dirty="0"/>
              <a:t>функции</a:t>
            </a:r>
            <a:r>
              <a:rPr lang="en-US" sz="3400" dirty="0"/>
              <a:t>) </a:t>
            </a:r>
            <a:r>
              <a:rPr lang="bg-BG" sz="3400" dirty="0"/>
              <a:t>които вземат входни параметри и връщат  стойности</a:t>
            </a:r>
            <a:r>
              <a:rPr lang="en-US" sz="3400" dirty="0"/>
              <a:t>:</a:t>
            </a: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Ламбда функции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412" y="2362200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7810" y="2362200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30524" y="2530035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7810" y="3297854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bool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930524" y="3465689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0412" y="3297854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930524" y="4462654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0412" y="4294819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7810" y="4294819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42;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25" name="Left-Right Arrow 16"/>
          <p:cNvSpPr/>
          <p:nvPr/>
        </p:nvSpPr>
        <p:spPr>
          <a:xfrm>
            <a:off x="3579812" y="5427292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60412" y="5259457"/>
            <a:ext cx="2743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(x, y)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x+y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037012" y="5259457"/>
            <a:ext cx="7391399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x, int y)</a:t>
            </a:r>
          </a:p>
          <a:p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x+y;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D2282EB1-4112-4BE3-8F75-DE49F801E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34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колекции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10882200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nums = nums</a:t>
            </a:r>
          </a:p>
          <a:p>
            <a:r>
              <a:rPr lang="en-US" sz="3000" noProof="1"/>
              <a:t>  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3000" noProof="1"/>
              <a:t>(num =&gt; num % 2 == 0)</a:t>
            </a:r>
          </a:p>
          <a:p>
            <a:r>
              <a:rPr lang="en-US" sz="3000" noProof="1"/>
              <a:t>  .ToArray();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nums = [2, 4, 6]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724400"/>
            <a:ext cx="108822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int count = nums.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3000" noProof="1"/>
              <a:t>(num =&gt; num % 2 == 0);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count = 3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A67E9E1-8E31-4936-8422-AB15274DF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Филтриране и сортиране с Ламбда функции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876" y="1143000"/>
            <a:ext cx="10806000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int[] nums = { 11, 99, 33, 55, 77, 44, 66, 22, 88 };</a:t>
            </a:r>
          </a:p>
          <a:p>
            <a:endParaRPr lang="en-US" sz="2600" noProof="1"/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(3);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11 22 33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sz="2600" noProof="1"/>
              <a:t>);</a:t>
            </a:r>
          </a:p>
          <a:p>
            <a:r>
              <a:rPr lang="en-US" sz="2600" noProof="1">
                <a:solidFill>
                  <a:srgbClr val="BAB398"/>
                </a:solidFill>
              </a:rPr>
              <a:t>// 11 33 44 22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% 2 == 1</a:t>
            </a:r>
            <a:r>
              <a:rPr lang="en-US" sz="2600" noProof="1"/>
              <a:t>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5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* 2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(5);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22 198 66 110 154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DA757CE-9D16-40A5-8407-4CC6D8C16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Извличане на уникални елементи от колекция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/>
              <a:t> </a:t>
            </a:r>
            <a:r>
              <a:rPr lang="bg-BG" dirty="0"/>
              <a:t>извлича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уникалните</a:t>
            </a:r>
            <a:r>
              <a:rPr lang="en-US" dirty="0"/>
              <a:t> </a:t>
            </a:r>
            <a:r>
              <a:rPr lang="bg-BG" dirty="0"/>
              <a:t>елементи от колекция: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412" y="2133600"/>
            <a:ext cx="106680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2, 3, 4, 5, 6, -2, 2, 0, 15, 3, 1, 0, 6 };</a:t>
            </a:r>
          </a:p>
          <a:p>
            <a:endParaRPr lang="en-US" sz="3200" noProof="1"/>
          </a:p>
          <a:p>
            <a:r>
              <a:rPr lang="en-US" sz="3200" noProof="1"/>
              <a:t>nums = nums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sz="3200" noProof="1"/>
              <a:t>()</a:t>
            </a:r>
          </a:p>
          <a:p>
            <a:r>
              <a:rPr lang="en-US" sz="3200" noProof="1"/>
              <a:t>  .ToArray();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[1, 2, 3, 4, 5, 6, -2, 0, 15]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0A1BF2C-2DE4-4358-B421-E595616D1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7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800" dirty="0"/>
              <a:t>Въведете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sz="2800" dirty="0"/>
              <a:t>, </a:t>
            </a:r>
            <a:r>
              <a:rPr lang="bg-BG" sz="2800" dirty="0"/>
              <a:t>извлечете неговите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думи</a:t>
            </a:r>
            <a:r>
              <a:rPr lang="en-US" sz="2800" dirty="0"/>
              <a:t>, </a:t>
            </a:r>
            <a:r>
              <a:rPr lang="bg-BG" sz="2800" dirty="0"/>
              <a:t>намерете всички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кратки думи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(</a:t>
            </a:r>
            <a:r>
              <a:rPr lang="bg-BG" sz="2800" dirty="0"/>
              <a:t>с по-малко от 5 знака</a:t>
            </a:r>
            <a:r>
              <a:rPr lang="en-US" sz="2800" dirty="0"/>
              <a:t>) </a:t>
            </a:r>
            <a:r>
              <a:rPr lang="bg-BG" sz="2800" dirty="0"/>
              <a:t>и ги изведете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 азбучен ред</a:t>
            </a:r>
            <a:r>
              <a:rPr lang="en-US" sz="2800" dirty="0"/>
              <a:t>, </a:t>
            </a:r>
            <a:r>
              <a:rPr lang="bg-BG" sz="2800" dirty="0"/>
              <a:t>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малки букви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2800" dirty="0"/>
              <a:t>Използвайте следните разделители</a:t>
            </a:r>
            <a:r>
              <a:rPr lang="en-US" sz="2800" dirty="0"/>
              <a:t>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bg-BG" dirty="0"/>
              <a:t>Засичайте без значение от големинат ана буквите; премахнете дублиранията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Сортиране на кратки думи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6916" y="4535446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6916" y="5920694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Curved Right Arrow 10"/>
          <p:cNvSpPr/>
          <p:nvPr/>
        </p:nvSpPr>
        <p:spPr>
          <a:xfrm>
            <a:off x="188815" y="4993294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2280881-C0DC-4EE1-963D-0845AB301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81500" y="6427113"/>
            <a:ext cx="6918112" cy="43088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200" dirty="0" smtClean="0"/>
              <a:t>Тествайте</a:t>
            </a:r>
            <a:r>
              <a:rPr lang="en-US" sz="2200" dirty="0" smtClean="0"/>
              <a:t> </a:t>
            </a:r>
            <a:r>
              <a:rPr lang="en-US" sz="2200" dirty="0"/>
              <a:t>в Judge: </a:t>
            </a:r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judge.softuni.bg/Contests/2671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4381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Сортиране на кратки думи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920" y="1233773"/>
            <a:ext cx="11194192" cy="44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new char[] </a:t>
            </a:r>
          </a:p>
          <a:p>
            <a:pPr>
              <a:lnSpc>
                <a:spcPct val="11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{'.',',',':',';','(',')','[',']','\\','\"','\'','/','!','?',' '};</a:t>
            </a:r>
          </a:p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sentence = Console.ReadLine().ToLower();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string[] words = sentence.Split(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 != ""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филтирайте по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дължина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&lt;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E08FDD-40E5-40BB-BE31-D7201303C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0209" y="63963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Извличане на един елемент от колекция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Last()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Single()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2436" y="2041810"/>
            <a:ext cx="1128077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endParaRPr lang="en-US" sz="3200" noProof="1"/>
          </a:p>
          <a:p>
            <a:r>
              <a:rPr lang="en-US" sz="3200" noProof="1"/>
              <a:t>int firstNum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200" noProof="1"/>
              <a:t>(x =&gt; x % 2 == 0); // 1</a:t>
            </a:r>
          </a:p>
          <a:p>
            <a:endParaRPr lang="en-US" sz="3200" noProof="1"/>
          </a:p>
          <a:p>
            <a:r>
              <a:rPr lang="en-US" sz="3200" noProof="1"/>
              <a:t>int lastNum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sz="3200" noProof="1"/>
              <a:t>(x =&gt; x % 2 == 1); // 6</a:t>
            </a:r>
          </a:p>
          <a:p>
            <a:endParaRPr lang="en-US" sz="3200" noProof="1"/>
          </a:p>
          <a:p>
            <a:r>
              <a:rPr lang="en-US" sz="3200" noProof="1"/>
              <a:t>int singleNum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3200" noProof="1"/>
              <a:t>(x =&gt; x == 4); // 4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AE3151A-B9A9-4B30-9817-E9347136A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41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7146</TotalTime>
  <Words>1176</Words>
  <Application>Microsoft Office PowerPoint</Application>
  <PresentationFormat>Custom</PresentationFormat>
  <Paragraphs>165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Речници, ламбда изрази и LINQ</vt:lpstr>
      <vt:lpstr>Ламбда Изрази</vt:lpstr>
      <vt:lpstr>Ламбда функции</vt:lpstr>
      <vt:lpstr>Филтриране на колекции</vt:lpstr>
      <vt:lpstr>Филтриране и сортиране с Ламбда функции</vt:lpstr>
      <vt:lpstr>Извличане на уникални елементи от колекция</vt:lpstr>
      <vt:lpstr>Задача: Сортиране на кратки думи</vt:lpstr>
      <vt:lpstr>Решение: Сортиране на кратки думи</vt:lpstr>
      <vt:lpstr>Извличане на един елемент от колекция</vt:lpstr>
      <vt:lpstr>Други операции на колекции</vt:lpstr>
      <vt:lpstr>Задача: Сгъни и сумирай</vt:lpstr>
      <vt:lpstr>Решение: Сгъни и сумирай</vt:lpstr>
      <vt:lpstr>Какво научихме този час?</vt:lpstr>
      <vt:lpstr>Речници, ламбда изрази и LINQ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Viktoriya</cp:lastModifiedBy>
  <cp:revision>299</cp:revision>
  <dcterms:created xsi:type="dcterms:W3CDTF">2014-01-02T17:00:34Z</dcterms:created>
  <dcterms:modified xsi:type="dcterms:W3CDTF">2020-11-13T13:54:34Z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