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79" r:id="rId3"/>
    <p:sldId id="480" r:id="rId4"/>
    <p:sldId id="468" r:id="rId5"/>
    <p:sldId id="469" r:id="rId6"/>
    <p:sldId id="470" r:id="rId7"/>
    <p:sldId id="471" r:id="rId8"/>
    <p:sldId id="472" r:id="rId9"/>
    <p:sldId id="476" r:id="rId10"/>
    <p:sldId id="477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C87B248-7BF8-4348-8DC0-E6601AE6D38A}">
          <p14:sldIdLst>
            <p14:sldId id="479"/>
            <p14:sldId id="480"/>
          </p14:sldIdLst>
        </p14:section>
        <p14:section name="Готови методи за работа с масиви" id="{45FD82FC-485E-4010-A27D-8FD42E872445}">
          <p14:sldIdLst>
            <p14:sldId id="468"/>
            <p14:sldId id="469"/>
            <p14:sldId id="470"/>
            <p14:sldId id="471"/>
            <p14:sldId id="472"/>
          </p14:sldIdLst>
        </p14:section>
        <p14:section name="Заключение" id="{96A17B96-AB59-4630-9C17-23873F7DC9D6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02287C5-9297-433B-A960-4864856587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832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8CA6E90-BF2B-477A-9B0D-B9A6B21CA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352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802E677-AC8D-447C-88CA-C56AA157C0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176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00ED58-1904-418D-9536-7A77359CEE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380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0153C89-CBC3-4D2B-86BE-BCE08DFB4D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831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EC655D-AF30-49D2-94B0-21B93A28E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99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ACE227C-476B-46AC-A787-D2E861FCD6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8555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6D590B-69EE-4D2F-9B57-0170F5429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314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166D26-5990-4471-A29C-517629195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571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4F715A-5AF3-4FD0-88CF-6D8853D9D1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35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Масиви. Методи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dirty="0"/>
              <a:t>Готови методи за обработка на масиви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63974"/>
              </p:ext>
            </p:extLst>
          </p:nvPr>
        </p:nvGraphicFramePr>
        <p:xfrm>
          <a:off x="796374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6434"/>
              </p:ext>
            </p:extLst>
          </p:nvPr>
        </p:nvGraphicFramePr>
        <p:xfrm>
          <a:off x="796374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urved Down Arrow 15"/>
          <p:cNvSpPr/>
          <p:nvPr/>
        </p:nvSpPr>
        <p:spPr>
          <a:xfrm rot="5400000">
            <a:off x="1090590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736" y="2249595"/>
            <a:ext cx="4927268" cy="193899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[] arr = { 100 , 4, -5, 1, 10 };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Array.</a:t>
            </a: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(arr);		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Console.WriteLine(string.Join(" ",arr));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941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34DBD74-876A-4BFB-BA1C-FCF64FDDF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Clear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18A945-DAD6-4FFD-93D6-F40044DA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Array.Reverse</a:t>
            </a:r>
            <a:r>
              <a:rPr lang="en-US" sz="2400" b="1" dirty="0">
                <a:latin typeface="Consolas" panose="020B0609020204030204" pitchFamily="49" charset="0"/>
              </a:rPr>
              <a:t>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467937" y="847719"/>
            <a:ext cx="3505199" cy="648928"/>
          </a:xfrm>
          <a:prstGeom prst="wedgeRoundRectCallout">
            <a:avLst>
              <a:gd name="adj1" fmla="val 70135"/>
              <a:gd name="adj2" fmla="val 614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4069790"/>
            <a:ext cx="4176600" cy="652770"/>
          </a:xfrm>
          <a:prstGeom prst="wedgeRoundRectCallout">
            <a:avLst>
              <a:gd name="adj1" fmla="val -87393"/>
              <a:gd name="adj2" fmla="val 6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Обръща реда на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05491"/>
              </p:ext>
            </p:extLst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6545" y="5524935"/>
            <a:ext cx="2297391" cy="1098305"/>
          </a:xfrm>
          <a:prstGeom prst="wedgeRoundRectCallout">
            <a:avLst>
              <a:gd name="adj1" fmla="val 112263"/>
              <a:gd name="adj2" fmla="val -2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Обърнатият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24C9A0-49C2-4BAC-9648-E63417A49003}"/>
              </a:ext>
            </a:extLst>
          </p:cNvPr>
          <p:cNvGrpSpPr/>
          <p:nvPr/>
        </p:nvGrpSpPr>
        <p:grpSpPr>
          <a:xfrm>
            <a:off x="8075612" y="4955577"/>
            <a:ext cx="3581400" cy="1667663"/>
            <a:chOff x="7770813" y="4955577"/>
            <a:chExt cx="3581400" cy="1667663"/>
          </a:xfrm>
        </p:grpSpPr>
        <p:sp>
          <p:nvSpPr>
            <p:cNvPr id="11" name="Rounded Rectangle 10"/>
            <p:cNvSpPr/>
            <p:nvPr/>
          </p:nvSpPr>
          <p:spPr>
            <a:xfrm>
              <a:off x="7770813" y="4955577"/>
              <a:ext cx="3581400" cy="1667663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7963293"/>
                </p:ext>
              </p:extLst>
            </p:nvPr>
          </p:nvGraphicFramePr>
          <p:xfrm>
            <a:off x="8150491" y="5752093"/>
            <a:ext cx="2941320" cy="512477"/>
          </p:xfrm>
          <a:graphic>
            <a:graphicData uri="http://schemas.openxmlformats.org/drawingml/2006/table">
              <a:tbl>
                <a:tblPr/>
                <a:tblGrid>
                  <a:gridCol w="5882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999412" y="5089575"/>
              <a:ext cx="2957400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bg-BG" sz="2800" dirty="0"/>
                <a:t>10    </a:t>
              </a:r>
              <a:r>
                <a:rPr lang="en-US" sz="2800" dirty="0"/>
                <a:t> </a:t>
              </a:r>
              <a:r>
                <a:rPr lang="bg-BG" sz="2800" dirty="0"/>
                <a:t>1   </a:t>
              </a:r>
              <a:r>
                <a:rPr lang="en-US" sz="2800" dirty="0"/>
                <a:t> -5</a:t>
              </a:r>
              <a:r>
                <a:rPr lang="bg-BG" sz="2800" dirty="0"/>
                <a:t>   </a:t>
              </a:r>
              <a:r>
                <a:rPr lang="en-US" sz="2800" dirty="0"/>
                <a:t> </a:t>
              </a:r>
              <a:r>
                <a:rPr lang="bg-BG" sz="2800" dirty="0"/>
                <a:t>4   </a:t>
              </a:r>
              <a:r>
                <a:rPr lang="en-US" sz="2800" dirty="0"/>
                <a:t> </a:t>
              </a:r>
              <a:r>
                <a:rPr lang="bg-BG" sz="2800" dirty="0"/>
                <a:t>2</a:t>
              </a:r>
              <a:endPara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4468E884-8952-4184-B2F7-0ACEC5F4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Array.Sort(arr);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3"/>
            <a:ext cx="3429000" cy="652770"/>
          </a:xfrm>
          <a:prstGeom prst="wedgeRoundRectCallout">
            <a:avLst>
              <a:gd name="adj1" fmla="val -100573"/>
              <a:gd name="adj2" fmla="val 109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Сортира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80200"/>
              <a:gd name="adj2" fmla="val -110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Сортираният 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-5   1    2    4   10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50128BEB-E1AC-4DD0-A7C7-E207D50E7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4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108000" tIns="36000" rIns="108000" bIns="3600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 pos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 </a:t>
            </a:r>
            <a:r>
              <a:rPr lang="en-US" sz="2600" b="1" dirty="0" err="1">
                <a:latin typeface="Consolas" panose="020B0609020204030204" pitchFamily="49" charset="0"/>
              </a:rPr>
              <a:t>countOfZero</a:t>
            </a:r>
            <a:r>
              <a:rPr lang="en-US" sz="2600" b="1" dirty="0">
                <a:latin typeface="Consolas" panose="020B0609020204030204" pitchFamily="49" charset="0"/>
              </a:rPr>
              <a:t> =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int[] arr = new int[] { 2, 4, -5, 1, 10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Array.Clear(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pos, 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countOfZero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  <a:endParaRPr lang="bg-BG" sz="26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994623" y="3289515"/>
            <a:ext cx="4786200" cy="923987"/>
          </a:xfrm>
          <a:prstGeom prst="wedgeRoundRectCallout">
            <a:avLst>
              <a:gd name="adj1" fmla="val -53028"/>
              <a:gd name="adj2" fmla="val 1182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Дава стойност 0 на последователни елементи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10604"/>
              <a:gd name="adj2" fmla="val -14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 </a:t>
            </a:r>
            <a:r>
              <a:rPr lang="bg-BG" sz="2800" dirty="0"/>
              <a:t>   </a:t>
            </a:r>
            <a:r>
              <a:rPr lang="en-US" sz="2800" dirty="0"/>
              <a:t>0 </a:t>
            </a:r>
            <a:r>
              <a:rPr lang="bg-BG" sz="2800" dirty="0"/>
              <a:t>    </a:t>
            </a:r>
            <a:r>
              <a:rPr lang="en-US" sz="2800" dirty="0"/>
              <a:t>0</a:t>
            </a:r>
            <a:r>
              <a:rPr lang="bg-BG" sz="2800" dirty="0"/>
              <a:t>    </a:t>
            </a:r>
            <a:r>
              <a:rPr lang="en-US" sz="2800" dirty="0"/>
              <a:t>1 </a:t>
            </a:r>
            <a:r>
              <a:rPr lang="bg-BG" sz="2800" dirty="0"/>
              <a:t>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20D0F0FB-9C38-4278-AAA6-51EFD500F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171637" y="393488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using System;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int[]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b="1" dirty="0">
                <a:latin typeface="Consolas" panose="020B0609020204030204" pitchFamily="49" charset="0"/>
              </a:rPr>
              <a:t> = new int[] {1,2,3};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int[]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b="1" dirty="0">
                <a:latin typeface="Consolas" panose="020B0609020204030204" pitchFamily="49" charset="0"/>
              </a:rPr>
              <a:t> = new int[] { 2,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4,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-5,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10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};	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b="1" dirty="0">
                <a:latin typeface="Consolas" panose="020B0609020204030204" pitchFamily="49" charset="0"/>
              </a:rPr>
              <a:t>.CopyTo(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Console.WriteLine(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string.Join(" ",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destination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CopyTo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5281575" y="1894756"/>
            <a:ext cx="2209800" cy="162082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37325" y="512438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4" y="228319"/>
            <a:ext cx="3505199" cy="648928"/>
          </a:xfrm>
          <a:prstGeom prst="wedgeRoundRectCallout">
            <a:avLst>
              <a:gd name="adj1" fmla="val 58415"/>
              <a:gd name="adj2" fmla="val 822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959725" y="2425748"/>
            <a:ext cx="3435000" cy="1841452"/>
          </a:xfrm>
          <a:prstGeom prst="wedgeRoundRectCallout">
            <a:avLst>
              <a:gd name="adj1" fmla="val -173949"/>
              <a:gd name="adj2" fmla="val 666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Копира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масива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в масива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от позиция </a:t>
            </a:r>
            <a:r>
              <a:rPr lang="en-US" sz="2800" dirty="0">
                <a:solidFill>
                  <a:srgbClr val="FFFFFF"/>
                </a:solidFill>
              </a:rPr>
              <a:t>index=1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262649"/>
              </p:ext>
            </p:extLst>
          </p:nvPr>
        </p:nvGraphicFramePr>
        <p:xfrm>
          <a:off x="8494712" y="114003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304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2 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800" dirty="0"/>
              <a:t> </a:t>
            </a:r>
            <a:r>
              <a:rPr lang="bg-BG" sz="2800" dirty="0"/>
              <a:t>  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552802" y="1890105"/>
            <a:ext cx="15857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1   2   3</a:t>
            </a:r>
            <a:endParaRPr lang="bg-BG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75" y="2473312"/>
            <a:ext cx="1828800" cy="800100"/>
          </a:xfrm>
          <a:prstGeom prst="rect">
            <a:avLst/>
          </a:prstGeom>
        </p:spPr>
      </p:pic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123581" y="945461"/>
            <a:ext cx="3505199" cy="648928"/>
          </a:xfrm>
          <a:prstGeom prst="wedgeRoundRectCallout">
            <a:avLst>
              <a:gd name="adj1" fmla="val 41387"/>
              <a:gd name="adj2" fmla="val 1038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3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1BA48DAD-F817-4BB1-A0BE-957F3D77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4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21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using System;	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int[] source = new int[] {2,4,6,8,10,12,14,16};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int[] destination = new int[] {1,3,5,7,9,11,13,15,17};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Array.Copy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(source,4,destination,2,3);  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Console.WriteLine(string.Join(" ", destination));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833927" y="555251"/>
            <a:ext cx="2514598" cy="1676682"/>
          </a:xfrm>
          <a:prstGeom prst="wedgeRoundRectCallout">
            <a:avLst>
              <a:gd name="adj1" fmla="val -57365"/>
              <a:gd name="adj2" fmla="val 1536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source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8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2208212" y="5847420"/>
            <a:ext cx="3300190" cy="603440"/>
          </a:xfrm>
          <a:prstGeom prst="wedgeRoundRectCallout">
            <a:avLst>
              <a:gd name="adj1" fmla="val 67692"/>
              <a:gd name="adj2" fmla="val -26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9212" y="5845424"/>
            <a:ext cx="3733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1 3 10 12 14 11 13 15 17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60825" y="1472038"/>
            <a:ext cx="3448449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2 4 6 8 10 12 14 16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42173" y="2149842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1 3 5 7 9 11 13 15 17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2173" y="2996487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1 3            11 13 15 17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56331" y="1014710"/>
            <a:ext cx="1447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10 12 14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608012" y="1829082"/>
            <a:ext cx="4038601" cy="1110781"/>
          </a:xfrm>
          <a:prstGeom prst="wedgeRoundRectCallout">
            <a:avLst>
              <a:gd name="adj1" fmla="val 31341"/>
              <a:gd name="adj2" fmla="val 137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9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нечетни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69F2065-E0EE-4C6B-85ED-A7CCED8E9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50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9 0.00671 L 0.00638 0.19398 C 0.0379 0.23356 0.05587 0.29282 0.05587 0.3544 C 0.05587 0.42431 0.0379 0.48032 0.00638 0.51991 L -0.13389 0.70764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82" y="3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6 -3.7037E-7 L -0.05848 0.11181 C -0.0564 0.13542 -0.05509 0.17083 -0.05509 0.20741 C -0.05509 0.24931 -0.0564 0.28264 -0.05848 0.30625 L -0.0676 0.41852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animBg="1"/>
      <p:bldP spid="17" grpId="0" animBg="1"/>
      <p:bldP spid="4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Съществуват готови методи за работа с масиви, които улесняват работата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Clear()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530225" indent="-457200">
              <a:lnSpc>
                <a:spcPct val="110000"/>
              </a:lnSpc>
            </a:pPr>
            <a:r>
              <a:rPr lang="bg-BG" sz="3200" dirty="0"/>
              <a:t>Позволяват по-високо ниво на абстракция</a:t>
            </a:r>
          </a:p>
          <a:p>
            <a:pPr marL="530225" indent="-457200">
              <a:lnSpc>
                <a:spcPct val="110000"/>
              </a:lnSpc>
            </a:pPr>
            <a:r>
              <a:rPr lang="bg-BG" sz="3200" dirty="0"/>
              <a:t>Гарантират правилна и оптимална работа</a:t>
            </a:r>
            <a:r>
              <a:rPr lang="en-US" sz="32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48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406682" y="1881767"/>
            <a:ext cx="2108746" cy="228219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02CA93-D762-4045-8D66-9010DB9C4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77805"/>
              </p:ext>
            </p:extLst>
          </p:nvPr>
        </p:nvGraphicFramePr>
        <p:xfrm>
          <a:off x="761841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CF361B-F7EE-4642-88E4-C220CF1F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64494"/>
              </p:ext>
            </p:extLst>
          </p:nvPr>
        </p:nvGraphicFramePr>
        <p:xfrm>
          <a:off x="761841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Down Arrow 15">
            <a:extLst>
              <a:ext uri="{FF2B5EF4-FFF2-40B4-BE49-F238E27FC236}">
                <a16:creationId xmlns:a16="http://schemas.microsoft.com/office/drawing/2014/main" id="{A3FD73FD-0340-45D9-B66C-EE02FA6CCD8C}"/>
              </a:ext>
            </a:extLst>
          </p:cNvPr>
          <p:cNvSpPr/>
          <p:nvPr/>
        </p:nvSpPr>
        <p:spPr>
          <a:xfrm rot="5400000">
            <a:off x="1056057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0479B10-E44F-4873-AB89-632AF849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7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Масиви.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23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7166</TotalTime>
  <Words>1039</Words>
  <Application>Microsoft Office PowerPoint</Application>
  <PresentationFormat>Custom</PresentationFormat>
  <Paragraphs>233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Масиви. Методи</vt:lpstr>
      <vt:lpstr>Съдържание</vt:lpstr>
      <vt:lpstr>Методът Reverse</vt:lpstr>
      <vt:lpstr>Методът Sort</vt:lpstr>
      <vt:lpstr>Методът Clear</vt:lpstr>
      <vt:lpstr>Методът CopyTo</vt:lpstr>
      <vt:lpstr>Методът Copy</vt:lpstr>
      <vt:lpstr>Какво научихме този час?</vt:lpstr>
      <vt:lpstr>Масиви. 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311</cp:revision>
  <dcterms:created xsi:type="dcterms:W3CDTF">2014-01-02T17:00:34Z</dcterms:created>
  <dcterms:modified xsi:type="dcterms:W3CDTF">2020-11-10T16:17:09Z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