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17" r:id="rId3"/>
    <p:sldId id="418" r:id="rId4"/>
    <p:sldId id="353" r:id="rId5"/>
    <p:sldId id="406" r:id="rId6"/>
    <p:sldId id="412" r:id="rId7"/>
    <p:sldId id="413" r:id="rId8"/>
    <p:sldId id="414" r:id="rId9"/>
    <p:sldId id="416" r:id="rId10"/>
    <p:sldId id="394" r:id="rId11"/>
    <p:sldId id="415" r:id="rId12"/>
    <p:sldId id="388" r:id="rId13"/>
    <p:sldId id="420" r:id="rId14"/>
    <p:sldId id="421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874520B-16DE-4D4B-A620-D9E900BA50E1}">
          <p14:sldIdLst>
            <p14:sldId id="417"/>
            <p14:sldId id="418"/>
          </p14:sldIdLst>
        </p14:section>
        <p14:section name="Сортиране" id="{595B9EDD-BA6E-4077-9BCA-5AC2AC2AABCD}">
          <p14:sldIdLst>
            <p14:sldId id="353"/>
            <p14:sldId id="406"/>
            <p14:sldId id="412"/>
            <p14:sldId id="413"/>
            <p14:sldId id="414"/>
            <p14:sldId id="416"/>
            <p14:sldId id="394"/>
            <p14:sldId id="415"/>
            <p14:sldId id="388"/>
          </p14:sldIdLst>
        </p14:section>
        <p14:section name="Заключение" id="{A6C92B27-313B-44FE-B8C3-B65285366C25}">
          <p14:sldIdLst>
            <p14:sldId id="420"/>
            <p14:sldId id="421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D864BC5-2A4E-4DE2-8DAA-E474A43C7E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788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41003A-FAB6-4EA6-9A65-891BDD8CF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8738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3D8F99F-7086-4235-9BE1-C52AD3832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9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E2D48F0-BEA0-4306-9E00-A1BBBD7B6A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698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A7759D-3BB7-4D01-9055-409286EBF5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132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4372CFF-9466-46BC-A339-0CCA9784FC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1160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5C21E-4D2C-491C-8405-5FC3C172F9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5358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DAEFB34-55BC-4035-A604-FDDFF0CCE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29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0B3E478-7E3B-4AEB-AEFB-D4C72C80E1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164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7BAE5D-0978-4CDF-95F3-D2197A3C0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189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Сортиране на масиви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0000"/>
          </a:bodyPr>
          <a:lstStyle/>
          <a:p>
            <a:r>
              <a:rPr lang="bg-BG" dirty="0"/>
              <a:t>Видове сортировки и приложение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612" y="3244491"/>
            <a:ext cx="4054191" cy="282269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8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4" y="990600"/>
            <a:ext cx="11793241" cy="17605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Ще приложим трети метод – </a:t>
            </a:r>
            <a:r>
              <a:rPr lang="bg-BG" dirty="0">
                <a:solidFill>
                  <a:srgbClr val="FFA72A"/>
                </a:solidFill>
              </a:rPr>
              <a:t>метода на вмъкването</a:t>
            </a:r>
          </a:p>
          <a:p>
            <a:pPr>
              <a:lnSpc>
                <a:spcPct val="100000"/>
              </a:lnSpc>
            </a:pPr>
            <a:r>
              <a:rPr lang="bg-BG" dirty="0"/>
              <a:t>Въвеждаме елементите на масива</a:t>
            </a:r>
          </a:p>
          <a:p>
            <a:pPr>
              <a:lnSpc>
                <a:spcPct val="100000"/>
              </a:lnSpc>
            </a:pPr>
            <a:r>
              <a:rPr lang="en-US" dirty="0"/>
              <a:t>n-1 </a:t>
            </a:r>
            <a:r>
              <a:rPr lang="bg-BG" dirty="0"/>
              <a:t>пъти </a:t>
            </a:r>
            <a:r>
              <a:rPr lang="bg-BG" dirty="0">
                <a:solidFill>
                  <a:srgbClr val="FFA72A"/>
                </a:solidFill>
              </a:rPr>
              <a:t>сравняваме съседните </a:t>
            </a:r>
            <a:r>
              <a:rPr lang="bg-BG" dirty="0"/>
              <a:t>елементи и </a:t>
            </a:r>
            <a:r>
              <a:rPr lang="bg-BG" dirty="0">
                <a:solidFill>
                  <a:srgbClr val="FFA72A"/>
                </a:solidFill>
              </a:rPr>
              <a:t>при необходимост </a:t>
            </a:r>
            <a:r>
              <a:rPr lang="bg-BG" dirty="0"/>
              <a:t>им </a:t>
            </a:r>
            <a:r>
              <a:rPr lang="bg-BG" dirty="0">
                <a:solidFill>
                  <a:srgbClr val="FFA72A"/>
                </a:solidFill>
              </a:rPr>
              <a:t>разменяме</a:t>
            </a:r>
            <a:r>
              <a:rPr lang="bg-BG" dirty="0"/>
              <a:t> местата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212" y="2713686"/>
            <a:ext cx="10612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for (int i = 0; i &lt; arr.Length - 1; i++)</a:t>
            </a:r>
          </a:p>
          <a:p>
            <a:r>
              <a:rPr lang="en-US" sz="2800" dirty="0"/>
              <a:t>    {    for (int j = 0; j &lt; arr.Length - 1; j++)</a:t>
            </a:r>
          </a:p>
          <a:p>
            <a:r>
              <a:rPr lang="en-US" sz="2800" dirty="0"/>
              <a:t>            {</a:t>
            </a:r>
          </a:p>
          <a:p>
            <a:r>
              <a:rPr lang="en-US" sz="2800" dirty="0"/>
              <a:t>                if (arr[j] &gt; arr[j + 1]) </a:t>
            </a:r>
          </a:p>
          <a:p>
            <a:r>
              <a:rPr lang="en-US" sz="2800" dirty="0"/>
              <a:t>                {</a:t>
            </a:r>
          </a:p>
          <a:p>
            <a:r>
              <a:rPr lang="en-US" sz="2800" dirty="0"/>
              <a:t>                    int swapVar = arr[j];  arr[j] = arr[j + 1]; arr[j + 1] = swapVar;</a:t>
            </a:r>
          </a:p>
          <a:p>
            <a:r>
              <a:rPr lang="en-US" sz="2800" dirty="0"/>
              <a:t>                }</a:t>
            </a:r>
          </a:p>
          <a:p>
            <a:r>
              <a:rPr lang="en-US" sz="2800" dirty="0"/>
              <a:t>            }</a:t>
            </a:r>
          </a:p>
          <a:p>
            <a:r>
              <a:rPr lang="en-US" sz="2800" dirty="0"/>
              <a:t>        }</a:t>
            </a:r>
            <a:endParaRPr lang="bg-BG" sz="28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6DC842-2B12-40B2-8F1E-D098DC94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8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</a:t>
            </a:r>
            <a:r>
              <a:rPr lang="en-US"/>
              <a:t>– Как работи?</a:t>
            </a:r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83073" y="2025177"/>
            <a:ext cx="11082421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arr.Length - 1; i++)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   for (int j = 0; j &lt; arr.Length - 1; j++)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(arr[j] &gt; arr[j + 1])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int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arr[j]; 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arr[j] = arr[j + 1]; 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arr[j + 1] = </a:t>
            </a:r>
            <a:r>
              <a:rPr lang="en-US" b="1" noProof="1">
                <a:solidFill>
                  <a:srgbClr val="0097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swapVar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428225" y="914400"/>
            <a:ext cx="4418012" cy="1143000"/>
          </a:xfrm>
          <a:prstGeom prst="wedgeRoundRectCallout">
            <a:avLst>
              <a:gd name="adj1" fmla="val 2789"/>
              <a:gd name="adj2" fmla="val 929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n-1 </a:t>
            </a:r>
            <a:r>
              <a:rPr lang="bg-BG" sz="2800" dirty="0">
                <a:solidFill>
                  <a:srgbClr val="FFFFFF"/>
                </a:solidFill>
              </a:rPr>
              <a:t>пъти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сравняваме</a:t>
            </a:r>
            <a:r>
              <a:rPr lang="bg-BG" sz="2800" dirty="0">
                <a:solidFill>
                  <a:srgbClr val="FFFFFF"/>
                </a:solidFill>
              </a:rPr>
              <a:t> съседните елементи</a:t>
            </a: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5103812" y="838200"/>
            <a:ext cx="4038600" cy="1532977"/>
          </a:xfrm>
          <a:prstGeom prst="wedgeRoundRectCallout">
            <a:avLst>
              <a:gd name="adj1" fmla="val -48473"/>
              <a:gd name="adj2" fmla="val 1512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Ако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не са подредени </a:t>
            </a:r>
            <a:r>
              <a:rPr lang="bg-BG" sz="2800" noProof="1">
                <a:solidFill>
                  <a:srgbClr val="FFFFFF"/>
                </a:solidFill>
              </a:rPr>
              <a:t>правилно</a:t>
            </a:r>
            <a:r>
              <a:rPr lang="en-US" sz="2800" noProof="1">
                <a:solidFill>
                  <a:srgbClr val="FFFFFF"/>
                </a:solidFill>
              </a:rPr>
              <a:t>, </a:t>
            </a:r>
            <a:r>
              <a:rPr lang="bg-BG" sz="2800" noProof="1">
                <a:solidFill>
                  <a:srgbClr val="FFFFFF"/>
                </a:solidFill>
              </a:rPr>
              <a:t>то им разменяме местата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E5B63C3-A372-467A-B8D0-F75793580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0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Познати са различни методи за сортиране на масиви: </a:t>
            </a:r>
            <a:br>
              <a:rPr lang="ru-RU" sz="3200" u="sng" dirty="0"/>
            </a:br>
            <a:r>
              <a:rPr lang="ru-RU" sz="3200" dirty="0"/>
              <a:t>Метод на </a:t>
            </a:r>
            <a:r>
              <a:rPr lang="ru-RU" sz="3200" dirty="0">
                <a:solidFill>
                  <a:srgbClr val="FFA72A"/>
                </a:solidFill>
              </a:rPr>
              <a:t>мехурчето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размяна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пряка селеккция</a:t>
            </a:r>
            <a:r>
              <a:rPr lang="ru-RU" sz="3200" dirty="0"/>
              <a:t>, </a:t>
            </a:r>
            <a:r>
              <a:rPr lang="ru-RU" sz="3200" dirty="0">
                <a:solidFill>
                  <a:srgbClr val="FFA72A"/>
                </a:solidFill>
              </a:rPr>
              <a:t>бърза сортировка </a:t>
            </a:r>
            <a:r>
              <a:rPr lang="ru-RU" sz="3200" dirty="0"/>
              <a:t>и много други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Сортирането се характеризира със </a:t>
            </a:r>
            <a:r>
              <a:rPr lang="ru-RU" sz="3200" dirty="0">
                <a:solidFill>
                  <a:srgbClr val="FFA72A"/>
                </a:solidFill>
              </a:rPr>
              <a:t>сложност</a:t>
            </a:r>
            <a:r>
              <a:rPr lang="ru-RU" sz="3200" dirty="0"/>
              <a:t> на алгоритъма и разход на </a:t>
            </a:r>
            <a:r>
              <a:rPr lang="ru-RU" sz="3200" dirty="0">
                <a:solidFill>
                  <a:srgbClr val="FFA72A"/>
                </a:solidFill>
              </a:rPr>
              <a:t>ресурс</a:t>
            </a:r>
            <a:r>
              <a:rPr lang="ru-RU" sz="3200" dirty="0"/>
              <a:t> (памет)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Реалзацията му зависи от структурата от данни, която се ползва, </a:t>
            </a:r>
          </a:p>
          <a:p>
            <a:pPr>
              <a:lnSpc>
                <a:spcPct val="100000"/>
              </a:lnSpc>
            </a:pPr>
            <a:r>
              <a:rPr lang="ru-RU" sz="3200" dirty="0"/>
              <a:t>При различен обем от данни, </a:t>
            </a:r>
            <a:r>
              <a:rPr lang="ru-RU" sz="3200" dirty="0">
                <a:solidFill>
                  <a:srgbClr val="FFA72A"/>
                </a:solidFill>
              </a:rPr>
              <a:t>различните</a:t>
            </a:r>
            <a:r>
              <a:rPr lang="ru-RU" sz="3200" dirty="0"/>
              <a:t> алгоритми са с </a:t>
            </a:r>
            <a:r>
              <a:rPr lang="ru-RU" sz="3200" dirty="0">
                <a:solidFill>
                  <a:srgbClr val="FFA72A"/>
                </a:solidFill>
              </a:rPr>
              <a:t>променливо </a:t>
            </a:r>
            <a:r>
              <a:rPr lang="ru-RU" sz="3200" dirty="0"/>
              <a:t>бързодействие</a:t>
            </a:r>
            <a:r>
              <a:rPr lang="ru-RU" sz="3200" dirty="0">
                <a:solidFill>
                  <a:srgbClr val="FFA72A"/>
                </a:solidFill>
              </a:rPr>
              <a:t> </a:t>
            </a:r>
            <a:r>
              <a:rPr lang="ru-RU" sz="3200" dirty="0"/>
              <a:t>и разход на ресурс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612F92-67E9-43C9-AEB5-0337FE08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812" y="4178211"/>
            <a:ext cx="3602023" cy="250787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E6971E4-8EA9-4045-89E6-680B81395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Сортиране на масиви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6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7075F89-8AB0-425D-8F9E-FA180D5BA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Що е сортиране и свойствата му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Начини за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Някои известни методи на сортиране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bg-BG" dirty="0"/>
              <a:t>Задачи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47C5994-3F93-46A0-ABB6-71B7D69C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FFA72A"/>
                </a:solidFill>
              </a:rPr>
              <a:t>Сортирането</a:t>
            </a:r>
            <a:r>
              <a:rPr lang="bg-BG" dirty="0"/>
              <a:t> на множество представлява </a:t>
            </a:r>
            <a:r>
              <a:rPr lang="bg-BG" dirty="0">
                <a:solidFill>
                  <a:srgbClr val="FFA72A"/>
                </a:solidFill>
              </a:rPr>
              <a:t>подреждане</a:t>
            </a:r>
            <a:r>
              <a:rPr lang="bg-BG" dirty="0"/>
              <a:t> на елементите му по даден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Подредбата е във </a:t>
            </a:r>
            <a:r>
              <a:rPr lang="bg-BG" dirty="0">
                <a:solidFill>
                  <a:srgbClr val="FFA72A"/>
                </a:solidFill>
              </a:rPr>
              <a:t>възходящ</a:t>
            </a:r>
            <a:r>
              <a:rPr lang="bg-BG" dirty="0"/>
              <a:t> или </a:t>
            </a:r>
            <a:r>
              <a:rPr lang="bg-BG" dirty="0">
                <a:solidFill>
                  <a:srgbClr val="FFA72A"/>
                </a:solidFill>
              </a:rPr>
              <a:t>низходящ</a:t>
            </a:r>
            <a:r>
              <a:rPr lang="bg-BG" dirty="0"/>
              <a:t> ред</a:t>
            </a:r>
          </a:p>
          <a:p>
            <a:r>
              <a:rPr lang="bg-BG" dirty="0"/>
              <a:t>Възможно е подреждането да бъде направено по </a:t>
            </a:r>
            <a:r>
              <a:rPr lang="bg-BG" dirty="0">
                <a:solidFill>
                  <a:srgbClr val="FFA72A"/>
                </a:solidFill>
              </a:rPr>
              <a:t>няколко критерия</a:t>
            </a:r>
          </a:p>
          <a:p>
            <a:pPr lvl="1"/>
            <a:r>
              <a:rPr lang="bg-BG" dirty="0"/>
              <a:t>Ако два елемента имат една и съща стойност по даден признак, се подреждат по </a:t>
            </a:r>
            <a:r>
              <a:rPr lang="bg-BG" dirty="0">
                <a:solidFill>
                  <a:srgbClr val="FFA72A"/>
                </a:solidFill>
              </a:rPr>
              <a:t>следващ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признак</a:t>
            </a:r>
          </a:p>
          <a:p>
            <a:pPr lvl="1"/>
            <a:r>
              <a:rPr lang="bg-BG" dirty="0"/>
              <a:t>Подредбата е по повече от един критерий, като има значение кой критерий е първи и кой втори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bg-BG" dirty="0"/>
              <a:t>Що е сортиране?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52D10E4-79C1-400D-8A02-7137F5326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/>
          </a:bodyPr>
          <a:lstStyle/>
          <a:p>
            <a:r>
              <a:rPr lang="bg-BG" dirty="0"/>
              <a:t>Сортираме (подреждаме) множества за </a:t>
            </a:r>
            <a:r>
              <a:rPr lang="bg-BG" dirty="0">
                <a:solidFill>
                  <a:srgbClr val="FFA72A"/>
                </a:solidFill>
              </a:rPr>
              <a:t>по-бързо търсене</a:t>
            </a:r>
            <a:r>
              <a:rPr lang="bg-BG" dirty="0"/>
              <a:t> на елементи в него</a:t>
            </a:r>
          </a:p>
          <a:p>
            <a:r>
              <a:rPr lang="bg-BG" dirty="0"/>
              <a:t>Основните особености на едно сортиране са: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Сложността</a:t>
            </a:r>
            <a:r>
              <a:rPr lang="bg-BG" dirty="0"/>
              <a:t> (брой сравнения и размени на елементи)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Използвани ресурси </a:t>
            </a:r>
            <a:r>
              <a:rPr lang="bg-BG" dirty="0"/>
              <a:t>(памет)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Стабилност</a:t>
            </a:r>
            <a:r>
              <a:rPr lang="bg-BG" dirty="0"/>
              <a:t> (дали елементите се разместват по друг критерий, ако по критерия по който подреждаме са равни)</a:t>
            </a:r>
          </a:p>
          <a:p>
            <a:pPr lvl="1"/>
            <a:r>
              <a:rPr lang="bg-BG" dirty="0">
                <a:solidFill>
                  <a:srgbClr val="FFA72A"/>
                </a:solidFill>
              </a:rPr>
              <a:t>Реализацията</a:t>
            </a:r>
            <a:r>
              <a:rPr lang="bg-BG" dirty="0"/>
              <a:t> на метода зависи от </a:t>
            </a:r>
            <a:r>
              <a:rPr lang="bg-BG" dirty="0">
                <a:solidFill>
                  <a:srgbClr val="FFA72A"/>
                </a:solidFill>
              </a:rPr>
              <a:t>структурата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на</a:t>
            </a:r>
            <a:r>
              <a:rPr lang="bg-BG" dirty="0"/>
              <a:t> </a:t>
            </a:r>
            <a:r>
              <a:rPr lang="bg-BG" dirty="0">
                <a:solidFill>
                  <a:srgbClr val="FFA72A"/>
                </a:solidFill>
              </a:rPr>
              <a:t>паметта</a:t>
            </a:r>
            <a:r>
              <a:rPr lang="bg-BG" dirty="0"/>
              <a:t>, в която са записани данните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Характеристики на сортирането на множества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D79BEC-A081-49E6-9806-15378B5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4724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Метод на </a:t>
            </a:r>
            <a:r>
              <a:rPr lang="bg-BG" dirty="0">
                <a:solidFill>
                  <a:srgbClr val="FFA72A"/>
                </a:solidFill>
              </a:rPr>
              <a:t>мехурчето</a:t>
            </a:r>
            <a:r>
              <a:rPr lang="en-US" dirty="0">
                <a:solidFill>
                  <a:srgbClr val="FFA72A"/>
                </a:solidFill>
              </a:rPr>
              <a:t> (bubble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Пряка селекция</a:t>
            </a:r>
            <a:r>
              <a:rPr lang="en-US" dirty="0">
                <a:solidFill>
                  <a:srgbClr val="FFA72A"/>
                </a:solidFill>
              </a:rPr>
              <a:t> (selection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/>
              <a:t>Сортиране чрез </a:t>
            </a:r>
            <a:r>
              <a:rPr lang="bg-BG" dirty="0">
                <a:solidFill>
                  <a:srgbClr val="FFA72A"/>
                </a:solidFill>
              </a:rPr>
              <a:t>вмъкване</a:t>
            </a:r>
            <a:r>
              <a:rPr lang="en-US" dirty="0">
                <a:solidFill>
                  <a:srgbClr val="FFA72A"/>
                </a:solidFill>
              </a:rPr>
              <a:t> (insertion sort)</a:t>
            </a:r>
            <a:endParaRPr lang="bg-BG" dirty="0">
              <a:solidFill>
                <a:srgbClr val="FFA72A"/>
              </a:solidFill>
            </a:endParaRPr>
          </a:p>
          <a:p>
            <a:pPr>
              <a:lnSpc>
                <a:spcPct val="120000"/>
              </a:lnSpc>
            </a:pPr>
            <a:r>
              <a:rPr lang="bg-BG" dirty="0">
                <a:solidFill>
                  <a:srgbClr val="FFA72A"/>
                </a:solidFill>
              </a:rPr>
              <a:t>Бърза сортировка (</a:t>
            </a:r>
            <a:r>
              <a:rPr lang="en-US" dirty="0">
                <a:solidFill>
                  <a:srgbClr val="FFA72A"/>
                </a:solidFill>
              </a:rPr>
              <a:t>quicksort)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известни методи на сортиране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7BD670B-3A23-45D4-92A2-DEE5D5EED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мехурчето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60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7008812" y="15176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94370" y="946628"/>
            <a:ext cx="6852516" cy="52040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using System;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				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public static void Main()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int[] </a:t>
            </a:r>
            <a:r>
              <a:rPr lang="en-US" sz="1800" dirty="0">
                <a:solidFill>
                  <a:schemeClr val="tx1"/>
                </a:solidFill>
              </a:rPr>
              <a:t>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= new int[] { 2, 4, -5, 1, 10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};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en-US" sz="1800" dirty="0">
                <a:solidFill>
                  <a:schemeClr val="tx1"/>
                </a:solidFill>
              </a:rPr>
              <a:t>; i++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for (int j = 0; j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 - 1; </a:t>
            </a:r>
            <a:r>
              <a:rPr lang="en-US" sz="1800" dirty="0">
                <a:solidFill>
                  <a:schemeClr val="tx1"/>
                </a:solidFill>
              </a:rPr>
              <a:t>j++)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if 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&gt;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int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  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j + 1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rgbClr val="00B0F0"/>
                </a:solidFill>
              </a:rPr>
              <a:t>swapVar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for (int i = 0; i &lt; arr.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1800" dirty="0">
                <a:solidFill>
                  <a:schemeClr val="tx1"/>
                </a:solidFill>
              </a:rPr>
              <a:t>; i++)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Console.Write</a:t>
            </a:r>
            <a:r>
              <a:rPr lang="en-US" sz="1800" dirty="0">
                <a:solidFill>
                  <a:schemeClr val="tx1"/>
                </a:solidFill>
              </a:rPr>
              <a:t>(arr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1800" dirty="0">
                <a:solidFill>
                  <a:schemeClr val="tx1"/>
                </a:solidFill>
              </a:rPr>
              <a:t> + " ");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848299" y="3900781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618492" y="1278750"/>
            <a:ext cx="4514520" cy="1167838"/>
          </a:xfrm>
          <a:prstGeom prst="wedgeRoundRectCallout">
            <a:avLst>
              <a:gd name="adj1" fmla="val -80400"/>
              <a:gd name="adj2" fmla="val 1206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N-1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Пъти правим обхождане от първия до последния елемент и сравняваме два съседни елемента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5618492" y="3084043"/>
            <a:ext cx="3904919" cy="2439201"/>
          </a:xfrm>
          <a:prstGeom prst="wedgeRoundRectCallout">
            <a:avLst>
              <a:gd name="adj1" fmla="val -73799"/>
              <a:gd name="adj2" fmla="val -64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Ако условието за размяна е на лице, правим тази размяна с помощта на временна променлива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C49E6C61-06EB-4D35-95B7-699562102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79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прекия избор (пряка селекция)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360744" y="1295400"/>
            <a:ext cx="6095999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</a:t>
            </a:r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int[] arr = new int[] {  2, 4, -5, 1, 10  };         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for (int i = 0; i &lt; arr.Length; i++)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int k = i;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	</a:t>
            </a:r>
            <a:r>
              <a:rPr lang="en-US" sz="1400" b="0" dirty="0">
                <a:solidFill>
                  <a:schemeClr val="tx1"/>
                </a:solidFill>
              </a:rPr>
              <a:t>for (int j = i + 1; j &lt; arr.Length; j++)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</a:t>
            </a:r>
            <a:r>
              <a:rPr lang="en-US" sz="1400" b="0" dirty="0">
                <a:solidFill>
                  <a:schemeClr val="tx1"/>
                </a:solidFill>
              </a:rPr>
              <a:t>if (arr[j] &lt; arr[k])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  <a:r>
              <a:rPr lang="bg-BG" sz="1400" b="0" dirty="0">
                <a:solidFill>
                  <a:schemeClr val="tx1"/>
                </a:solidFill>
              </a:rPr>
              <a:t>     </a:t>
            </a:r>
            <a:r>
              <a:rPr lang="en-US" sz="1400" b="0" dirty="0">
                <a:solidFill>
                  <a:schemeClr val="tx1"/>
                </a:solidFill>
              </a:rPr>
              <a:t>k = j;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   int 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 = arr[i];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arr[i]=arr[k];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        </a:t>
            </a:r>
            <a:r>
              <a:rPr lang="en-US" sz="1400" b="0" dirty="0">
                <a:solidFill>
                  <a:schemeClr val="tx1"/>
                </a:solidFill>
              </a:rPr>
              <a:t>arr[k]=</a:t>
            </a:r>
            <a:r>
              <a:rPr lang="en-US" sz="1400" b="0" dirty="0">
                <a:solidFill>
                  <a:srgbClr val="1A8AFA"/>
                </a:solidFill>
              </a:rPr>
              <a:t>swapVar</a:t>
            </a:r>
            <a:r>
              <a:rPr lang="en-US" sz="1400" b="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</a:t>
            </a:r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</a:t>
            </a:r>
          </a:p>
          <a:p>
            <a:r>
              <a:rPr lang="bg-BG" sz="1400" b="0" dirty="0">
                <a:solidFill>
                  <a:schemeClr val="tx1"/>
                </a:solidFill>
              </a:rPr>
              <a:t>       </a:t>
            </a:r>
            <a:r>
              <a:rPr lang="en-US" sz="1400" b="0" dirty="0">
                <a:solidFill>
                  <a:schemeClr val="tx1"/>
                </a:solidFill>
              </a:rPr>
              <a:t>Console.WriteLine(string.Join(" ", 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762000"/>
            <a:ext cx="4457700" cy="1371600"/>
          </a:xfrm>
          <a:prstGeom prst="wedgeRoundRectCallout">
            <a:avLst>
              <a:gd name="adj1" fmla="val -10290"/>
              <a:gd name="adj2" fmla="val 1028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намираме индекса на най-малкия елемент от неподредената част на масива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494211" y="3581400"/>
            <a:ext cx="3276600" cy="2454278"/>
          </a:xfrm>
          <a:prstGeom prst="wedgeRoundRectCallout">
            <a:avLst>
              <a:gd name="adj1" fmla="val -79258"/>
              <a:gd name="adj2" fmla="val -747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поставяме най-малкия елемент на мястото му в подредената част на масива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443B752A-9426-4368-939B-46DA14EA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887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чрез вмъкване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8380412" y="2590800"/>
            <a:ext cx="3429000" cy="7337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Сложност  О(</a:t>
            </a:r>
            <a:r>
              <a:rPr lang="en-US" dirty="0"/>
              <a:t>n</a:t>
            </a:r>
            <a:r>
              <a:rPr lang="bg-BG" baseline="30000" dirty="0"/>
              <a:t>2</a:t>
            </a:r>
            <a:r>
              <a:rPr lang="en-US" dirty="0"/>
              <a:t>)</a:t>
            </a:r>
            <a:r>
              <a:rPr lang="bg-BG" dirty="0"/>
              <a:t>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228013" y="1222987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 </a:t>
            </a:r>
            <a:r>
              <a:rPr lang="en-US" sz="2800" dirty="0"/>
              <a:t>4</a:t>
            </a:r>
            <a:r>
              <a:rPr lang="bg-BG" sz="2800" dirty="0"/>
              <a:t>     </a:t>
            </a:r>
            <a:r>
              <a:rPr lang="en-US" sz="2800" dirty="0"/>
              <a:t>-5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1</a:t>
            </a:r>
            <a:r>
              <a:rPr lang="bg-BG" sz="2800" dirty="0"/>
              <a:t>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018212" y="898523"/>
            <a:ext cx="3505199" cy="648928"/>
          </a:xfrm>
          <a:prstGeom prst="wedgeRoundRectCallout">
            <a:avLst>
              <a:gd name="adj1" fmla="val 35589"/>
              <a:gd name="adj2" fmla="val 744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225218" y="1828800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Placeholder 5"/>
          <p:cNvSpPr txBox="1">
            <a:spLocks/>
          </p:cNvSpPr>
          <p:nvPr/>
        </p:nvSpPr>
        <p:spPr>
          <a:xfrm>
            <a:off x="455613" y="1234485"/>
            <a:ext cx="6095999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b="0" dirty="0">
                <a:solidFill>
                  <a:schemeClr val="tx1"/>
                </a:solidFill>
              </a:rPr>
              <a:t>using System;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public class Program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public static void Main()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{</a:t>
            </a:r>
            <a:endParaRPr lang="bg-BG" sz="1400" b="0" dirty="0">
              <a:solidFill>
                <a:schemeClr val="tx1"/>
              </a:solidFill>
            </a:endParaRPr>
          </a:p>
          <a:p>
            <a:r>
              <a:rPr lang="bg-BG" sz="1400" b="0" dirty="0">
                <a:solidFill>
                  <a:schemeClr val="tx1"/>
                </a:solidFill>
              </a:rPr>
              <a:t> </a:t>
            </a:r>
            <a:r>
              <a:rPr lang="en-US" sz="1400" b="0" dirty="0">
                <a:solidFill>
                  <a:schemeClr val="tx1"/>
                </a:solidFill>
              </a:rPr>
              <a:t>      int [] arr = { 2, 4, -5, 1, 10 };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for (int i = 0; i &lt; arr.Length; i++)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swapVar = arr[i];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int index = i;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  while (index &gt; 0 &amp;&amp; arr[index-1]&gt;=swapVar)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{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arr[index] = arr[index-1];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    index --; 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arr[index]=swapVar;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		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}	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   Console.WriteLine(string.Join(" ",arr));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     }</a:t>
            </a:r>
          </a:p>
          <a:p>
            <a:r>
              <a:rPr lang="en-US" sz="1400" b="0" dirty="0">
                <a:solidFill>
                  <a:schemeClr val="tx1"/>
                </a:solidFill>
              </a:rPr>
              <a:t>}	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00899" y="5000025"/>
            <a:ext cx="28956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-5     1     2  </a:t>
            </a:r>
            <a:r>
              <a:rPr lang="en-US" sz="2800" dirty="0"/>
              <a:t> </a:t>
            </a:r>
            <a:r>
              <a:rPr lang="bg-BG" sz="2800" dirty="0"/>
              <a:t> 4 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7923213" y="3971023"/>
            <a:ext cx="3505199" cy="648928"/>
          </a:xfrm>
          <a:prstGeom prst="wedgeRoundRectCallout">
            <a:avLst>
              <a:gd name="adj1" fmla="val 6241"/>
              <a:gd name="adj2" fmla="val 105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Подреден масив</a:t>
            </a:r>
          </a:p>
        </p:txBody>
      </p:sp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8598104" y="5605838"/>
          <a:ext cx="2941320" cy="342900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408112" y="152400"/>
            <a:ext cx="4191000" cy="1713513"/>
          </a:xfrm>
          <a:prstGeom prst="wedgeRoundRectCallout">
            <a:avLst>
              <a:gd name="adj1" fmla="val -10417"/>
              <a:gd name="adj2" fmla="val 951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dirty="0">
                <a:solidFill>
                  <a:srgbClr val="0097CC"/>
                </a:solidFill>
              </a:rPr>
              <a:t>n-1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пъти поставяме текущия елемент на мястото му в подредената част на масива </a:t>
            </a:r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4299656" y="2957689"/>
            <a:ext cx="3276600" cy="2454278"/>
          </a:xfrm>
          <a:prstGeom prst="wedgeRoundRectCallout">
            <a:avLst>
              <a:gd name="adj1" fmla="val -84685"/>
              <a:gd name="adj2" fmla="val -173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На всяко завъртане на цикъла  ако текущия елемент е по-голям от дадения, проверяваме по-предния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89C7E98-DFE2-427F-BAE2-05D66C74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2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/>
      <p:bldP spid="20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сортира елементите на масив от цели числа във възходящ ред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Масивът се въвежда от клавиатурата на един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Изходът е на един ред на екрана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едномерен масив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6677" y="4419600"/>
            <a:ext cx="558488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1 , -2, 7, -3, -4, 10, 2}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06516" y="4441145"/>
            <a:ext cx="518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{-4, -3, -2, 2, 1, 7, 10}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312555" y="4583365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44CC6BC-B748-418E-9CE5-883CEDEA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3862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7162</TotalTime>
  <Words>1540</Words>
  <Application>Microsoft Office PowerPoint</Application>
  <PresentationFormat>Custom</PresentationFormat>
  <Paragraphs>230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Сортиране на масиви</vt:lpstr>
      <vt:lpstr>Съдържание</vt:lpstr>
      <vt:lpstr>Що е сортиране?</vt:lpstr>
      <vt:lpstr>Характеристики на сортирането на множества</vt:lpstr>
      <vt:lpstr>Някои известни методи на сортиране</vt:lpstr>
      <vt:lpstr>Метод на мехурчето</vt:lpstr>
      <vt:lpstr>Метод на прекия избор (пряка селекция)</vt:lpstr>
      <vt:lpstr>Сортиране чрез вмъкване</vt:lpstr>
      <vt:lpstr>Задача: Сортиране на едномерен масив</vt:lpstr>
      <vt:lpstr>Решение: Сортиране на едномерен масив</vt:lpstr>
      <vt:lpstr>C# Code – Как работи?</vt:lpstr>
      <vt:lpstr>Какво научихме този час?</vt:lpstr>
      <vt:lpstr>Сортиране на масиви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302</cp:revision>
  <dcterms:created xsi:type="dcterms:W3CDTF">2014-01-02T17:00:34Z</dcterms:created>
  <dcterms:modified xsi:type="dcterms:W3CDTF">2020-11-10T16:22:26Z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