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17" r:id="rId3"/>
    <p:sldId id="418" r:id="rId4"/>
    <p:sldId id="353" r:id="rId5"/>
    <p:sldId id="406" r:id="rId6"/>
    <p:sldId id="412" r:id="rId7"/>
    <p:sldId id="413" r:id="rId8"/>
    <p:sldId id="414" r:id="rId9"/>
    <p:sldId id="416" r:id="rId10"/>
    <p:sldId id="394" r:id="rId11"/>
    <p:sldId id="415" r:id="rId12"/>
    <p:sldId id="388" r:id="rId13"/>
    <p:sldId id="420" r:id="rId14"/>
    <p:sldId id="421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74520B-16DE-4D4B-A620-D9E900BA50E1}">
          <p14:sldIdLst>
            <p14:sldId id="417"/>
            <p14:sldId id="418"/>
          </p14:sldIdLst>
        </p14:section>
        <p14:section name="Сортиране" id="{595B9EDD-BA6E-4077-9BCA-5AC2AC2AABCD}">
          <p14:sldIdLst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Заключение" id="{A6C92B27-313B-44FE-B8C3-B65285366C25}">
          <p14:sldIdLst>
            <p14:sldId id="420"/>
            <p14:sldId id="42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864BC5-2A4E-4DE2-8DAA-E474A43C7E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8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41003A-FAB6-4EA6-9A65-891BDD8CF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738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D8F99F-7086-4235-9BE1-C52AD3832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9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2D48F0-BEA0-4306-9E00-A1BBBD7B6A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698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A7759D-3BB7-4D01-9055-409286EBF5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132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4372CFF-9466-46BC-A339-0CCA9784FC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160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5C21E-4D2C-491C-8405-5FC3C172F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358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AEFB34-55BC-4035-A604-FDDFF0CCE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29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0B3E478-7E3B-4AEB-AEFB-D4C72C80E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164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7BAE5D-0978-4CDF-95F3-D2197A3C0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89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Сортиране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Видове сортировки и приложение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244491"/>
            <a:ext cx="4054191" cy="28226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8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Ще приложим трети метод – </a:t>
            </a:r>
            <a:r>
              <a:rPr lang="bg-BG" dirty="0">
                <a:solidFill>
                  <a:srgbClr val="FFA72A"/>
                </a:solidFill>
              </a:rPr>
              <a:t>метода на вмъкването</a:t>
            </a:r>
          </a:p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/>
              <a:t>n-1 </a:t>
            </a:r>
            <a:r>
              <a:rPr lang="bg-BG" dirty="0"/>
              <a:t>пъти </a:t>
            </a:r>
            <a:r>
              <a:rPr lang="bg-BG" dirty="0">
                <a:solidFill>
                  <a:srgbClr val="FFA72A"/>
                </a:solidFill>
              </a:rPr>
              <a:t>сравняваме съседните </a:t>
            </a:r>
            <a:r>
              <a:rPr lang="bg-BG" dirty="0"/>
              <a:t>елементи и </a:t>
            </a:r>
            <a:r>
              <a:rPr lang="bg-BG" dirty="0">
                <a:solidFill>
                  <a:srgbClr val="FFA72A"/>
                </a:solidFill>
              </a:rPr>
              <a:t>при необходимост </a:t>
            </a:r>
            <a:r>
              <a:rPr lang="bg-BG" dirty="0"/>
              <a:t>им </a:t>
            </a:r>
            <a:r>
              <a:rPr lang="bg-BG" dirty="0">
                <a:solidFill>
                  <a:srgbClr val="FFA72A"/>
                </a:solidFill>
              </a:rPr>
              <a:t>разменяме</a:t>
            </a:r>
            <a:r>
              <a:rPr lang="bg-BG" dirty="0"/>
              <a:t> местата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13686"/>
            <a:ext cx="1061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</a:p>
          <a:p>
            <a:r>
              <a:rPr lang="en-US" sz="2800" dirty="0"/>
              <a:t>    {    for (int j = 0; j &lt; arr.Length - 1; j++)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800" dirty="0"/>
              <a:t>                if (arr[j] &gt; arr[j + 1]) </a:t>
            </a:r>
          </a:p>
          <a:p>
            <a:r>
              <a:rPr lang="en-US" sz="2800" dirty="0"/>
              <a:t>                {</a:t>
            </a:r>
          </a:p>
          <a:p>
            <a:r>
              <a:rPr lang="en-US" sz="2800" dirty="0"/>
              <a:t>                    int swapVar = arr[j];  arr[j] = arr[j + 1]; arr[j + 1] = swapVar;</a:t>
            </a:r>
          </a:p>
          <a:p>
            <a:r>
              <a:rPr lang="en-US" sz="2800" dirty="0"/>
              <a:t>                }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bg-BG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6DC842-2B12-40B2-8F1E-D098DC94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/>
              <a:t>https://</a:t>
            </a:r>
            <a:r>
              <a:rPr lang="en-US" dirty="0" smtClean="0">
                <a:hlinkClick r:id="rId2"/>
              </a:rPr>
              <a:t>judge.softuni.bg/Contests/2655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8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</a:t>
            </a:r>
            <a:r>
              <a:rPr lang="en-US"/>
              <a:t>– Как работи?</a:t>
            </a:r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83073" y="2025177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arr[j]; 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arr[j] = arr[j + 1];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28225" y="914400"/>
            <a:ext cx="4418012" cy="1143000"/>
          </a:xfrm>
          <a:prstGeom prst="wedgeRoundRectCallout">
            <a:avLst>
              <a:gd name="adj1" fmla="val 2789"/>
              <a:gd name="adj2" fmla="val 92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n-1 </a:t>
            </a:r>
            <a:r>
              <a:rPr lang="bg-BG" sz="2800" dirty="0">
                <a:solidFill>
                  <a:srgbClr val="FFFFFF"/>
                </a:solidFill>
              </a:rPr>
              <a:t>пъти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>
                <a:solidFill>
                  <a:srgbClr val="FFFFFF"/>
                </a:solidFill>
              </a:rPr>
              <a:t> съседните елементи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838200"/>
            <a:ext cx="4038600" cy="1532977"/>
          </a:xfrm>
          <a:prstGeom prst="wedgeRoundRectCallout">
            <a:avLst>
              <a:gd name="adj1" fmla="val -48473"/>
              <a:gd name="adj2" fmla="val 1512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Ако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>
                <a:solidFill>
                  <a:srgbClr val="FFFFFF"/>
                </a:solidFill>
              </a:rPr>
              <a:t>правилно</a:t>
            </a:r>
            <a:r>
              <a:rPr lang="en-US" sz="2800" noProof="1">
                <a:solidFill>
                  <a:srgbClr val="FFFFFF"/>
                </a:solidFill>
              </a:rPr>
              <a:t>, </a:t>
            </a:r>
            <a:r>
              <a:rPr lang="bg-BG" sz="2800" noProof="1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E5B63C3-A372-467A-B8D0-F75793580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0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Познати са различни методи за сортиране на масиви: </a:t>
            </a:r>
            <a:r>
              <a:rPr lang="ru-RU" sz="3200" u="sng" dirty="0"/>
              <a:t/>
            </a:r>
            <a:br>
              <a:rPr lang="ru-RU" sz="3200" u="sng" dirty="0"/>
            </a:br>
            <a:r>
              <a:rPr lang="ru-RU" sz="3200" dirty="0"/>
              <a:t>Метод на </a:t>
            </a:r>
            <a:r>
              <a:rPr lang="ru-RU" sz="3200" dirty="0">
                <a:solidFill>
                  <a:srgbClr val="FFA72A"/>
                </a:solidFill>
              </a:rPr>
              <a:t>мехурчето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размяна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селеккция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бърза сортировка </a:t>
            </a:r>
            <a:r>
              <a:rPr lang="ru-RU" sz="3200" dirty="0"/>
              <a:t>и много други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Сортирането се характеризира със </a:t>
            </a:r>
            <a:r>
              <a:rPr lang="ru-RU" sz="3200" dirty="0">
                <a:solidFill>
                  <a:srgbClr val="FFA72A"/>
                </a:solidFill>
              </a:rPr>
              <a:t>сложност</a:t>
            </a:r>
            <a:r>
              <a:rPr lang="ru-RU" sz="3200" dirty="0"/>
              <a:t> на алгоритъма и разход на </a:t>
            </a:r>
            <a:r>
              <a:rPr lang="ru-RU" sz="3200" dirty="0">
                <a:solidFill>
                  <a:srgbClr val="FFA72A"/>
                </a:solidFill>
              </a:rPr>
              <a:t>ресурс</a:t>
            </a:r>
            <a:r>
              <a:rPr lang="ru-RU" sz="3200" dirty="0"/>
              <a:t> (памет)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Реалзацията му зависи от структурата от данни, която се ползва, 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При различен обем от данни, </a:t>
            </a:r>
            <a:r>
              <a:rPr lang="ru-RU" sz="3200" dirty="0">
                <a:solidFill>
                  <a:srgbClr val="FFA72A"/>
                </a:solidFill>
              </a:rPr>
              <a:t>различните</a:t>
            </a:r>
            <a:r>
              <a:rPr lang="ru-RU" sz="3200" dirty="0"/>
              <a:t> алгоритми са с </a:t>
            </a:r>
            <a:r>
              <a:rPr lang="ru-RU" sz="3200" dirty="0">
                <a:solidFill>
                  <a:srgbClr val="FFA72A"/>
                </a:solidFill>
              </a:rPr>
              <a:t>променливо </a:t>
            </a:r>
            <a:r>
              <a:rPr lang="ru-RU" sz="3200" dirty="0"/>
              <a:t>бързодействие</a:t>
            </a:r>
            <a:r>
              <a:rPr lang="ru-RU" sz="3200" dirty="0">
                <a:solidFill>
                  <a:srgbClr val="FFA72A"/>
                </a:solidFill>
              </a:rPr>
              <a:t> </a:t>
            </a:r>
            <a:r>
              <a:rPr lang="ru-RU" sz="3200" dirty="0"/>
              <a:t>и разход на ресурс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12F92-67E9-43C9-AEB5-0337FE08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812" y="4178211"/>
            <a:ext cx="3602023" cy="250787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E6971E4-8EA9-4045-89E6-680B81395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Сортиране на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6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075F89-8AB0-425D-8F9E-FA180D5BA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Що е сортиране и свойствата му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Начини за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Някои известни методи на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Задачи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7C5994-3F93-46A0-ABB6-71B7D69C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FFA72A"/>
                </a:solidFill>
              </a:rPr>
              <a:t>Сортирането</a:t>
            </a:r>
            <a:r>
              <a:rPr lang="bg-BG" dirty="0"/>
              <a:t> на множество представлява </a:t>
            </a:r>
            <a:r>
              <a:rPr lang="bg-BG" dirty="0">
                <a:solidFill>
                  <a:srgbClr val="FFA72A"/>
                </a:solidFill>
              </a:rPr>
              <a:t>подреждане</a:t>
            </a:r>
            <a:r>
              <a:rPr lang="bg-BG" dirty="0"/>
              <a:t> на елементите му по даден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Подредбата е във </a:t>
            </a:r>
            <a:r>
              <a:rPr lang="bg-BG" dirty="0">
                <a:solidFill>
                  <a:srgbClr val="FFA72A"/>
                </a:solidFill>
              </a:rPr>
              <a:t>възходящ</a:t>
            </a:r>
            <a:r>
              <a:rPr lang="bg-BG" dirty="0"/>
              <a:t> или </a:t>
            </a:r>
            <a:r>
              <a:rPr lang="bg-BG" dirty="0">
                <a:solidFill>
                  <a:srgbClr val="FFA72A"/>
                </a:solidFill>
              </a:rPr>
              <a:t>низходящ</a:t>
            </a:r>
            <a:r>
              <a:rPr lang="bg-BG" dirty="0"/>
              <a:t> ред</a:t>
            </a:r>
          </a:p>
          <a:p>
            <a:r>
              <a:rPr lang="bg-BG" dirty="0"/>
              <a:t>Възможно е подреждането да бъде направено по </a:t>
            </a:r>
            <a:r>
              <a:rPr lang="bg-BG" dirty="0">
                <a:solidFill>
                  <a:srgbClr val="FFA72A"/>
                </a:solidFill>
              </a:rPr>
              <a:t>няколко критерия</a:t>
            </a:r>
          </a:p>
          <a:p>
            <a:pPr lvl="1"/>
            <a:r>
              <a:rPr lang="bg-BG" dirty="0"/>
              <a:t>Ако два елемента имат една и съща стойност по даден признак, се подреждат по </a:t>
            </a:r>
            <a:r>
              <a:rPr lang="bg-BG" dirty="0">
                <a:solidFill>
                  <a:srgbClr val="FFA72A"/>
                </a:solidFill>
              </a:rPr>
              <a:t>следващ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</a:p>
          <a:p>
            <a:pPr lvl="1"/>
            <a:r>
              <a:rPr lang="bg-BG" dirty="0"/>
              <a:t>Подредбата е по повече от един критерий, като има значение кой критерий е първи и кой втори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Що е сортиране?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52D10E4-79C1-400D-8A02-7137F532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bg-BG" dirty="0"/>
              <a:t>Сортираме (подреждаме) множества за </a:t>
            </a:r>
            <a:r>
              <a:rPr lang="bg-BG" dirty="0">
                <a:solidFill>
                  <a:srgbClr val="FFA72A"/>
                </a:solidFill>
              </a:rPr>
              <a:t>по-бързо търсене</a:t>
            </a:r>
            <a:r>
              <a:rPr lang="bg-BG" dirty="0"/>
              <a:t> на елементи в него</a:t>
            </a:r>
          </a:p>
          <a:p>
            <a:r>
              <a:rPr lang="bg-BG" dirty="0"/>
              <a:t>Основните особености на едно сортиране са: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Сложността</a:t>
            </a:r>
            <a:r>
              <a:rPr lang="bg-BG" dirty="0"/>
              <a:t> (брой сравнения и размени на елементи)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Използвани ресурси </a:t>
            </a:r>
            <a:r>
              <a:rPr lang="bg-BG" dirty="0"/>
              <a:t>(памет)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Стабилност</a:t>
            </a:r>
            <a:r>
              <a:rPr lang="bg-BG" dirty="0"/>
              <a:t> (дали елементите се разместват по друг критерий, ако по критерия по който подреждаме са равни)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Реализацията</a:t>
            </a:r>
            <a:r>
              <a:rPr lang="bg-BG" dirty="0"/>
              <a:t> на метода зависи от </a:t>
            </a:r>
            <a:r>
              <a:rPr lang="bg-BG" dirty="0">
                <a:solidFill>
                  <a:srgbClr val="FFA72A"/>
                </a:solidFill>
              </a:rPr>
              <a:t>структурата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на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паметта</a:t>
            </a:r>
            <a:r>
              <a:rPr lang="bg-BG" dirty="0"/>
              <a:t>, в която са записани данните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сортирането на множества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D79BEC-A081-49E6-9806-15378B5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Метод на </a:t>
            </a:r>
            <a:r>
              <a:rPr lang="bg-BG" dirty="0">
                <a:solidFill>
                  <a:srgbClr val="FFA72A"/>
                </a:solidFill>
              </a:rPr>
              <a:t>мехурчето</a:t>
            </a:r>
            <a:r>
              <a:rPr lang="en-US" dirty="0">
                <a:solidFill>
                  <a:srgbClr val="FFA72A"/>
                </a:solidFill>
              </a:rPr>
              <a:t> (bubble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Пряка селекция</a:t>
            </a:r>
            <a:r>
              <a:rPr lang="en-US" dirty="0">
                <a:solidFill>
                  <a:srgbClr val="FFA72A"/>
                </a:solidFill>
              </a:rPr>
              <a:t> (selection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/>
              <a:t>Сортиране чрез </a:t>
            </a:r>
            <a:r>
              <a:rPr lang="bg-BG" dirty="0">
                <a:solidFill>
                  <a:srgbClr val="FFA72A"/>
                </a:solidFill>
              </a:rPr>
              <a:t>вмъкване</a:t>
            </a:r>
            <a:r>
              <a:rPr lang="en-US" dirty="0">
                <a:solidFill>
                  <a:srgbClr val="FFA72A"/>
                </a:solidFill>
              </a:rPr>
              <a:t> (insertion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Бърза сортировка (</a:t>
            </a:r>
            <a:r>
              <a:rPr lang="en-US" dirty="0">
                <a:solidFill>
                  <a:srgbClr val="FFA72A"/>
                </a:solidFill>
              </a:rPr>
              <a:t>quicksort)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7BD670B-3A23-45D4-92A2-DEE5D5EE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008812" y="15176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94370" y="946628"/>
            <a:ext cx="6852516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using System;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public static void Main()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int[] </a:t>
            </a:r>
            <a:r>
              <a:rPr lang="en-US" sz="1800" dirty="0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= new int[] { 2, 4, -5, 1, 10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800" dirty="0">
                <a:solidFill>
                  <a:schemeClr val="tx1"/>
                </a:solidFill>
              </a:rPr>
              <a:t>; i++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for (int j = 0; j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8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if 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&gt;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int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Console.Write</a:t>
            </a:r>
            <a:r>
              <a:rPr lang="en-US" sz="1800" dirty="0">
                <a:solidFill>
                  <a:schemeClr val="tx1"/>
                </a:solidFill>
              </a:rPr>
              <a:t>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48299" y="3900781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618492" y="1278750"/>
            <a:ext cx="4514520" cy="1167838"/>
          </a:xfrm>
          <a:prstGeom prst="wedgeRoundRectCallout">
            <a:avLst>
              <a:gd name="adj1" fmla="val -80400"/>
              <a:gd name="adj2" fmla="val 120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618492" y="3084043"/>
            <a:ext cx="3904919" cy="2439201"/>
          </a:xfrm>
          <a:prstGeom prst="wedgeRoundRectCallout">
            <a:avLst>
              <a:gd name="adj1" fmla="val -73799"/>
              <a:gd name="adj2" fmla="val -6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49E6C61-06EB-4D35-95B7-69956210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9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360744" y="1295400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};         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0; 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int k = i;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for 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if 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   </a:t>
            </a:r>
            <a:r>
              <a:rPr lang="en-US" sz="1400" b="0" dirty="0">
                <a:solidFill>
                  <a:schemeClr val="tx1"/>
                </a:solidFill>
              </a:rPr>
              <a:t>k 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   int 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 = arr[i];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arr[i]=arr[k];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arr[k]=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Console.WriteLine(string.Join("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762000"/>
            <a:ext cx="4457700" cy="1371600"/>
          </a:xfrm>
          <a:prstGeom prst="wedgeRoundRectCallout">
            <a:avLst>
              <a:gd name="adj1" fmla="val -10290"/>
              <a:gd name="adj2" fmla="val 102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494211" y="3581400"/>
            <a:ext cx="3276600" cy="2454278"/>
          </a:xfrm>
          <a:prstGeom prst="wedgeRoundRectCallout">
            <a:avLst>
              <a:gd name="adj1" fmla="val -79258"/>
              <a:gd name="adj2" fmla="val -7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поставяме най-малкия елемент на мястото му в подредената част на масива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43B752A-9426-4368-939B-46DA14EA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7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чрез вмъкване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{</a:t>
            </a:r>
            <a:endParaRPr lang="bg-BG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      int [] arr = { 2, 4, -5, 1, 10 };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for (int i = 0; i &lt; arr.Length; i++)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index = i;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while (index &gt; 0 &amp;&amp; arr[index-1]&gt;=swapVar)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arr[index] = arr[index-1];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index --;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arr[index]=swapVar;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Console.WriteLine(string.Join(" ",arr));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152400"/>
            <a:ext cx="4191000" cy="1713513"/>
          </a:xfrm>
          <a:prstGeom prst="wedgeRoundRectCallout">
            <a:avLst>
              <a:gd name="adj1" fmla="val -10417"/>
              <a:gd name="adj2" fmla="val 95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299656" y="2957689"/>
            <a:ext cx="3276600" cy="2454278"/>
          </a:xfrm>
          <a:prstGeom prst="wedgeRoundRectCallout">
            <a:avLst>
              <a:gd name="adj1" fmla="val -84685"/>
              <a:gd name="adj2" fmla="val -173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89C7E98-DFE2-427F-BAE2-05D66C74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6677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6516" y="4441145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312555" y="458336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4CC6BC-B748-418E-9CE5-883CEDEA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0898" y="61677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/>
              <a:t>https://</a:t>
            </a:r>
            <a:r>
              <a:rPr lang="en-US" dirty="0" smtClean="0">
                <a:hlinkClick r:id="rId2"/>
              </a:rPr>
              <a:t>judge.softuni.bg/Contests/2655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86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1423</Words>
  <Application>Microsoft Office PowerPoint</Application>
  <PresentationFormat>Custom</PresentationFormat>
  <Paragraphs>232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Сортиране на масиви</vt:lpstr>
      <vt:lpstr>Съдържание</vt:lpstr>
      <vt:lpstr>Що е сортиране?</vt:lpstr>
      <vt:lpstr>Характеристики на сортирането на множества</vt:lpstr>
      <vt:lpstr>Някои известни методи на сортиране</vt:lpstr>
      <vt:lpstr>Метод на мехурчето</vt:lpstr>
      <vt:lpstr>Метод на прекия избор (пряка селекция)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Какво научихме този час?</vt:lpstr>
      <vt:lpstr>Сортиране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303</cp:revision>
  <dcterms:created xsi:type="dcterms:W3CDTF">2014-01-02T17:00:34Z</dcterms:created>
  <dcterms:modified xsi:type="dcterms:W3CDTF">2020-11-13T12:15:30Z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