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402" r:id="rId3"/>
    <p:sldId id="485" r:id="rId4"/>
    <p:sldId id="489" r:id="rId5"/>
    <p:sldId id="492" r:id="rId6"/>
    <p:sldId id="493" r:id="rId7"/>
    <p:sldId id="494" r:id="rId8"/>
    <p:sldId id="491" r:id="rId9"/>
    <p:sldId id="490" r:id="rId10"/>
    <p:sldId id="416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E153FBE-8654-4AF5-9363-26B2A204F9AB}">
          <p14:sldIdLst>
            <p14:sldId id="402"/>
          </p14:sldIdLst>
        </p14:section>
        <p14:section name="Lists" id="{B1F080E8-B975-4240-B6DD-58189C572FE7}">
          <p14:sldIdLst>
            <p14:sldId id="485"/>
            <p14:sldId id="489"/>
            <p14:sldId id="492"/>
            <p14:sldId id="493"/>
            <p14:sldId id="494"/>
            <p14:sldId id="491"/>
            <p14:sldId id="490"/>
          </p14:sldIdLst>
        </p14:section>
        <p14:section name="Conclusion" id="{0F77B63C-C371-4441-BB7F-C084E74A69A3}">
          <p14:sldIdLst>
            <p14:sldId id="416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3" d="100"/>
          <a:sy n="73" d="100"/>
        </p:scale>
        <p:origin x="558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29:56.019" idx="1">
    <p:pos x="10" y="10"/>
    <p:text>Време за обяснения и демонстрация на задачата - 10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29:56.019" idx="1">
    <p:pos x="10" y="10"/>
    <p:text>Време за обяснения и демонстрация на задачата - 10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42:30.494" idx="3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30:25.144" idx="2">
    <p:pos x="10" y="10"/>
    <p:text>Време за обяснение и демонстрация - 15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42:51.698" idx="4">
    <p:pos x="10" y="10"/>
    <p:text>Време за въпроси - 5/10 минути, за 40/45 минутен час</p:text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9E0575E1-B381-4351-A533-2C46AB250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2060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8BE5C89-4164-49BB-AA57-67FFE6BF04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250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157B85A-33FA-4BD5-B6CA-85BA494F6F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9578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3.jpeg"/><Relationship Id="rId4" Type="http://schemas.openxmlformats.org/officeDocument/2006/relationships/image" Target="../media/image1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judge.softuni.bg/Contests/2657/&#1057;&#1087;&#1080;&#1089;&#1098;&#1094;&#1080;-&#1086;&#1073;&#1093;&#1086;&#1078;&#1076;&#1072;&#1085;&#1077;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7/&#1057;&#1087;&#1080;&#1089;&#1098;&#1094;&#1080;-&#1086;&#1073;&#1093;&#1086;&#1078;&#1076;&#1072;&#1085;&#1077;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https://judge.softuni.bg/Contests/2657/&#1057;&#1087;&#1080;&#1089;&#1098;&#1094;&#1080;-&#1086;&#1073;&#1093;&#1086;&#1078;&#1076;&#1072;&#1085;&#1077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hyperlink" Target="https://judge.softuni.bg/Contests/2657/&#1057;&#1087;&#1080;&#1089;&#1098;&#1094;&#1080;-&#1086;&#1073;&#1093;&#1086;&#1078;&#1076;&#1072;&#1085;&#1077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hyperlink" Target="https://judge.softuni.bg/Contests/2657/&#1057;&#1087;&#1080;&#1089;&#1098;&#1094;&#1080;-&#1086;&#1073;&#1093;&#1086;&#1078;&#1076;&#1072;&#1085;&#1077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7/&#1057;&#1087;&#1080;&#1089;&#1098;&#1094;&#1080;-&#1086;&#1073;&#1093;&#1086;&#1078;&#1076;&#1072;&#1085;&#1077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79016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/>
              <a:t>Обработка на поредици с променлива дължина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52978" y="3616341"/>
            <a:ext cx="232483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5879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29BFD36-14BC-4B32-A59F-5775BA750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199200"/>
            <a:ext cx="10363200" cy="820600"/>
          </a:xfrm>
        </p:spPr>
        <p:txBody>
          <a:bodyPr/>
          <a:lstStyle/>
          <a:p>
            <a:r>
              <a:rPr lang="bg-BG" dirty="0"/>
              <a:t>Списъци</a:t>
            </a:r>
            <a:r>
              <a:rPr lang="en-US" dirty="0"/>
              <a:t> – </a:t>
            </a:r>
            <a:r>
              <a:rPr lang="bg-BG" dirty="0"/>
              <a:t>обхождания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1255410"/>
            <a:ext cx="3524026" cy="3637568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31114DB-B790-4862-A48E-0E2028A8D8E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17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Изведете тези от тях, които са четни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Списък от четни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3 4 8 5 7 5 2 1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4 8 2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7 2 8 3 5 9 7 3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457232" y="3116838"/>
            <a:ext cx="1905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1 2 4 3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9734260" y="323767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490389" y="3116933"/>
            <a:ext cx="124282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F5B925D9-33CB-4544-8BD1-84F808B73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2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sz="4400" dirty="0"/>
              <a:t>Решение</a:t>
            </a:r>
            <a:r>
              <a:rPr lang="en-US" dirty="0"/>
              <a:t>: </a:t>
            </a:r>
            <a:r>
              <a:rPr lang="bg-BG" sz="4400" dirty="0"/>
              <a:t>Списък от четни числа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/>
              <a:t>&gt; </a:t>
            </a:r>
            <a:r>
              <a:rPr lang="en-US" sz="2600" dirty="0" err="1"/>
              <a:t>nums</a:t>
            </a:r>
            <a:r>
              <a:rPr lang="en-US" sz="2600" dirty="0"/>
              <a:t> =</a:t>
            </a:r>
            <a:endParaRPr lang="bg-BG" sz="2600" dirty="0"/>
          </a:p>
          <a:p>
            <a:r>
              <a:rPr lang="bg-BG" sz="2600" dirty="0"/>
              <a:t>  </a:t>
            </a:r>
            <a:r>
              <a:rPr lang="en-US" sz="2600" dirty="0" err="1"/>
              <a:t>Console.ReadLine</a:t>
            </a:r>
            <a:r>
              <a:rPr lang="en-US" sz="2600" dirty="0"/>
              <a:t>().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2600" dirty="0"/>
              <a:t>(' ')</a:t>
            </a:r>
          </a:p>
          <a:p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/>
              <a:t>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int.Parse</a:t>
            </a:r>
            <a:r>
              <a:rPr lang="en-US" sz="2600" dirty="0"/>
              <a:t>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600" dirty="0"/>
              <a:t>();</a:t>
            </a:r>
          </a:p>
          <a:p>
            <a:endParaRPr lang="bg-BG" sz="2600" dirty="0"/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0; index &lt; </a:t>
            </a:r>
            <a:r>
              <a:rPr lang="en-US" sz="2600" dirty="0" err="1"/>
              <a:t>nums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.Count</a:t>
            </a:r>
            <a:r>
              <a:rPr lang="en-US" sz="2600" dirty="0"/>
              <a:t>; index++)</a:t>
            </a:r>
            <a:r>
              <a:rPr lang="bg-BG" sz="2600" dirty="0"/>
              <a:t> </a:t>
            </a:r>
            <a:r>
              <a:rPr lang="en-US" sz="2600" dirty="0"/>
              <a:t>{</a:t>
            </a:r>
          </a:p>
          <a:p>
            <a:r>
              <a:rPr lang="bg-BG" sz="2600" dirty="0"/>
              <a:t>  </a:t>
            </a:r>
            <a:r>
              <a:rPr lang="en-US" sz="2600" dirty="0"/>
              <a:t>if(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index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% 2 == 0)</a:t>
            </a:r>
            <a:endParaRPr lang="bg-BG" sz="2600" dirty="0"/>
          </a:p>
          <a:p>
            <a:r>
              <a:rPr lang="bg-BG" sz="2600" dirty="0"/>
              <a:t>    </a:t>
            </a:r>
            <a:r>
              <a:rPr lang="en-US" sz="2600" dirty="0"/>
              <a:t>//</a:t>
            </a:r>
            <a:r>
              <a:rPr lang="bg-BG" sz="2600" dirty="0"/>
              <a:t> </a:t>
            </a:r>
            <a:r>
              <a:rPr lang="en-US" sz="2600" dirty="0"/>
              <a:t>TODO: </a:t>
            </a:r>
            <a:r>
              <a:rPr lang="bg-BG" sz="2600" dirty="0"/>
              <a:t>отпечатваме елемента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422818" y="1673011"/>
            <a:ext cx="3928978" cy="861458"/>
          </a:xfrm>
          <a:prstGeom prst="wedgeRoundRectCallout">
            <a:avLst>
              <a:gd name="adj1" fmla="val -62518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 от числа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07FC33C-4828-454A-B799-BC027F3D9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5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Изведете тези от тях, които са равни на минималния или максималния елемент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Списък от крайности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5 4 8 5 7 8 2 1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1 8 8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4 2 8 3 5 9 2 3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2 2 9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457232" y="3116838"/>
            <a:ext cx="1905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9734260" y="323767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490389" y="3116933"/>
            <a:ext cx="124282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4028941-FC5F-4912-B405-495042FCC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0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sz="4400" dirty="0"/>
              <a:t>Списък от крайности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//TODO: </a:t>
            </a:r>
            <a:r>
              <a:rPr lang="bg-BG" sz="2600" dirty="0"/>
              <a:t>въвеждаме списъка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endParaRPr lang="en-US" sz="2800" dirty="0"/>
          </a:p>
          <a:p>
            <a:r>
              <a:rPr lang="en-US" sz="2600" dirty="0"/>
              <a:t>List 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/>
              <a:t>&gt; result = new List&lt;</a:t>
            </a:r>
            <a:r>
              <a:rPr lang="en-US" sz="2600" dirty="0" err="1"/>
              <a:t>int</a:t>
            </a:r>
            <a:r>
              <a:rPr lang="en-US" sz="2600" dirty="0"/>
              <a:t>&gt;();</a:t>
            </a:r>
          </a:p>
          <a:p>
            <a:r>
              <a:rPr lang="en-US" sz="2600" dirty="0" err="1"/>
              <a:t>int</a:t>
            </a:r>
            <a:r>
              <a:rPr lang="en-US" sz="2600" dirty="0"/>
              <a:t> min = </a:t>
            </a:r>
            <a:r>
              <a:rPr lang="en-US" sz="2600" dirty="0" err="1"/>
              <a:t>nums</a:t>
            </a:r>
            <a:r>
              <a:rPr lang="en-US" sz="2600" dirty="0"/>
              <a:t>[0];</a:t>
            </a:r>
          </a:p>
          <a:p>
            <a:r>
              <a:rPr lang="en-US" sz="2600" dirty="0"/>
              <a:t>//TODO: </a:t>
            </a:r>
            <a:r>
              <a:rPr lang="bg-BG" sz="2600" dirty="0"/>
              <a:t>намираме най-малкото число</a:t>
            </a:r>
          </a:p>
          <a:p>
            <a:r>
              <a:rPr lang="en-US" sz="2600" dirty="0" err="1"/>
              <a:t>int</a:t>
            </a:r>
            <a:r>
              <a:rPr lang="en-US" sz="2600" dirty="0"/>
              <a:t> max = </a:t>
            </a:r>
            <a:r>
              <a:rPr lang="en-US" sz="2600" dirty="0" err="1"/>
              <a:t>nums</a:t>
            </a:r>
            <a:r>
              <a:rPr lang="en-US" sz="2600" dirty="0"/>
              <a:t>[0];</a:t>
            </a:r>
          </a:p>
          <a:p>
            <a:r>
              <a:rPr lang="en-US" sz="2600" dirty="0"/>
              <a:t>//TODO: </a:t>
            </a:r>
            <a:r>
              <a:rPr lang="bg-BG" sz="2600" dirty="0"/>
              <a:t>намираме най-голямото число</a:t>
            </a:r>
            <a:endParaRPr lang="en-US" sz="2600" dirty="0"/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0; index &lt; </a:t>
            </a:r>
            <a:r>
              <a:rPr lang="en-US" sz="2600" dirty="0" err="1"/>
              <a:t>nums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.Count</a:t>
            </a:r>
            <a:r>
              <a:rPr lang="en-US" sz="2600" dirty="0"/>
              <a:t>; index++)</a:t>
            </a:r>
            <a:r>
              <a:rPr lang="bg-BG" sz="2600" dirty="0"/>
              <a:t> </a:t>
            </a:r>
            <a:r>
              <a:rPr lang="en-US" sz="2600" dirty="0"/>
              <a:t>{</a:t>
            </a:r>
          </a:p>
          <a:p>
            <a:r>
              <a:rPr lang="bg-BG" sz="2600" dirty="0"/>
              <a:t>  </a:t>
            </a:r>
            <a:r>
              <a:rPr lang="en-US" sz="2600" dirty="0"/>
              <a:t>if(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index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== min ||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index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== max)</a:t>
            </a:r>
            <a:endParaRPr lang="bg-BG" sz="2600" dirty="0"/>
          </a:p>
          <a:p>
            <a:r>
              <a:rPr lang="bg-BG" sz="2600" dirty="0"/>
              <a:t>    </a:t>
            </a:r>
            <a:r>
              <a:rPr lang="en-US" sz="2600" dirty="0"/>
              <a:t>//</a:t>
            </a:r>
            <a:r>
              <a:rPr lang="bg-BG" sz="2600" dirty="0"/>
              <a:t> </a:t>
            </a:r>
            <a:r>
              <a:rPr lang="en-US" sz="2600" dirty="0"/>
              <a:t>TODO:</a:t>
            </a:r>
            <a:r>
              <a:rPr lang="bg-BG" sz="2600" dirty="0"/>
              <a:t> добавяме стойността към списъка </a:t>
            </a:r>
            <a:r>
              <a:rPr lang="en-US" sz="2600" dirty="0"/>
              <a:t>result</a:t>
            </a:r>
            <a:endParaRPr lang="bg-BG" sz="2600" dirty="0"/>
          </a:p>
          <a:p>
            <a:r>
              <a:rPr lang="en-US" sz="2600" dirty="0"/>
              <a:t>}</a:t>
            </a:r>
          </a:p>
          <a:p>
            <a:r>
              <a:rPr lang="en-US" sz="2600" dirty="0"/>
              <a:t>//TODO: </a:t>
            </a:r>
            <a:r>
              <a:rPr lang="bg-BG" sz="2600" dirty="0"/>
              <a:t>отпечатваме списъка </a:t>
            </a:r>
            <a:r>
              <a:rPr lang="en-US" sz="2600" dirty="0"/>
              <a:t>result</a:t>
            </a:r>
            <a:endParaRPr lang="bg-BG" sz="2600" dirty="0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079908" y="1524000"/>
            <a:ext cx="3915326" cy="1371600"/>
          </a:xfrm>
          <a:prstGeom prst="wedgeRoundRectCallout">
            <a:avLst>
              <a:gd name="adj1" fmla="val -62518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Създаваме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празен списък от числа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него ще пазим резултатите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81D36F0-96B5-439E-84F4-7F5249A12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4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Намерете първата най-дълга еднаква последователност и я изведете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Максимална поредица еднакви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3 4 4 5 5 5 2 2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5 5 5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7 7 4 4 5 5 3 3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15575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7 7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457232" y="3116838"/>
            <a:ext cx="1905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9734260" y="323767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490389" y="3116933"/>
            <a:ext cx="124282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3 3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6B079579-AFEB-48BB-822D-ABA03FAD7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4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772997" cy="1110780"/>
          </a:xfrm>
        </p:spPr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Максимална поредица еднакви числа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/>
              <a:t>&gt; nums = </a:t>
            </a:r>
            <a:r>
              <a:rPr lang="en-US" sz="2600" dirty="0" err="1"/>
              <a:t>Console.ReadLine</a:t>
            </a:r>
            <a:r>
              <a:rPr lang="en-US" sz="2600" dirty="0"/>
              <a:t>().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2600" dirty="0"/>
              <a:t>(' ')</a:t>
            </a:r>
          </a:p>
          <a:p>
            <a:r>
              <a:rPr lang="en-US" sz="2600" dirty="0"/>
              <a:t>  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int.Parse</a:t>
            </a:r>
            <a:r>
              <a:rPr lang="en-US" sz="2600" dirty="0"/>
              <a:t>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600" dirty="0"/>
              <a:t>();</a:t>
            </a:r>
          </a:p>
          <a:p>
            <a:r>
              <a:rPr lang="bg-BG" sz="2600" dirty="0"/>
              <a:t>// </a:t>
            </a:r>
            <a:r>
              <a:rPr lang="en-US" sz="2600" dirty="0"/>
              <a:t>TODO: </a:t>
            </a:r>
            <a:r>
              <a:rPr lang="bg-BG" sz="2600" dirty="0"/>
              <a:t>създаваме си допълнителни променливи</a:t>
            </a:r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0; index &lt; </a:t>
            </a:r>
            <a:r>
              <a:rPr lang="en-US" sz="2600" dirty="0" err="1"/>
              <a:t>list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.Count</a:t>
            </a:r>
            <a:r>
              <a:rPr lang="en-US" sz="2600" dirty="0"/>
              <a:t>; index++)</a:t>
            </a:r>
            <a:r>
              <a:rPr lang="bg-BG" sz="2600" dirty="0"/>
              <a:t> </a:t>
            </a:r>
            <a:r>
              <a:rPr lang="en-US" sz="2600" dirty="0"/>
              <a:t>{</a:t>
            </a:r>
          </a:p>
          <a:p>
            <a:r>
              <a:rPr lang="en-US" sz="2600" dirty="0"/>
              <a:t>  </a:t>
            </a:r>
            <a:r>
              <a:rPr lang="bg-BG" sz="2600" dirty="0"/>
              <a:t>// </a:t>
            </a:r>
            <a:r>
              <a:rPr lang="en-US" sz="2600" dirty="0"/>
              <a:t>TODO: </a:t>
            </a:r>
            <a:r>
              <a:rPr lang="bg-BG" sz="2600" dirty="0"/>
              <a:t>сравняваме елемент</a:t>
            </a:r>
            <a:r>
              <a:rPr lang="en-US" sz="2600" dirty="0"/>
              <a:t>a</a:t>
            </a:r>
            <a:r>
              <a:rPr lang="bg-BG" sz="2600" dirty="0"/>
              <a:t> със стойността в </a:t>
            </a:r>
            <a:r>
              <a:rPr lang="en-US" sz="2600" dirty="0"/>
              <a:t>start </a:t>
            </a:r>
            <a:r>
              <a:rPr lang="bg-BG" sz="2600" dirty="0"/>
              <a:t>и ако съвпадат, увеличаваме </a:t>
            </a:r>
            <a:r>
              <a:rPr lang="en-US" sz="2600" dirty="0"/>
              <a:t>length</a:t>
            </a:r>
            <a:r>
              <a:rPr lang="bg-BG" sz="2600" dirty="0"/>
              <a:t> – дължината на текущата поредица</a:t>
            </a:r>
            <a:r>
              <a:rPr lang="en-US" sz="2600" dirty="0"/>
              <a:t>, </a:t>
            </a:r>
            <a:r>
              <a:rPr lang="bg-BG" sz="2600" dirty="0"/>
              <a:t>иначе задаваме нови стойности за </a:t>
            </a:r>
            <a:r>
              <a:rPr lang="en-US" sz="2600" dirty="0"/>
              <a:t>start </a:t>
            </a:r>
            <a:r>
              <a:rPr lang="bg-BG" sz="2600" dirty="0"/>
              <a:t>и </a:t>
            </a:r>
            <a:r>
              <a:rPr lang="en-US" sz="2600" dirty="0"/>
              <a:t>length</a:t>
            </a:r>
          </a:p>
          <a:p>
            <a:r>
              <a:rPr lang="en-US" sz="2600" dirty="0"/>
              <a:t>  // TODO: </a:t>
            </a:r>
            <a:r>
              <a:rPr lang="bg-BG" sz="2600" dirty="0"/>
              <a:t>проверяваме дали </a:t>
            </a:r>
            <a:r>
              <a:rPr lang="en-US" sz="2600" dirty="0"/>
              <a:t>length</a:t>
            </a:r>
            <a:r>
              <a:rPr lang="bg-BG" sz="2600" dirty="0"/>
              <a:t> е по-голяма от </a:t>
            </a:r>
            <a:r>
              <a:rPr lang="en-US" sz="2600" dirty="0" err="1"/>
              <a:t>bestLength</a:t>
            </a:r>
            <a:r>
              <a:rPr lang="en-US" sz="2600" dirty="0"/>
              <a:t>, </a:t>
            </a:r>
            <a:r>
              <a:rPr lang="bg-BG" sz="2600" dirty="0"/>
              <a:t>ако е така, презаписваме </a:t>
            </a:r>
            <a:r>
              <a:rPr lang="en-US" sz="2600" dirty="0" err="1"/>
              <a:t>bestLength</a:t>
            </a:r>
            <a:r>
              <a:rPr lang="en-US" sz="2600" dirty="0"/>
              <a:t> </a:t>
            </a:r>
            <a:r>
              <a:rPr lang="bg-BG" sz="2600" dirty="0"/>
              <a:t>и </a:t>
            </a:r>
            <a:r>
              <a:rPr lang="en-US" sz="2600" dirty="0" err="1"/>
              <a:t>bestStart</a:t>
            </a:r>
            <a:r>
              <a:rPr lang="en-US" sz="2600" dirty="0"/>
              <a:t> </a:t>
            </a:r>
            <a:endParaRPr lang="bg-BG" sz="2600" dirty="0"/>
          </a:p>
          <a:p>
            <a:r>
              <a:rPr lang="en-US" sz="2600" dirty="0"/>
              <a:t>}</a:t>
            </a:r>
          </a:p>
          <a:p>
            <a:r>
              <a:rPr lang="bg-BG" sz="2600" dirty="0"/>
              <a:t>//</a:t>
            </a:r>
            <a:r>
              <a:rPr lang="en-US" sz="2600" dirty="0"/>
              <a:t>TODO: </a:t>
            </a:r>
            <a:r>
              <a:rPr lang="bg-BG" sz="2600" dirty="0"/>
              <a:t>отпечатване на намерената редица</a:t>
            </a:r>
            <a:endParaRPr lang="en-US" sz="2600" dirty="0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9980612" y="1424542"/>
            <a:ext cx="2100178" cy="1242458"/>
          </a:xfrm>
          <a:prstGeom prst="wedgeRoundRectCallout">
            <a:avLst>
              <a:gd name="adj1" fmla="val -76124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 от числа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A9EDA51-3984-4829-9B9E-081D5E775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4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Списъци – обхождане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7984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7161</TotalTime>
  <Words>612</Words>
  <Application>Microsoft Office PowerPoint</Application>
  <PresentationFormat>Custom</PresentationFormat>
  <Paragraphs>97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Списъци</vt:lpstr>
      <vt:lpstr>Списъци – обхождания</vt:lpstr>
      <vt:lpstr>Задача: Списък от четни числа</vt:lpstr>
      <vt:lpstr>Решение: Списък от четни числа</vt:lpstr>
      <vt:lpstr>Задача: Списък от крайности</vt:lpstr>
      <vt:lpstr>Решение: Списък от крайности</vt:lpstr>
      <vt:lpstr>Задача: Максимална поредица еднакви числа</vt:lpstr>
      <vt:lpstr>Решение: Максимална поредица еднакви числа</vt:lpstr>
      <vt:lpstr>Списъци – обхождане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Viktoriya</cp:lastModifiedBy>
  <cp:revision>299</cp:revision>
  <dcterms:created xsi:type="dcterms:W3CDTF">2014-01-02T17:00:34Z</dcterms:created>
  <dcterms:modified xsi:type="dcterms:W3CDTF">2020-11-13T12:22:15Z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