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402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64" r:id="rId12"/>
    <p:sldId id="416" r:id="rId13"/>
    <p:sldId id="48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03D6E71-0EB2-4BD8-A6A1-DCDA131CAC1D}">
          <p14:sldIdLst>
            <p14:sldId id="402"/>
          </p14:sldIdLst>
        </p14:section>
        <p14:section name="Sorting Lists and Arrays" id="{083081D9-9C81-4B39-9BDA-4DDB4FB4AA81}">
          <p14:sldIdLst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clusion" id="{7AA18CB9-BD4C-4591-A7A9-3FB8C8932F98}">
          <p14:sldIdLst>
            <p14:sldId id="464"/>
            <p14:sldId id="416"/>
            <p14:sldId id="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8B526B79-4ECB-4B78-8F12-64D46A03BB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024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E54F980-5740-4DC1-ACBB-818C20385F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9399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7D22059-02E3-4AEF-8FC0-77E7BD901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4140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5B70D85-344B-456C-AA94-71AF896B9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576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B0FF4A4-2EE0-4BF6-92F8-7AEC74C35F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950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63491" y="3688594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2160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8560384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000" dirty="0"/>
              <a:t> </a:t>
            </a:r>
            <a:r>
              <a:rPr lang="bg-BG" sz="3000" dirty="0"/>
              <a:t>съдържа поредица от елементи</a:t>
            </a:r>
            <a:r>
              <a:rPr lang="en-US" sz="3000" dirty="0"/>
              <a:t> (</a:t>
            </a:r>
            <a:r>
              <a:rPr lang="bg-BG" sz="3000" dirty="0"/>
              <a:t>като масив, но с променлива дължина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Може да добавяме / трием / вмъкваме елементи по време на работата на програмата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Създаване на списък</a:t>
            </a:r>
            <a:r>
              <a:rPr lang="en-US" sz="3000" dirty="0"/>
              <a:t>:</a:t>
            </a: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Достъп до елементите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bg-BG" sz="3000" dirty="0"/>
              <a:t>Изпечатване на</a:t>
            </a:r>
            <a:br>
              <a:rPr lang="bg-BG" sz="3000" dirty="0"/>
            </a:br>
            <a:r>
              <a:rPr lang="bg-BG" sz="3000" dirty="0"/>
              <a:t>елементите на списък: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в този раздел?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34" y="162957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9033" y="2133600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4CCF318-B4B2-4FB9-A707-68F999881CA8}"/>
              </a:ext>
            </a:extLst>
          </p:cNvPr>
          <p:cNvSpPr txBox="1">
            <a:spLocks/>
          </p:cNvSpPr>
          <p:nvPr/>
        </p:nvSpPr>
        <p:spPr>
          <a:xfrm>
            <a:off x="648592" y="3657600"/>
            <a:ext cx="7655619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05787FA-0371-41C4-BD84-0D4A8D45E04C}"/>
              </a:ext>
            </a:extLst>
          </p:cNvPr>
          <p:cNvSpPr txBox="1">
            <a:spLocks/>
          </p:cNvSpPr>
          <p:nvPr/>
        </p:nvSpPr>
        <p:spPr>
          <a:xfrm>
            <a:off x="4494211" y="4800600"/>
            <a:ext cx="380999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C67C6FF-C799-4EEE-96F9-6176CEC3E029}"/>
              </a:ext>
            </a:extLst>
          </p:cNvPr>
          <p:cNvSpPr txBox="1">
            <a:spLocks/>
          </p:cNvSpPr>
          <p:nvPr/>
        </p:nvSpPr>
        <p:spPr>
          <a:xfrm>
            <a:off x="4494211" y="5761038"/>
            <a:ext cx="723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7E9123FF-F89C-41C4-8C7A-0EFAA6FF9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6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Списъци – сортиране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3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06E9D88-2B79-4C81-8ACC-CAB83A2F9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1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781020"/>
            <a:ext cx="8938472" cy="1467380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Сортиране на списъци и масиви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F5D7314-E678-4CAC-AC15-1725576EBE5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Сортиране </a:t>
            </a:r>
            <a:r>
              <a:rPr lang="bg-BG" dirty="0"/>
              <a:t>на списък</a:t>
            </a:r>
            <a:r>
              <a:rPr lang="en-US" dirty="0"/>
              <a:t> == </a:t>
            </a:r>
            <a:r>
              <a:rPr lang="bg-BG" dirty="0"/>
              <a:t>възходяща подредба на елементите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bg-BG" dirty="0"/>
              <a:t>Елементите трябва да са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сравними</a:t>
            </a:r>
            <a:r>
              <a:rPr lang="en-US" dirty="0"/>
              <a:t>, </a:t>
            </a:r>
            <a:r>
              <a:rPr lang="bg-BG" dirty="0"/>
              <a:t>т</a:t>
            </a:r>
            <a:r>
              <a:rPr lang="en-US" dirty="0"/>
              <a:t>.</a:t>
            </a:r>
            <a:r>
              <a:rPr lang="bg-BG" dirty="0"/>
              <a:t>е</a:t>
            </a:r>
            <a:r>
              <a:rPr lang="en-US" dirty="0"/>
              <a:t>. </a:t>
            </a:r>
            <a:r>
              <a:rPr lang="bg-BG" dirty="0"/>
              <a:t>числа, низове, дати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списъци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9724" y="2169825"/>
            <a:ext cx="11506200" cy="4267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500" dirty="0"/>
              <a:t>var names =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500" dirty="0"/>
              <a:t> {"Nakov", "Angel",</a:t>
            </a:r>
            <a:br>
              <a:rPr lang="en-US" sz="2500" dirty="0"/>
            </a:br>
            <a:r>
              <a:rPr lang="en-US" sz="2500" dirty="0"/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names.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5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Console.WriteLine(string.Join(", ", names)); 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Angel, </a:t>
            </a:r>
            <a:r>
              <a:rPr lang="en-US" sz="2500" i="1" dirty="0" err="1">
                <a:solidFill>
                  <a:schemeClr val="tx2">
                    <a:lumMod val="75000"/>
                  </a:schemeClr>
                </a:solidFill>
              </a:rPr>
              <a:t>Atanas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, Boris, Ivan, </a:t>
            </a:r>
            <a:r>
              <a:rPr lang="en-US" sz="2500" i="1" dirty="0" err="1">
                <a:solidFill>
                  <a:schemeClr val="tx2">
                    <a:lumMod val="75000"/>
                  </a:schemeClr>
                </a:solidFill>
              </a:rPr>
              <a:t>Nakov</a:t>
            </a:r>
            <a:endParaRPr lang="en-US" sz="25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500" dirty="0" err="1"/>
              <a:t>names.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;</a:t>
            </a:r>
            <a:r>
              <a:rPr lang="bg-BG" sz="2500" dirty="0"/>
              <a:t>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bg-BG" sz="2500" i="1" dirty="0">
                <a:solidFill>
                  <a:schemeClr val="tx2">
                    <a:lumMod val="75000"/>
                  </a:schemeClr>
                </a:solidFill>
              </a:rPr>
              <a:t>Сортираме списъка в нарастващ ред</a:t>
            </a:r>
            <a:endParaRPr lang="bg-BG" sz="2500" dirty="0"/>
          </a:p>
          <a:p>
            <a:pPr>
              <a:lnSpc>
                <a:spcPct val="120000"/>
              </a:lnSpc>
            </a:pPr>
            <a:r>
              <a:rPr lang="en-US" sz="2500" dirty="0" err="1"/>
              <a:t>names.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;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bg-BG" sz="2500" i="1" dirty="0">
                <a:solidFill>
                  <a:schemeClr val="tx2">
                    <a:lumMod val="75000"/>
                  </a:schemeClr>
                </a:solidFill>
              </a:rPr>
              <a:t>Обръщаме списъка, получава се намалящ ред</a:t>
            </a:r>
          </a:p>
          <a:p>
            <a:pPr>
              <a:lnSpc>
                <a:spcPct val="120000"/>
              </a:lnSpc>
            </a:pPr>
            <a:r>
              <a:rPr lang="en-US" sz="2500" dirty="0" err="1"/>
              <a:t>Console.WriteLine</a:t>
            </a:r>
            <a:r>
              <a:rPr lang="en-US" sz="2500" dirty="0"/>
              <a:t>(</a:t>
            </a:r>
            <a:r>
              <a:rPr lang="en-US" sz="2500" dirty="0" err="1"/>
              <a:t>string.Join</a:t>
            </a:r>
            <a:r>
              <a:rPr lang="en-US" sz="2500" dirty="0"/>
              <a:t>(", ", names));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092824" y="2667000"/>
            <a:ext cx="3012140" cy="1004047"/>
          </a:xfrm>
          <a:prstGeom prst="wedgeRoundRectCallout">
            <a:avLst>
              <a:gd name="adj1" fmla="val -152213"/>
              <a:gd name="adj2" fmla="val 22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Сортиране в нарастващ ред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879D21B-17C6-4F72-89A1-685A6E2C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го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сортирайте</a:t>
            </a:r>
            <a:endParaRPr lang="en-US" dirty="0"/>
          </a:p>
          <a:p>
            <a:pPr lvl="1"/>
            <a:r>
              <a:rPr lang="bg-BG" dirty="0"/>
              <a:t>Изведете сортирания списък както е показано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896265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397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51839" y="2896265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192330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39700" y="42973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839" y="4192330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3082" y="419233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35996" y="43131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69366" y="4192330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123082" y="289560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35996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9366" y="2895600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5ABB70E1-22E2-43BE-9781-8914C1CAC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 smtClean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8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числа</a:t>
            </a:r>
            <a:r>
              <a:rPr lang="en-US" dirty="0"/>
              <a:t>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</a:p>
          <a:p>
            <a:r>
              <a:rPr lang="en-US" sz="3000" dirty="0"/>
              <a:t> 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80412" y="1583093"/>
            <a:ext cx="2743200" cy="935163"/>
          </a:xfrm>
          <a:prstGeom prst="wedgeRoundRectCallout">
            <a:avLst>
              <a:gd name="adj1" fmla="val -76794"/>
              <a:gd name="adj2" fmla="val 38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03976" y="3024352"/>
            <a:ext cx="3514436" cy="609600"/>
          </a:xfrm>
          <a:prstGeom prst="wedgeRoundRectCallout">
            <a:avLst>
              <a:gd name="adj1" fmla="val -71902"/>
              <a:gd name="adj2" fmla="val 40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Сортирайте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847011" y="3429000"/>
            <a:ext cx="3038763" cy="616973"/>
          </a:xfrm>
          <a:prstGeom prst="wedgeRoundRectCallout">
            <a:avLst>
              <a:gd name="adj1" fmla="val -70681"/>
              <a:gd name="adj2" fmla="val 7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234588E-E6A8-4479-AD67-C217D8F6E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0898" y="63246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 smtClean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5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изведете всички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 квадрати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списъка в намалящ ред</a:t>
            </a:r>
            <a:endParaRPr lang="en-US" dirty="0"/>
          </a:p>
          <a:p>
            <a:pPr lvl="1"/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 квадрат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</a:t>
            </a:r>
            <a:r>
              <a:rPr lang="bg-BG" dirty="0"/>
              <a:t>е число, за което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bg-BG" dirty="0"/>
              <a:t>, където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цяло число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Квадрати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7479007" y="3708400"/>
            <a:ext cx="3873205" cy="1244600"/>
          </a:xfrm>
          <a:prstGeom prst="wedgeRoundRectCallout">
            <a:avLst>
              <a:gd name="adj1" fmla="val -85695"/>
              <a:gd name="adj2" fmla="val 69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Потърсете в Интернет как да изчислите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корен квадратен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FD9CCAC1-5D51-42C6-AAAB-5D8C6F1EE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 smtClean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интервала</a:t>
            </a:r>
            <a:r>
              <a:rPr lang="en-US" dirty="0"/>
              <a:t> [0…1000]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ги отпечайте в нарастващ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заедно с техния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Брой 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26737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482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40154" y="3771378"/>
            <a:ext cx="280884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08441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99759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14462" y="3771378"/>
            <a:ext cx="257527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541938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A8CAB16-9D9C-4138-8256-3AB07BDD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 smtClean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4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Брой на числа</a:t>
            </a:r>
            <a:r>
              <a:rPr lang="en-US" dirty="0"/>
              <a:t> (</a:t>
            </a:r>
            <a:r>
              <a:rPr lang="bg-BG" dirty="0"/>
              <a:t>Просто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0687" y="1134635"/>
            <a:ext cx="1116632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counts.Length</a:t>
            </a:r>
            <a:r>
              <a:rPr lang="en-US" sz="2800" dirty="0"/>
              <a:t>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}");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637601" y="2209800"/>
            <a:ext cx="2867011" cy="1981200"/>
          </a:xfrm>
          <a:prstGeom prst="wedgeRoundRectCallout">
            <a:avLst>
              <a:gd name="adj1" fmla="val -74848"/>
              <a:gd name="adj2" fmla="val -33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 се среща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списъка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1C9B039-3783-46B7-9E0A-A55D15C74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 smtClean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Брой на числа </a:t>
            </a:r>
            <a:r>
              <a:rPr lang="en-US" dirty="0"/>
              <a:t>(</a:t>
            </a:r>
            <a:r>
              <a:rPr lang="bg-BG" dirty="0"/>
              <a:t>със сортиране</a:t>
            </a:r>
            <a:r>
              <a:rPr lang="en-US" dirty="0"/>
              <a:t>) 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36612" y="1112579"/>
            <a:ext cx="10375696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List&lt;int&gt; nums = ReadNumbers();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.Sort()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var pos = 0;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while (pos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nums.Count</a:t>
            </a:r>
            <a:r>
              <a:rPr lang="en-US" sz="28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int num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nums[pos]</a:t>
            </a:r>
            <a:r>
              <a:rPr lang="en-US" sz="2800" dirty="0"/>
              <a:t>, count = 1;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while (pos + count &lt; nums.Count &amp;&amp; 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 + count]</a:t>
            </a:r>
            <a:r>
              <a:rPr lang="en-US" sz="2800" dirty="0"/>
              <a:t> == num)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  count++;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pos = pos + count;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Console.WriteLine($"{num} -&gt; {count}");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}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189412" y="1676400"/>
            <a:ext cx="3352800" cy="631982"/>
          </a:xfrm>
          <a:prstGeom prst="wedgeRoundRectCallout">
            <a:avLst>
              <a:gd name="adj1" fmla="val -70649"/>
              <a:gd name="adj2" fmla="val -31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Сортираме числата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8264111" y="1828800"/>
            <a:ext cx="3302301" cy="1824537"/>
          </a:xfrm>
          <a:prstGeom prst="wedgeRoundRectCallout">
            <a:avLst>
              <a:gd name="adj1" fmla="val -70454"/>
              <a:gd name="adj2" fmla="val 37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Броим колко пъти се среща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започвайи с позицията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6AFE932-CFB2-4836-892C-542F150AD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 smtClean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7137</TotalTime>
  <Words>869</Words>
  <Application>Microsoft Office PowerPoint</Application>
  <PresentationFormat>Custom</PresentationFormat>
  <Paragraphs>141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Сортиране на списъци и масиви</vt:lpstr>
      <vt:lpstr>Сортиране на списъци</vt:lpstr>
      <vt:lpstr>Задача: Сортиране на числа</vt:lpstr>
      <vt:lpstr>Решение: Сортиране на числа </vt:lpstr>
      <vt:lpstr>Задача: Квадрати</vt:lpstr>
      <vt:lpstr>Задача: Брой на числа</vt:lpstr>
      <vt:lpstr>Решение: Брой на числа (Просто)</vt:lpstr>
      <vt:lpstr>Решение: Брой на числа (със сортиране) </vt:lpstr>
      <vt:lpstr>Какво научихме в този раздел?</vt:lpstr>
      <vt:lpstr>Списъци – сортиране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296</cp:revision>
  <dcterms:created xsi:type="dcterms:W3CDTF">2014-01-02T17:00:34Z</dcterms:created>
  <dcterms:modified xsi:type="dcterms:W3CDTF">2020-11-13T12:25:40Z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