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5"/>
  </p:notesMasterIdLst>
  <p:handoutMasterIdLst>
    <p:handoutMasterId r:id="rId26"/>
  </p:handoutMasterIdLst>
  <p:sldIdLst>
    <p:sldId id="402" r:id="rId3"/>
    <p:sldId id="517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78" r:id="rId16"/>
    <p:sldId id="426" r:id="rId17"/>
    <p:sldId id="483" r:id="rId18"/>
    <p:sldId id="484" r:id="rId19"/>
    <p:sldId id="486" r:id="rId20"/>
    <p:sldId id="485" r:id="rId21"/>
    <p:sldId id="464" r:id="rId22"/>
    <p:sldId id="518" r:id="rId23"/>
    <p:sldId id="481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31E58F3-A21E-43FB-A976-35F6311F01CB}">
          <p14:sldIdLst>
            <p14:sldId id="402"/>
            <p14:sldId id="517"/>
          </p14:sldIdLst>
        </p14:section>
        <p14:section name="Data Types" id="{15558C00-BA75-42ED-8633-5B2D2E371762}">
          <p14:sldIdLst>
            <p14:sldId id="467"/>
            <p14:sldId id="468"/>
            <p14:sldId id="469"/>
            <p14:sldId id="470"/>
            <p14:sldId id="471"/>
          </p14:sldIdLst>
        </p14:section>
        <p14:section name="Integer Types" id="{89C3DF29-1567-4332-8F0D-F5657152321F}">
          <p14:sldIdLst>
            <p14:sldId id="472"/>
            <p14:sldId id="473"/>
            <p14:sldId id="474"/>
            <p14:sldId id="475"/>
            <p14:sldId id="476"/>
            <p14:sldId id="477"/>
            <p14:sldId id="478"/>
            <p14:sldId id="426"/>
            <p14:sldId id="483"/>
            <p14:sldId id="484"/>
            <p14:sldId id="486"/>
            <p14:sldId id="485"/>
          </p14:sldIdLst>
        </p14:section>
        <p14:section name="Conclusion" id="{7ADD8500-CA4F-4F92-8870-B5F2D8D6CDF4}">
          <p14:sldIdLst>
            <p14:sldId id="464"/>
            <p14:sldId id="518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2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23-Nov-20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23-Nov-20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5784002F-0124-4251-8EFC-593DA92518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22705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787C64C-B703-4237-9861-15A1A99D3C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3885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63AA164-EC21-489C-8E31-466736B7A0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98257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63AC2B8-669F-4030-B546-615775E2E6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31408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DF53364-8DC8-44E1-995C-D5C69C2302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70158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29FAA36-B2FA-4A54-840C-E560A97D65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7644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Fundamentals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47/&#1058;&#1080;&#1087;&#1086;&#1074;&#1077;-&#1076;&#1072;&#1085;&#1085;&#1080;-&#1094;&#1077;&#1083;&#1086;&#1095;&#1080;&#1089;&#1083;&#1077;&#1085;&#1080;-&#1090;&#1080;&#1087;&#1086;&#1074;&#1077;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rds.yahoo.com/_ylt=A0WTefemjApLkgYBqCaJzbkF;_ylu=X3oDMTBqaTdkZW1yBHBvcwM2OQRzZWMDc3IEdnRpZAM-/SIG=1fljnmf3p/EXP=1259068966/**http:/images.search.yahoo.com/images/view?back=http://images.search.yahoo.com/search/images?p=integers&amp;b=55&amp;ni=18&amp;ei=utf-8&amp;pstart=1&amp;w=385&amp;h=261&amp;imgurl=integers.eu/images/math/math_385x261.jpg&amp;rurl=http://integers.eu/&amp;size=9k&amp;name=math+385x261+jpg&amp;p=integers&amp;oid=ca709bb4a5eab796&amp;fr2=&amp;no=69&amp;tt=21574&amp;b=55&amp;ni=18&amp;sigr=10j79u6nk&amp;sigi=118co5t93&amp;sigb=12kc6cjm9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judge.softuni.bg/Contests/264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30.jpeg"/><Relationship Id="rId4" Type="http://schemas.openxmlformats.org/officeDocument/2006/relationships/image" Target="../media/image27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788071"/>
          </a:xfrm>
        </p:spPr>
        <p:txBody>
          <a:bodyPr>
            <a:normAutofit fontScale="90000"/>
          </a:bodyPr>
          <a:lstStyle/>
          <a:p>
            <a:r>
              <a:rPr lang="bg-BG" dirty="0"/>
              <a:t>Типове данни и променливи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/>
          </a:bodyPr>
          <a:lstStyle/>
          <a:p>
            <a:r>
              <a:rPr lang="bg-BG" dirty="0"/>
              <a:t>Числени типове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508594" y="3752179"/>
            <a:ext cx="233096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4" name="Picture 2" descr="http://educhoices.org/cimages/multimages/1/free_technology_courses.jpg">
            <a:extLst>
              <a:ext uri="{FF2B5EF4-FFF2-40B4-BE49-F238E27FC236}">
                <a16:creationId xmlns:a16="http://schemas.microsoft.com/office/drawing/2014/main" id="{A527D257-65B4-4ACC-BE32-C50549DD6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398" y="3764992"/>
            <a:ext cx="4364712" cy="21617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227012" y="3624633"/>
            <a:ext cx="5562598" cy="2641143"/>
            <a:chOff x="227012" y="3624633"/>
            <a:chExt cx="5562598" cy="2641143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9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41094" y="416269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1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1094" y="4987324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2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7012" y="543483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4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7012" y="5807314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227012" y="6261672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042249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38224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Според мерната единица, можем да ползваме различен тип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Векове </a:t>
            </a:r>
            <a:r>
              <a:rPr lang="en-US" dirty="0"/>
              <a:t>– </a:t>
            </a:r>
            <a:r>
              <a:rPr lang="bg-BG" dirty="0"/>
              <a:t>Пример</a:t>
            </a:r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760413" y="3214568"/>
            <a:ext cx="10668000" cy="31547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centuries = 20;   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Много малко число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255)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years = 2000;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Малко число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32767)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days = 730484;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Голямо число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4.3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млрд.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ulong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hours = 17531616;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Много голямо число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18.4*10^18)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b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"{0} centuries 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{1} years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 days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{3} hours.",</a:t>
            </a:r>
            <a:b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centuries, years, days, hours);</a:t>
            </a:r>
            <a:endParaRPr lang="en-US" sz="27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1794390"/>
            <a:ext cx="8610600" cy="1087422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5DB4F5C-65C6-4FE8-9FDC-9D9DBDA75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5569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100" dirty="0"/>
              <a:t>Целите числа си имат 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</a:rPr>
              <a:t>диапазон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00" dirty="0"/>
              <a:t>(</a:t>
            </a:r>
            <a:r>
              <a:rPr lang="bg-BG" sz="3100" dirty="0"/>
              <a:t>минимална и максимална стойност</a:t>
            </a:r>
            <a:r>
              <a:rPr lang="en-US" sz="3100" dirty="0"/>
              <a:t>)</a:t>
            </a:r>
          </a:p>
          <a:p>
            <a:r>
              <a:rPr lang="bg-BG" sz="3100" dirty="0"/>
              <a:t>Целочислените типове могат да се 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</a:rPr>
              <a:t>препълнят</a:t>
            </a:r>
            <a:r>
              <a:rPr lang="en-US" sz="3100" dirty="0"/>
              <a:t> </a:t>
            </a:r>
            <a:r>
              <a:rPr lang="en-US" sz="3100" dirty="0">
                <a:sym typeface="Wingdings" panose="05000000000000000000" pitchFamily="2" charset="2"/>
              </a:rPr>
              <a:t> </a:t>
            </a:r>
            <a:r>
              <a:rPr lang="bg-BG" sz="3100" dirty="0">
                <a:sym typeface="Wingdings" panose="05000000000000000000" pitchFamily="2" charset="2"/>
              </a:rPr>
              <a:t>това води до 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некоректни стойности</a:t>
            </a:r>
            <a:endParaRPr lang="en-US" sz="3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Внимавайте с препълването</a:t>
            </a:r>
            <a:r>
              <a:rPr lang="en-US" dirty="0"/>
              <a:t>!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3415035"/>
            <a:ext cx="6143624" cy="30619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 counter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 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260;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counter++;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Console.WriteLine(counter);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91586" y="3415035"/>
            <a:ext cx="2006601" cy="30619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7D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7D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593011" y="475551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4234B8B-5614-4097-AA02-9E367A35A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9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в която въвеждаме цяло число – брой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векове</a:t>
            </a:r>
            <a:r>
              <a:rPr lang="en-US" dirty="0"/>
              <a:t> </a:t>
            </a:r>
            <a:r>
              <a:rPr lang="bg-BG" dirty="0"/>
              <a:t>и го преобразуваме към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години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дни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часове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минути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Векове към минути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855763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Centures =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centuries = 100 years = 36524 days = 876576 hours = 52594560 minutes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6612" y="4648200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Centures =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centuries = 500 years = 182621 days = 4382904 hours = 262974240 minutes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8A60495-9F2D-495D-A425-B6FDA958E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98612" y="6326716"/>
            <a:ext cx="922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Тествайте в </a:t>
            </a:r>
            <a:r>
              <a:rPr lang="en-US" dirty="0"/>
              <a:t>Judge: </a:t>
            </a:r>
            <a:r>
              <a:rPr lang="en-US" dirty="0">
                <a:hlinkClick r:id="rId2"/>
              </a:rPr>
              <a:t>https://judge.softuni.bg/Contests/2647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91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Векове към минути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266824"/>
            <a:ext cx="10591800" cy="46116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Console.Write("Centuries =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centuries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years = centuries * 100;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days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(years * 365.2422);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hours = 24 * days;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minutes = 60 * hours;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centuries = {1} years = {2} days = {3} hours = {4} minutes", centuries, years, days, hours, minutes);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081161" y="3304661"/>
            <a:ext cx="3389308" cy="1066800"/>
          </a:xfrm>
          <a:prstGeom prst="wedgeRoundRectCallout">
            <a:avLst>
              <a:gd name="adj1" fmla="val -107558"/>
              <a:gd name="adj2" fmla="val -655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(int)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преобразува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double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към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9148426" y="2438400"/>
            <a:ext cx="2743200" cy="1233365"/>
          </a:xfrm>
          <a:prstGeom prst="wedgeRoundRectCallout">
            <a:avLst>
              <a:gd name="adj1" fmla="val -84560"/>
              <a:gd name="adj2" fmla="val -29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Тропическата година има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365.2422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дни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F2EAE3A9-A5B6-42B8-B3DA-802466E72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4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403740"/>
            <a:ext cx="11804822" cy="53177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bg-BG" dirty="0"/>
              <a:t>Литералите са стойност, която задаваме в кода</a:t>
            </a:r>
          </a:p>
          <a:p>
            <a:pPr>
              <a:lnSpc>
                <a:spcPct val="120000"/>
              </a:lnSpc>
            </a:pPr>
            <a:r>
              <a:rPr lang="bg-BG" dirty="0"/>
              <a:t>Примери за целочислени литерали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bg-BG" dirty="0"/>
              <a:t>Представките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обозначават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шестнадесетична</a:t>
            </a:r>
            <a:r>
              <a:rPr lang="en-US" dirty="0"/>
              <a:t> </a:t>
            </a:r>
            <a:r>
              <a:rPr lang="bg-BG" dirty="0"/>
              <a:t>стойност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bg-BG" dirty="0"/>
              <a:t>Например: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0xFE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0xA8F1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0xFFFFFFFF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Наставките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обозначават типове</a:t>
            </a:r>
            <a:r>
              <a:rPr lang="en-US" dirty="0"/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bg-BG" dirty="0"/>
              <a:t>Например: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12345678U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0U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Наставките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обозначават</a:t>
            </a:r>
            <a:r>
              <a:rPr lang="en-US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bg-BG" dirty="0"/>
              <a:t>Например: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9876543L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0L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Целочислени литерали</a:t>
            </a:r>
            <a:endParaRPr lang="en-US" dirty="0"/>
          </a:p>
        </p:txBody>
      </p:sp>
      <p:pic>
        <p:nvPicPr>
          <p:cNvPr id="23554" name="Picture 2" descr="Go to fullsize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304" y="4767115"/>
            <a:ext cx="2197508" cy="14812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6" name="Group 5"/>
          <p:cNvGrpSpPr/>
          <p:nvPr/>
        </p:nvGrpSpPr>
        <p:grpSpPr>
          <a:xfrm>
            <a:off x="8761412" y="848695"/>
            <a:ext cx="2895598" cy="1481285"/>
            <a:chOff x="7898874" y="318624"/>
            <a:chExt cx="2810554" cy="3229205"/>
          </a:xfrm>
          <a:effectLst>
            <a:glow rad="101600">
              <a:schemeClr val="tx1">
                <a:lumMod val="95000"/>
                <a:alpha val="20000"/>
              </a:schemeClr>
            </a:glow>
          </a:effectLst>
        </p:grpSpPr>
        <p:sp>
          <p:nvSpPr>
            <p:cNvPr id="7" name="TextBox 6"/>
            <p:cNvSpPr txBox="1"/>
            <p:nvPr/>
          </p:nvSpPr>
          <p:spPr>
            <a:xfrm rot="21521100">
              <a:off x="7898874" y="318624"/>
              <a:ext cx="684957" cy="1509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int</a:t>
              </a:r>
              <a:endPara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363399">
              <a:off x="8180754" y="1672275"/>
              <a:ext cx="745562" cy="1115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long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843522">
              <a:off x="9356253" y="593324"/>
              <a:ext cx="893114" cy="1115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sbyte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9558493">
              <a:off x="9235612" y="1930701"/>
              <a:ext cx="869774" cy="1115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short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445021">
              <a:off x="8815143" y="1232806"/>
              <a:ext cx="625972" cy="984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uint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21351847">
              <a:off x="10115521" y="1740629"/>
              <a:ext cx="593907" cy="853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byte</a:t>
              </a:r>
              <a:endParaRPr lang="en-US" sz="1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737566">
              <a:off x="9855935" y="2654096"/>
              <a:ext cx="728230" cy="787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ushort</a:t>
              </a:r>
              <a:endParaRPr lang="en-US" sz="1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21140650">
              <a:off x="8522000" y="2563274"/>
              <a:ext cx="812001" cy="984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ulong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1DA6572D-4517-46E5-B0D1-AA79E8E50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3915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Judge </a:t>
            </a:r>
            <a:r>
              <a:rPr lang="bg-BG" dirty="0"/>
              <a:t>системата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Автоматична проверка за задачи</a:t>
            </a:r>
            <a:endParaRPr lang="en-US" dirty="0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693C928-DFAD-4024-AAAC-3DD47D4DDA98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80E165-D012-4134-904C-0A1C46F40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874" y="583481"/>
            <a:ext cx="6035077" cy="42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25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4CED2B-754E-426E-8A55-8FCA2C22F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40DC8-2D19-464D-9852-787CBA43F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Системата за автоматизирана проверка на задачи </a:t>
            </a:r>
            <a:r>
              <a:rPr lang="en-US" b="1" dirty="0">
                <a:solidFill>
                  <a:srgbClr val="FFA72A"/>
                </a:solidFill>
              </a:rPr>
              <a:t>SoftUni Judge </a:t>
            </a:r>
            <a:r>
              <a:rPr lang="bg-BG" dirty="0"/>
              <a:t>позволява да проверите решението си веднага</a:t>
            </a:r>
          </a:p>
          <a:p>
            <a:r>
              <a:rPr lang="bg-BG" dirty="0"/>
              <a:t>Направете си </a:t>
            </a:r>
            <a:r>
              <a:rPr lang="bg-BG" b="1" dirty="0">
                <a:solidFill>
                  <a:srgbClr val="FFA72A"/>
                </a:solidFill>
              </a:rPr>
              <a:t>регистрация</a:t>
            </a:r>
            <a:r>
              <a:rPr lang="en-US" dirty="0"/>
              <a:t> (</a:t>
            </a:r>
            <a:r>
              <a:rPr lang="bg-BG" dirty="0"/>
              <a:t>еднократно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94D355-54D5-477A-B00E-82C83B79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Judge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2AAA77-FB30-4CAC-980E-B76EEB218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662" y="3276600"/>
            <a:ext cx="6941500" cy="3095625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460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4CED2B-754E-426E-8A55-8FCA2C22F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40DC8-2D19-464D-9852-787CBA43F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27924"/>
            <a:ext cx="11804822" cy="5570355"/>
          </a:xfrm>
        </p:spPr>
        <p:txBody>
          <a:bodyPr/>
          <a:lstStyle/>
          <a:p>
            <a:r>
              <a:rPr lang="en-US" dirty="0"/>
              <a:t>SoftUni judge </a:t>
            </a:r>
            <a:r>
              <a:rPr lang="bg-BG" dirty="0"/>
              <a:t>съдържа </a:t>
            </a:r>
            <a:r>
              <a:rPr lang="bg-BG" b="1" dirty="0">
                <a:solidFill>
                  <a:srgbClr val="FFA72A"/>
                </a:solidFill>
              </a:rPr>
              <a:t>категории</a:t>
            </a:r>
            <a:r>
              <a:rPr lang="bg-BG" dirty="0"/>
              <a:t> със състезания</a:t>
            </a:r>
            <a:endParaRPr lang="en-US" b="1" dirty="0">
              <a:solidFill>
                <a:srgbClr val="FFA72A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94D355-54D5-477A-B00E-82C83B79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Judge</a:t>
            </a:r>
            <a:r>
              <a:rPr lang="bg-BG" dirty="0"/>
              <a:t>: категории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E3292B-5E80-4746-A81E-F4626093A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99" y="1828800"/>
            <a:ext cx="4477220" cy="4751646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0B9E27D9-544C-4D49-A182-8EA2BCF423FE}"/>
              </a:ext>
            </a:extLst>
          </p:cNvPr>
          <p:cNvSpPr/>
          <p:nvPr/>
        </p:nvSpPr>
        <p:spPr>
          <a:xfrm>
            <a:off x="5186984" y="4077272"/>
            <a:ext cx="457200" cy="254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DD2B3F-1FA6-4399-A653-C6A72C370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154" y="1828801"/>
            <a:ext cx="5830804" cy="4751644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28191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4CED2B-754E-426E-8A55-8FCA2C22F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40DC8-2D19-464D-9852-787CBA43F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Всяко </a:t>
            </a:r>
            <a:r>
              <a:rPr lang="bg-BG" b="1" dirty="0">
                <a:solidFill>
                  <a:srgbClr val="FFA72A"/>
                </a:solidFill>
              </a:rPr>
              <a:t>състезание</a:t>
            </a:r>
            <a:r>
              <a:rPr lang="bg-BG" dirty="0"/>
              <a:t> съдържа задачите от даден урок:</a:t>
            </a:r>
            <a:r>
              <a:rPr lang="en-US" dirty="0"/>
              <a:t> </a:t>
            </a:r>
            <a:endParaRPr lang="en-US" b="1" dirty="0">
              <a:solidFill>
                <a:srgbClr val="FFA72A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94D355-54D5-477A-B00E-82C83B79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Judge</a:t>
            </a:r>
            <a:r>
              <a:rPr lang="bg-BG" dirty="0"/>
              <a:t>: състезания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B9E27D9-544C-4D49-A182-8EA2BCF423FE}"/>
              </a:ext>
            </a:extLst>
          </p:cNvPr>
          <p:cNvSpPr/>
          <p:nvPr/>
        </p:nvSpPr>
        <p:spPr>
          <a:xfrm>
            <a:off x="5144452" y="4021610"/>
            <a:ext cx="343501" cy="254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C4A794-E6F0-468E-A41C-553890BDD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44" y="2380965"/>
            <a:ext cx="4403168" cy="3528216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CD1C3D-C178-4015-84F3-32D54E910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993" y="2380962"/>
            <a:ext cx="5836801" cy="3528216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0612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4CED2B-754E-426E-8A55-8FCA2C22F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40DC8-2D19-464D-9852-787CBA43F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Влезте в състезанието от днешния урок и изпратете кода си:</a:t>
            </a:r>
            <a:endParaRPr lang="en-US" b="1" dirty="0">
              <a:solidFill>
                <a:srgbClr val="FFA72A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94D355-54D5-477A-B00E-82C83B79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Judge</a:t>
            </a:r>
            <a:r>
              <a:rPr lang="bg-BG" dirty="0"/>
              <a:t>: изпращане на решение</a:t>
            </a:r>
            <a:endParaRPr lang="en-US" dirty="0"/>
          </a:p>
        </p:txBody>
      </p:sp>
      <p:sp>
        <p:nvSpPr>
          <p:cNvPr id="7" name="Текстово поле 5">
            <a:extLst>
              <a:ext uri="{FF2B5EF4-FFF2-40B4-BE49-F238E27FC236}">
                <a16:creationId xmlns:a16="http://schemas.microsoft.com/office/drawing/2014/main" id="{0D46DF75-BA3B-4557-A3B6-025E8DEF6EDF}"/>
              </a:ext>
            </a:extLst>
          </p:cNvPr>
          <p:cNvSpPr txBox="1"/>
          <p:nvPr/>
        </p:nvSpPr>
        <p:spPr>
          <a:xfrm>
            <a:off x="5713412" y="1988403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Линк към </a:t>
            </a:r>
            <a:r>
              <a:rPr lang="en-US" dirty="0"/>
              <a:t>Judge</a:t>
            </a:r>
            <a:r>
              <a:rPr lang="bg-BG" dirty="0"/>
              <a:t> за днешния урок</a:t>
            </a:r>
            <a:r>
              <a:rPr lang="en-US" dirty="0"/>
              <a:t>: </a:t>
            </a:r>
            <a:r>
              <a:rPr lang="en-US" u="sng" dirty="0">
                <a:solidFill>
                  <a:srgbClr val="0563C1"/>
                </a:solidFill>
                <a:hlinkClick r:id="rId2"/>
              </a:rPr>
              <a:t>https://judge.softuni.bg/Contests/26</a:t>
            </a:r>
            <a:r>
              <a:rPr lang="bg-BG" u="sng" dirty="0">
                <a:solidFill>
                  <a:srgbClr val="0563C1"/>
                </a:solidFill>
                <a:hlinkClick r:id="rId2"/>
              </a:rPr>
              <a:t>47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E72CCB-F70F-4325-A1BD-76D9659B1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23" y="1828799"/>
            <a:ext cx="4675265" cy="46752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1E9A58-62C6-459B-9C2E-7F65BAB57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192" y="3420878"/>
            <a:ext cx="7288740" cy="2370322"/>
          </a:xfrm>
          <a:prstGeom prst="rect">
            <a:avLst/>
          </a:prstGeom>
          <a:ln>
            <a:solidFill>
              <a:schemeClr val="tx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2336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</a:pPr>
            <a:r>
              <a:rPr lang="bg-BG" dirty="0"/>
              <a:t>Как работят компютрите? Променливи. Типове данни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Целочислени типове данни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854331A6-6D02-4620-82EF-BDC3E772E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11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r>
              <a:rPr lang="bg-BG" dirty="0"/>
              <a:t>Променливи:</a:t>
            </a:r>
          </a:p>
          <a:p>
            <a:pPr lvl="1"/>
            <a:r>
              <a:rPr lang="bg-BG" dirty="0"/>
              <a:t>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</a:p>
          <a:p>
            <a:pPr lvl="1"/>
            <a:r>
              <a:rPr lang="bg-BG" dirty="0"/>
              <a:t>имат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</a:p>
          <a:p>
            <a:pPr lvl="1"/>
            <a:r>
              <a:rPr lang="bg-BG" dirty="0"/>
              <a:t>имат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endParaRPr lang="en-US" dirty="0"/>
          </a:p>
          <a:p>
            <a:r>
              <a:rPr lang="bg-BG" dirty="0"/>
              <a:t>Целочислени типове данни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Имат определени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диапазони</a:t>
            </a:r>
          </a:p>
          <a:p>
            <a:pPr lvl="2"/>
            <a:r>
              <a:rPr lang="bg-BG" dirty="0"/>
              <a:t>Могат да пазят или да не пазят знак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82" y="2401313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40655" y="2905338"/>
            <a:ext cx="2344957" cy="253783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F1D0D2CF-91B6-49F2-9E85-7D83CFF5C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0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F818F4F7-A61C-4410-803D-544619E822EF}"/>
              </a:ext>
            </a:extLst>
          </p:cNvPr>
          <p:cNvSpPr txBox="1">
            <a:spLocks/>
          </p:cNvSpPr>
          <p:nvPr/>
        </p:nvSpPr>
        <p:spPr>
          <a:xfrm>
            <a:off x="303212" y="228600"/>
            <a:ext cx="7910299" cy="788071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7500"/>
          </a:bodyPr>
          <a:lstStyle>
            <a:lvl1pPr algn="l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Типове данни и променливи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667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20A13566-9ECD-4827-A1A3-46AB98A38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404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16" y="4651459"/>
            <a:ext cx="8007896" cy="16731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5200" dirty="0"/>
              <a:t>Типове данни и променливи</a:t>
            </a:r>
            <a:endParaRPr lang="en-US" sz="5200" dirty="0"/>
          </a:p>
        </p:txBody>
      </p:sp>
      <p:pic>
        <p:nvPicPr>
          <p:cNvPr id="3" name="Picture 2" descr="C:\Trash\binary-data-abstrac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986" y="1377028"/>
            <a:ext cx="5473756" cy="29663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E68A294E-0B73-415B-892C-6C3FA9A9A65D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07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информация</a:t>
            </a:r>
            <a:endParaRPr lang="en-US" dirty="0"/>
          </a:p>
          <a:p>
            <a:pPr lvl="1"/>
            <a:r>
              <a:rPr lang="bg-BG" dirty="0"/>
              <a:t>В компютърната памет се пазят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инструкциите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информация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работят компютрите</a:t>
            </a:r>
            <a:r>
              <a:rPr lang="en-US" dirty="0"/>
              <a:t>?</a:t>
            </a:r>
            <a:endParaRPr lang="bg-BG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612587" y="3581399"/>
            <a:ext cx="8963650" cy="1683495"/>
            <a:chOff x="1816500" y="3048000"/>
            <a:chExt cx="8164112" cy="1533331"/>
          </a:xfrm>
        </p:grpSpPr>
        <p:grpSp>
          <p:nvGrpSpPr>
            <p:cNvPr id="2" name="Group 1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21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A6A1D9B9-F937-446D-A447-D5A412926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51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Променливите имат: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Присвояване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се извършва чрез оператор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"="</a:t>
            </a:r>
            <a:r>
              <a:rPr lang="en-US" dirty="0"/>
              <a:t> </a:t>
            </a:r>
          </a:p>
          <a:p>
            <a:pPr lvl="1"/>
            <a:r>
              <a:rPr lang="bg-BG" dirty="0"/>
              <a:t>Пример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дефиниране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присвояване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C#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Когато се обработи, информацията се записва обратно в променливите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380201" y="4094472"/>
            <a:ext cx="3675062" cy="63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922338" y="3956360"/>
            <a:ext cx="2111734" cy="578882"/>
          </a:xfrm>
          <a:prstGeom prst="wedgeRoundRectCallout">
            <a:avLst>
              <a:gd name="adj1" fmla="val 72797"/>
              <a:gd name="adj2" fmla="val 311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dirty="0">
                <a:solidFill>
                  <a:srgbClr val="FFFFFF"/>
                </a:solidFill>
              </a:rPr>
              <a:t>Тип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684548" y="3352800"/>
            <a:ext cx="2871958" cy="578882"/>
          </a:xfrm>
          <a:prstGeom prst="wedgeRoundRectCallout">
            <a:avLst>
              <a:gd name="adj1" fmla="val -44868"/>
              <a:gd name="adj2" fmla="val 1077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dirty="0">
                <a:solidFill>
                  <a:srgbClr val="FFFFFF"/>
                </a:solidFill>
              </a:rPr>
              <a:t>Име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7285299" y="4398530"/>
            <a:ext cx="2871958" cy="578882"/>
          </a:xfrm>
          <a:prstGeom prst="wedgeRoundRectCallout">
            <a:avLst>
              <a:gd name="adj1" fmla="val -68027"/>
              <a:gd name="adj2" fmla="val -418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dirty="0">
                <a:solidFill>
                  <a:srgbClr val="FFFFFF"/>
                </a:solidFill>
              </a:rPr>
              <a:t>Стойност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2FC0DC34-4BDF-47FD-8A0C-AA9FCBE30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3807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 на данните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които имат сходни характеристики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bg-BG" dirty="0"/>
              <a:t>Описва вида на информацията, който се пази в компютърната памет</a:t>
            </a:r>
            <a:r>
              <a:rPr lang="en-US" dirty="0"/>
              <a:t> (</a:t>
            </a:r>
            <a:r>
              <a:rPr lang="bg-BG" dirty="0"/>
              <a:t>съответно в променливата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</a:pP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Положителни цели числа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Знаци от азбуката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Дни от седмицата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тип данни</a:t>
            </a:r>
            <a:r>
              <a:rPr lang="en-US" dirty="0"/>
              <a:t>?</a:t>
            </a:r>
          </a:p>
        </p:txBody>
      </p:sp>
      <p:pic>
        <p:nvPicPr>
          <p:cNvPr id="1026" name="Picture 2" descr="http://icons.iconarchive.com/icons/iconshock/real-vista-project-managment/256/data-management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3810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037FEDC-851A-4F37-A9B2-D113701F4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8495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Типът данни притежава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 </a:t>
            </a:r>
            <a:r>
              <a:rPr lang="en-US" dirty="0"/>
              <a:t>(C# </a:t>
            </a:r>
            <a:r>
              <a:rPr lang="bg-BG" dirty="0"/>
              <a:t>ключова дума </a:t>
            </a:r>
            <a:r>
              <a:rPr lang="en-US" dirty="0"/>
              <a:t>or .NET </a:t>
            </a:r>
            <a:r>
              <a:rPr lang="bg-BG" dirty="0"/>
              <a:t>тип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Размер </a:t>
            </a:r>
            <a:r>
              <a:rPr lang="en-US" dirty="0"/>
              <a:t>(</a:t>
            </a:r>
            <a:r>
              <a:rPr lang="bg-BG" dirty="0"/>
              <a:t>колко памет се използва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 по подразбиране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Цели числа в </a:t>
            </a:r>
            <a:r>
              <a:rPr lang="en-US" dirty="0"/>
              <a:t>C#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Име</a:t>
            </a:r>
            <a:r>
              <a:rPr lang="en-US" dirty="0"/>
              <a:t>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Размер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бита </a:t>
            </a:r>
            <a:r>
              <a:rPr lang="en-US" dirty="0"/>
              <a:t>(4 </a:t>
            </a:r>
            <a:r>
              <a:rPr lang="bg-BG" dirty="0"/>
              <a:t>байта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Стойност по подразбиране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Характеристики на типовете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085012" y="600182"/>
            <a:ext cx="2400601" cy="2828818"/>
            <a:chOff x="7401286" y="533400"/>
            <a:chExt cx="1975608" cy="2328015"/>
          </a:xfrm>
        </p:grpSpPr>
        <p:pic>
          <p:nvPicPr>
            <p:cNvPr id="2052" name="Picture 4" descr="http://clipartist.info/RSS/openclipart.org/2011/July/15-Friday/binary_file_icon-1331px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1286" y="533400"/>
              <a:ext cx="1975608" cy="232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464631" y="1697737"/>
              <a:ext cx="1344613" cy="106397"/>
            </a:xfrm>
            <a:prstGeom prst="rect">
              <a:avLst/>
            </a:prstGeom>
            <a:solidFill>
              <a:srgbClr val="F0A22E">
                <a:alpha val="10196"/>
              </a:srgb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787812" y="2209800"/>
            <a:ext cx="3778600" cy="1045256"/>
          </a:xfrm>
          <a:prstGeom prst="wedgeRoundRectCallout">
            <a:avLst>
              <a:gd name="adj1" fmla="val -59318"/>
              <a:gd name="adj2" fmla="val -560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FFFFFF"/>
                </a:solidFill>
              </a:rPr>
              <a:t>: </a:t>
            </a:r>
            <a:r>
              <a:rPr lang="bg-BG" sz="3200" dirty="0">
                <a:solidFill>
                  <a:srgbClr val="FFFFFF"/>
                </a:solidFill>
              </a:rPr>
              <a:t>поредица от </a:t>
            </a:r>
            <a:r>
              <a:rPr lang="en-US" sz="3200" dirty="0">
                <a:solidFill>
                  <a:srgbClr val="FFFFFF"/>
                </a:solidFill>
              </a:rPr>
              <a:t>32 </a:t>
            </a:r>
            <a:r>
              <a:rPr lang="bg-BG" sz="3200" dirty="0">
                <a:solidFill>
                  <a:srgbClr val="FFFFFF"/>
                </a:solidFill>
              </a:rPr>
              <a:t>бита в паметта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544" y="4617546"/>
            <a:ext cx="3920068" cy="1907456"/>
          </a:xfrm>
          <a:prstGeom prst="rect">
            <a:avLst/>
          </a:prstGeom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713412" y="3810000"/>
            <a:ext cx="3970800" cy="1081929"/>
          </a:xfrm>
          <a:prstGeom prst="wedgeRoundRectCallout">
            <a:avLst>
              <a:gd name="adj1" fmla="val 40050"/>
              <a:gd name="adj2" fmla="val 876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FFFFFF"/>
                </a:solidFill>
              </a:rPr>
              <a:t>: 4 sequential bytes in the memory</a:t>
            </a:r>
            <a:endParaRPr lang="bg-BG" sz="3200" dirty="0">
              <a:solidFill>
                <a:srgbClr val="FFFFFF"/>
              </a:solidFill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F1FB1E25-4639-42D7-9A3A-0B73BA4A1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984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351600"/>
            <a:ext cx="8938472" cy="820600"/>
          </a:xfrm>
        </p:spPr>
        <p:txBody>
          <a:bodyPr/>
          <a:lstStyle/>
          <a:p>
            <a:r>
              <a:rPr lang="bg-BG" dirty="0"/>
              <a:t>Целочислени типове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890538" y="1570758"/>
            <a:ext cx="5648955" cy="3218155"/>
            <a:chOff x="8551624" y="1141196"/>
            <a:chExt cx="2306448" cy="2111663"/>
          </a:xfrm>
          <a:effectLst>
            <a:glow rad="101600">
              <a:schemeClr val="tx1">
                <a:lumMod val="95000"/>
                <a:alpha val="20000"/>
              </a:schemeClr>
            </a:glow>
          </a:effectLst>
        </p:grpSpPr>
        <p:sp>
          <p:nvSpPr>
            <p:cNvPr id="8" name="TextBox 7"/>
            <p:cNvSpPr txBox="1"/>
            <p:nvPr/>
          </p:nvSpPr>
          <p:spPr>
            <a:xfrm rot="21521100">
              <a:off x="9298519" y="1982735"/>
              <a:ext cx="639504" cy="715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int</a:t>
              </a:r>
              <a:endPara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20751016">
              <a:off x="8754310" y="2660816"/>
              <a:ext cx="72153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long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843522">
              <a:off x="8907642" y="1141196"/>
              <a:ext cx="73882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byte</a:t>
              </a:r>
              <a:endPara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443506">
              <a:off x="9724556" y="1674352"/>
              <a:ext cx="756720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short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445021">
              <a:off x="8551624" y="1674396"/>
              <a:ext cx="61085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uint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21351847">
              <a:off x="9877907" y="1149183"/>
              <a:ext cx="688260" cy="429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sbyte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21216099">
              <a:off x="10167952" y="2270302"/>
              <a:ext cx="690120" cy="372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ushort</a:t>
              </a:r>
              <a:endParaRPr lang="en-US" sz="1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347577">
              <a:off x="9909996" y="2766349"/>
              <a:ext cx="79944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ulong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E636DDF8-7B0B-4C50-9C35-57CF83F6BB8E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7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[-128 …127]: </a:t>
            </a:r>
            <a:r>
              <a:rPr lang="bg-BG" sz="3000" dirty="0"/>
              <a:t>със знак, </a:t>
            </a:r>
            <a:r>
              <a:rPr lang="en-US" sz="3000" dirty="0"/>
              <a:t>8-</a:t>
            </a:r>
            <a:r>
              <a:rPr lang="bg-BG" sz="3000" dirty="0"/>
              <a:t>битов</a:t>
            </a:r>
            <a:r>
              <a:rPr lang="en-US" sz="3000" dirty="0"/>
              <a:t> [-2</a:t>
            </a:r>
            <a:r>
              <a:rPr lang="en-US" sz="3000" baseline="30000" dirty="0"/>
              <a:t>7</a:t>
            </a:r>
            <a:r>
              <a:rPr lang="en-US" sz="3000" dirty="0"/>
              <a:t> … 2</a:t>
            </a:r>
            <a:r>
              <a:rPr lang="en-US" sz="3000" baseline="30000" dirty="0"/>
              <a:t>7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255]: </a:t>
            </a:r>
            <a:r>
              <a:rPr lang="bg-BG" sz="3000" dirty="0"/>
              <a:t>без знак, </a:t>
            </a:r>
            <a:r>
              <a:rPr lang="en-US" sz="3000" dirty="0"/>
              <a:t>8-</a:t>
            </a:r>
            <a:r>
              <a:rPr lang="bg-BG" sz="3000" dirty="0"/>
              <a:t>битов</a:t>
            </a:r>
            <a:r>
              <a:rPr lang="en-US" sz="3000" dirty="0"/>
              <a:t> [0 … 2</a:t>
            </a:r>
            <a:r>
              <a:rPr lang="en-US" sz="3000" baseline="30000" dirty="0"/>
              <a:t>8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[-32 768 … 32 767]: </a:t>
            </a:r>
            <a:r>
              <a:rPr lang="bg-BG" sz="3000" dirty="0"/>
              <a:t>със знак,</a:t>
            </a:r>
            <a:r>
              <a:rPr lang="en-US" sz="3000" dirty="0"/>
              <a:t> 16-</a:t>
            </a:r>
            <a:r>
              <a:rPr lang="bg-BG" sz="3000" dirty="0"/>
              <a:t>битов</a:t>
            </a:r>
            <a:r>
              <a:rPr lang="en-US" sz="3000" dirty="0"/>
              <a:t> [-2</a:t>
            </a:r>
            <a:r>
              <a:rPr lang="en-US" sz="3000" baseline="30000" dirty="0"/>
              <a:t>15</a:t>
            </a:r>
            <a:r>
              <a:rPr lang="en-US" sz="3000" dirty="0"/>
              <a:t> … 2</a:t>
            </a:r>
            <a:r>
              <a:rPr lang="en-US" sz="3000" baseline="30000" dirty="0"/>
              <a:t>15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65 535]: </a:t>
            </a:r>
            <a:r>
              <a:rPr lang="bg-BG" sz="3000" dirty="0"/>
              <a:t>без знак </a:t>
            </a:r>
            <a:r>
              <a:rPr lang="en-US" sz="3000" dirty="0"/>
              <a:t>16-</a:t>
            </a:r>
            <a:r>
              <a:rPr lang="bg-BG" sz="3000" dirty="0"/>
              <a:t>битов</a:t>
            </a:r>
            <a:r>
              <a:rPr lang="en-US" sz="3000" dirty="0"/>
              <a:t> [0 … 2</a:t>
            </a:r>
            <a:r>
              <a:rPr lang="en-US" sz="3000" baseline="30000" dirty="0"/>
              <a:t>16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[-2 147 483 648 … 2 147 483 647]: </a:t>
            </a:r>
            <a:r>
              <a:rPr lang="bg-BG" sz="3000" dirty="0"/>
              <a:t>със знак </a:t>
            </a:r>
            <a:r>
              <a:rPr lang="en-US" sz="3000" dirty="0"/>
              <a:t>32-</a:t>
            </a:r>
            <a:r>
              <a:rPr lang="bg-BG" sz="3000" dirty="0"/>
              <a:t>битов</a:t>
            </a:r>
            <a:r>
              <a:rPr lang="en-US" sz="3000" dirty="0"/>
              <a:t> [-2</a:t>
            </a:r>
            <a:r>
              <a:rPr lang="en-US" sz="3000" baseline="30000" dirty="0"/>
              <a:t>31</a:t>
            </a:r>
            <a:r>
              <a:rPr lang="en-US" sz="3000" dirty="0"/>
              <a:t> … 2</a:t>
            </a:r>
            <a:r>
              <a:rPr lang="en-US" sz="3000" baseline="30000" dirty="0"/>
              <a:t>31</a:t>
            </a:r>
            <a:r>
              <a:rPr lang="en-US" sz="3000" dirty="0"/>
              <a:t>-1]</a:t>
            </a:r>
            <a:endParaRPr lang="en-US" sz="3000" u="sng" dirty="0"/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4 294 967 295]: </a:t>
            </a:r>
            <a:r>
              <a:rPr lang="bg-BG" sz="3000" dirty="0"/>
              <a:t>без знак </a:t>
            </a:r>
            <a:r>
              <a:rPr lang="en-US" sz="3000" dirty="0"/>
              <a:t>32-</a:t>
            </a:r>
            <a:r>
              <a:rPr lang="bg-BG" sz="3000" dirty="0"/>
              <a:t>битов</a:t>
            </a:r>
            <a:r>
              <a:rPr lang="en-US" sz="3000" dirty="0"/>
              <a:t> [0 … 2</a:t>
            </a:r>
            <a:r>
              <a:rPr lang="en-US" sz="3000" baseline="30000" dirty="0"/>
              <a:t>32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[-9 223 372 036 854 775 808 … 9 223 372 036 854 775 807]: </a:t>
            </a:r>
            <a:r>
              <a:rPr lang="bg-BG" sz="3000" dirty="0"/>
              <a:t>със знак </a:t>
            </a:r>
            <a:r>
              <a:rPr lang="en-US" sz="3000" dirty="0"/>
              <a:t>64-</a:t>
            </a:r>
            <a:r>
              <a:rPr lang="bg-BG" sz="3000" dirty="0"/>
              <a:t>битов</a:t>
            </a:r>
            <a:r>
              <a:rPr lang="en-US" sz="3000" dirty="0"/>
              <a:t> [-2</a:t>
            </a:r>
            <a:r>
              <a:rPr lang="en-US" sz="3000" baseline="30000" dirty="0"/>
              <a:t>63</a:t>
            </a:r>
            <a:r>
              <a:rPr lang="en-US" sz="3000" dirty="0"/>
              <a:t> … 2</a:t>
            </a:r>
            <a:r>
              <a:rPr lang="en-US" sz="3000" baseline="30000" dirty="0"/>
              <a:t>63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18 446 744 073 709 551 615]: </a:t>
            </a:r>
            <a:r>
              <a:rPr lang="bg-BG" sz="3000" dirty="0"/>
              <a:t>без знак </a:t>
            </a:r>
            <a:r>
              <a:rPr lang="en-US" sz="3000" dirty="0"/>
              <a:t>64-</a:t>
            </a:r>
            <a:r>
              <a:rPr lang="bg-BG" sz="3000" dirty="0"/>
              <a:t>битов</a:t>
            </a:r>
            <a:r>
              <a:rPr lang="en-US" sz="3000" dirty="0"/>
              <a:t> [0 … 2</a:t>
            </a:r>
            <a:r>
              <a:rPr lang="en-US" sz="3000" baseline="30000" dirty="0"/>
              <a:t>64</a:t>
            </a:r>
            <a:r>
              <a:rPr lang="en-US" sz="3000" dirty="0"/>
              <a:t>-1]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Целочислени типове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885239" y="1134979"/>
            <a:ext cx="2898807" cy="2417847"/>
            <a:chOff x="8551624" y="1141196"/>
            <a:chExt cx="2306448" cy="2111663"/>
          </a:xfrm>
          <a:effectLst>
            <a:glow rad="101600">
              <a:schemeClr val="tx1">
                <a:lumMod val="95000"/>
                <a:alpha val="20000"/>
              </a:schemeClr>
            </a:glow>
          </a:effectLst>
        </p:grpSpPr>
        <p:sp>
          <p:nvSpPr>
            <p:cNvPr id="5" name="TextBox 4"/>
            <p:cNvSpPr txBox="1"/>
            <p:nvPr/>
          </p:nvSpPr>
          <p:spPr>
            <a:xfrm rot="21521100">
              <a:off x="9298519" y="1982735"/>
              <a:ext cx="639504" cy="715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int</a:t>
              </a:r>
              <a:endPara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20751016">
              <a:off x="8754310" y="2660816"/>
              <a:ext cx="72153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long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843522">
              <a:off x="8907642" y="1141196"/>
              <a:ext cx="73882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byte</a:t>
              </a:r>
              <a:endPara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443506">
              <a:off x="9724556" y="1674352"/>
              <a:ext cx="756720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short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445021">
              <a:off x="8551624" y="1674396"/>
              <a:ext cx="61085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uint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21351847">
              <a:off x="9877907" y="1149183"/>
              <a:ext cx="688260" cy="429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sbyte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21216099">
              <a:off x="10167952" y="2270302"/>
              <a:ext cx="690120" cy="372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ushort</a:t>
              </a:r>
              <a:endParaRPr lang="en-US" sz="1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347577">
              <a:off x="9909996" y="2766349"/>
              <a:ext cx="79944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ulong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E2FCE027-FFFC-4484-94BA-CCFEB4B0E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563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7173</TotalTime>
  <Words>1205</Words>
  <Application>Microsoft Office PowerPoint</Application>
  <PresentationFormat>Custom</PresentationFormat>
  <Paragraphs>194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Consolas</vt:lpstr>
      <vt:lpstr>Tahoma</vt:lpstr>
      <vt:lpstr>Wingdings</vt:lpstr>
      <vt:lpstr>Wingdings 2</vt:lpstr>
      <vt:lpstr>SoftUni 16x9</vt:lpstr>
      <vt:lpstr>Типове данни и променливи</vt:lpstr>
      <vt:lpstr>Съдържание</vt:lpstr>
      <vt:lpstr>Типове данни и променливи</vt:lpstr>
      <vt:lpstr>Как работят компютрите?</vt:lpstr>
      <vt:lpstr>Променливи</vt:lpstr>
      <vt:lpstr>Какво е тип данни?</vt:lpstr>
      <vt:lpstr>Характеристики на типовете</vt:lpstr>
      <vt:lpstr>Целочислени типове</vt:lpstr>
      <vt:lpstr>Целочислени типове</vt:lpstr>
      <vt:lpstr>Векове – Пример</vt:lpstr>
      <vt:lpstr>Внимавайте с препълването!</vt:lpstr>
      <vt:lpstr>Задача: Векове към минути</vt:lpstr>
      <vt:lpstr>Задача: Векове към минути</vt:lpstr>
      <vt:lpstr>Целочислени литерали</vt:lpstr>
      <vt:lpstr>Judge системата</vt:lpstr>
      <vt:lpstr>SoftUni Judge</vt:lpstr>
      <vt:lpstr>SoftUni Judge: категории</vt:lpstr>
      <vt:lpstr>SoftUni Judge: състезания</vt:lpstr>
      <vt:lpstr>SoftUni Judge: изпращане на решение</vt:lpstr>
      <vt:lpstr>Какво научихме този час?</vt:lpstr>
      <vt:lpstr>PowerPoint Presentation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Упражнения от курса "Programming Fundamentals" за ученици.</dc:title>
  <dc:subject>Software Development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Svetlin Nakov</cp:lastModifiedBy>
  <cp:revision>308</cp:revision>
  <dcterms:created xsi:type="dcterms:W3CDTF">2014-01-02T17:00:34Z</dcterms:created>
  <dcterms:modified xsi:type="dcterms:W3CDTF">2020-11-23T11:25:10Z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