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7"/>
  </p:notesMasterIdLst>
  <p:handoutMasterIdLst>
    <p:handoutMasterId r:id="rId18"/>
  </p:handoutMasterIdLst>
  <p:sldIdLst>
    <p:sldId id="452" r:id="rId3"/>
    <p:sldId id="276" r:id="rId4"/>
    <p:sldId id="428" r:id="rId5"/>
    <p:sldId id="425" r:id="rId6"/>
    <p:sldId id="440" r:id="rId7"/>
    <p:sldId id="426" r:id="rId8"/>
    <p:sldId id="439" r:id="rId9"/>
    <p:sldId id="451" r:id="rId10"/>
    <p:sldId id="431" r:id="rId11"/>
    <p:sldId id="429" r:id="rId12"/>
    <p:sldId id="441" r:id="rId13"/>
    <p:sldId id="349" r:id="rId14"/>
    <p:sldId id="448" r:id="rId15"/>
    <p:sldId id="481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09-Nov-20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09-Nov-20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8B452D22-FADC-4725-B950-6103FCFEB9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36053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4A6E213-C188-4264-B54B-7A60D9BB39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9395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5A80B42-668D-4511-B947-CD30B4930A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83292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5DECE89-FE49-4C9C-A8A9-B821D4FF2D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64379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38774E2-F29E-4A08-BC7F-351E653586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3272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31/&#1055;&#1088;&#1086;&#1089;&#1090;&#1080;-&#1087;&#1088;&#1077;&#1089;&#1084;&#1103;&#1090;&#1072;&#1085;&#1080;&#1103;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9.jpeg"/><Relationship Id="rId4" Type="http://schemas.openxmlformats.org/officeDocument/2006/relationships/image" Target="../media/image16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1/&#1055;&#1088;&#1086;&#1089;&#1090;&#1080;-&#1087;&#1088;&#1077;&#1089;&#1084;&#1103;&#1090;&#1072;&#1085;&#1080;&#1103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Аритметични операции с числа, закръгляне до определен знак</a:t>
            </a:r>
            <a:endParaRPr lang="en-US" dirty="0"/>
          </a:p>
        </p:txBody>
      </p:sp>
      <p:pic>
        <p:nvPicPr>
          <p:cNvPr id="14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011" y="4048634"/>
            <a:ext cx="3964740" cy="2230509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title="CC-BY-NC-SA License">
            <a:hlinkClick r:id="rId4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918B441B-F4BA-4659-AA14-1F254A9E6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5783" y="4076772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E262B9F6-6AF4-4E93-8C9D-9059AAACFAC4}"/>
              </a:ext>
            </a:extLst>
          </p:cNvPr>
          <p:cNvSpPr txBox="1">
            <a:spLocks/>
          </p:cNvSpPr>
          <p:nvPr/>
        </p:nvSpPr>
        <p:spPr bwMode="auto">
          <a:xfrm>
            <a:off x="760413" y="4998598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Учителски</a:t>
            </a:r>
            <a:r>
              <a:rPr lang="bg-BG"/>
              <a:t> екип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9055261-F49E-4C11-87EA-49BC548F55B0}"/>
              </a:ext>
            </a:extLst>
          </p:cNvPr>
          <p:cNvSpPr txBox="1">
            <a:spLocks/>
          </p:cNvSpPr>
          <p:nvPr/>
        </p:nvSpPr>
        <p:spPr bwMode="auto">
          <a:xfrm>
            <a:off x="760412" y="5403725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/>
              <a:t>Обучение за ИТ кариера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BE7D6BB4-5784-4C28-A854-C8786A29A944}"/>
              </a:ext>
            </a:extLst>
          </p:cNvPr>
          <p:cNvSpPr txBox="1">
            <a:spLocks/>
          </p:cNvSpPr>
          <p:nvPr/>
        </p:nvSpPr>
        <p:spPr bwMode="auto">
          <a:xfrm>
            <a:off x="760412" y="5690893"/>
            <a:ext cx="3810000" cy="45846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hlinkClick r:id="rId6"/>
              </a:rPr>
              <a:t>https://it-kariera.mon.bg/e-learning/</a:t>
            </a:r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6E3527-B542-4028-AFDF-DB251490907B}"/>
              </a:ext>
            </a:extLst>
          </p:cNvPr>
          <p:cNvSpPr txBox="1"/>
          <p:nvPr/>
        </p:nvSpPr>
        <p:spPr>
          <a:xfrm rot="1555229">
            <a:off x="5280872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4AA0419-CF29-40AF-A7B5-58250DE86F2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1619" y="3940552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08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</a:t>
            </a:r>
            <a:r>
              <a:rPr lang="bg-BG" sz="3200" dirty="0"/>
              <a:t> е зададен с координатите</a:t>
            </a:r>
            <a:br>
              <a:rPr lang="en-US" sz="3200" dirty="0"/>
            </a:br>
            <a:r>
              <a:rPr lang="bg-BG" sz="3200" dirty="0"/>
              <a:t>на два от своите срещуположни ъгъла</a:t>
            </a:r>
            <a:endParaRPr lang="en-US" sz="3200" dirty="0"/>
          </a:p>
          <a:p>
            <a:pPr lvl="1"/>
            <a:r>
              <a:rPr lang="bg-BG" sz="3000" dirty="0"/>
              <a:t>Да се пресметнат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площта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sz="3000" dirty="0"/>
              <a:t> му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700" dirty="0"/>
              <a:t>Лице на правоъгълник в равнината – пример</a:t>
            </a:r>
            <a:endParaRPr lang="en-US" sz="37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8277" y="2878506"/>
            <a:ext cx="10944000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x1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y1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x2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y2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width = Math.Max(x1, x2) - Math.Min(x1, x2);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height = Math.Max(y1, y2) - Math.Min(y1, y2);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Console.WriteLine("Area = {0}", width * height);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Console.WriteLine("Perimeter = {0}", 2 * (width + height));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06" y="1275323"/>
            <a:ext cx="3158031" cy="2763277"/>
          </a:xfrm>
          <a:prstGeom prst="roundRect">
            <a:avLst>
              <a:gd name="adj" fmla="val 684"/>
            </a:avLst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9A646D1-F624-421E-8FBC-893D4A9E7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4A40DAAB-E318-4427-97C4-3840FFB1D7BD}"/>
              </a:ext>
            </a:extLst>
          </p:cNvPr>
          <p:cNvSpPr txBox="1"/>
          <p:nvPr/>
        </p:nvSpPr>
        <p:spPr>
          <a:xfrm>
            <a:off x="465968" y="6244023"/>
            <a:ext cx="11250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Тествайте в </a:t>
            </a:r>
            <a:r>
              <a:rPr lang="en-US" dirty="0"/>
              <a:t>Judge: </a:t>
            </a: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https://judge.softuni.bg/Contests/2631/Прости-пресмятания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12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879798"/>
            <a:ext cx="10972798" cy="820600"/>
          </a:xfrm>
        </p:spPr>
        <p:txBody>
          <a:bodyPr/>
          <a:lstStyle/>
          <a:p>
            <a:r>
              <a:rPr lang="bg-BG" dirty="0"/>
              <a:t>Лица и периметри на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75" y="838200"/>
            <a:ext cx="3258537" cy="1855064"/>
          </a:xfrm>
          <a:prstGeom prst="roundRect">
            <a:avLst>
              <a:gd name="adj" fmla="val 1444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0" y="2651444"/>
            <a:ext cx="2194922" cy="1920556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012" y="2592464"/>
            <a:ext cx="4620602" cy="2287334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0613" y="1242249"/>
            <a:ext cx="5773793" cy="231657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CA7CB0F4-4D76-4EB8-8881-31B908D2F31C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242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Пресмятания с числа: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200" dirty="0"/>
          </a:p>
          <a:p>
            <a:r>
              <a:rPr lang="bg-BG" sz="3200" dirty="0"/>
              <a:t>Извеждане на текст по шаблон</a:t>
            </a:r>
            <a:endParaRPr lang="en-US" sz="3200" dirty="0"/>
          </a:p>
          <a:p>
            <a:endParaRPr lang="en-US" sz="3200" dirty="0"/>
          </a:p>
          <a:p>
            <a:r>
              <a:rPr lang="bg-BG" sz="3200" dirty="0"/>
              <a:t>Закръгляне на дробни числа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58824" y="1828800"/>
            <a:ext cx="57927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8824" y="3200400"/>
            <a:ext cx="10669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{1}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+ 5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6A0B059-BC29-48A4-9CB8-362F6FFAA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4" y="4462691"/>
            <a:ext cx="685958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up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Math.Ceiling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(23.45);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down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(45.67);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two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(123.456, 2);</a:t>
            </a:r>
            <a:endParaRPr lang="nn-NO" sz="2800" b="1" noProof="1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Image result for arithmetic operators">
            <a:extLst>
              <a:ext uri="{FF2B5EF4-FFF2-40B4-BE49-F238E27FC236}">
                <a16:creationId xmlns:a16="http://schemas.microsoft.com/office/drawing/2014/main" id="{2A792D1D-B6DA-4051-85E5-95F35E521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962" y="1237614"/>
            <a:ext cx="1905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078" y="3945175"/>
            <a:ext cx="3099334" cy="2651727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4971FAA8-78DB-4075-8EC9-D16CE6FCB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684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https://it-kariera.mon.bg/e-learning/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4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4601C632-BA56-4583-A734-DD05357C0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85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bg-BG" dirty="0"/>
              <a:t>Прости аритметични операции</a:t>
            </a:r>
            <a:endParaRPr lang="en-US" dirty="0"/>
          </a:p>
          <a:p>
            <a:pPr marL="723900" lvl="1" indent="-368300">
              <a:lnSpc>
                <a:spcPct val="140000"/>
              </a:lnSpc>
            </a:pPr>
            <a:r>
              <a:rPr lang="bg-BG" dirty="0"/>
              <a:t>Събиране, изваждане</a:t>
            </a:r>
          </a:p>
          <a:p>
            <a:pPr marL="723900" lvl="1" indent="-368300">
              <a:lnSpc>
                <a:spcPct val="140000"/>
              </a:lnSpc>
            </a:pPr>
            <a:r>
              <a:rPr lang="bg-BG" dirty="0"/>
              <a:t>умножение, деление</a:t>
            </a:r>
          </a:p>
          <a:p>
            <a:pPr marL="723900" lvl="1" indent="-368300">
              <a:lnSpc>
                <a:spcPct val="140000"/>
              </a:lnSpc>
            </a:pPr>
            <a:r>
              <a:rPr lang="bg-BG" dirty="0"/>
              <a:t>съединяване на текст с число</a:t>
            </a:r>
            <a:endParaRPr lang="en-US" dirty="0"/>
          </a:p>
          <a:p>
            <a:pPr marL="514350" lvl="0" indent="-514350">
              <a:lnSpc>
                <a:spcPct val="140000"/>
              </a:lnSpc>
              <a:buFont typeface="+mj-lt"/>
              <a:buAutoNum type="arabicPeriod"/>
            </a:pPr>
            <a:r>
              <a:rPr lang="bg-BG" dirty="0"/>
              <a:t>Закръгляне до определен знак</a:t>
            </a:r>
          </a:p>
          <a:p>
            <a:pPr marL="514350" lvl="0" indent="-514350">
              <a:lnSpc>
                <a:spcPct val="140000"/>
              </a:lnSpc>
              <a:buFont typeface="+mj-lt"/>
              <a:buAutoNum type="arabicPeriod"/>
            </a:pPr>
            <a:r>
              <a:rPr lang="bg-BG" dirty="0"/>
              <a:t>Задачи с прости пресмятания с числа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78BF0-C2FF-4FF5-9C99-C3DB4DD57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82" y="1866900"/>
            <a:ext cx="4762500" cy="49149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67675BD-6F16-400C-9301-E93410E02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22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12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F701A638-5DA4-4584-826B-C84EAB8CB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35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35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дробната част се отрязва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6.25 – дробно делене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error 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43BE939-9C8F-4C2B-B26C-739C9C614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79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 деление на цели числа резултатът е цяло число:</a:t>
            </a:r>
          </a:p>
          <a:p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bg-BG" dirty="0"/>
              <a:t>При деление на дробни числа резултатът е дробно число: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C#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436" y="1967805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Целочислен резултат: 6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4343400"/>
            <a:ext cx="105187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Дробен резултат: 7.5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Infinity</a:t>
            </a:r>
            <a:endParaRPr lang="bg-BG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NaN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131A76D4-8D2E-4EBE-A593-3E44C6FBD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430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Съединяване на текст и число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962303"/>
            <a:ext cx="10515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@ 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Maria Ivanova @ 19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4536014"/>
            <a:ext cx="10515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sum is: 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Console.WriteLine(sum);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sum is 1.52.5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8B89CA52-44C6-4236-A420-3874EA7E8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03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програмирането можем да пресмятаме числени изрази</a:t>
            </a:r>
          </a:p>
          <a:p>
            <a:endParaRPr lang="bg-BG" dirty="0"/>
          </a:p>
          <a:p>
            <a:pPr>
              <a:spcBef>
                <a:spcPts val="1200"/>
              </a:spcBef>
            </a:pPr>
            <a:r>
              <a:rPr lang="bg-BG" dirty="0"/>
              <a:t>Изчисляване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Числени изрази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07711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expr = (3 + 5) * (4 – 2);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429000"/>
            <a:ext cx="1036320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b1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b2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area =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(b1 + b2) * h / 2.0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Console.WriteLine("Trapezoid area = " + area);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8841473D-7BDF-4A17-BBAA-18B5CB17B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920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bg-BG" dirty="0"/>
              <a:t>Закръгляне до най-близко число: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2558560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up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Math.Ceiling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(23.45);		</a:t>
            </a:r>
            <a:r>
              <a:rPr lang="en-US" sz="2800" b="1" noProof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up = 24</a:t>
            </a:r>
            <a:endParaRPr lang="nn-NO" sz="2800" b="1" noProof="1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1" y="3865962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down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(45.67);		</a:t>
            </a:r>
            <a:r>
              <a:rPr lang="en-US" sz="2800" b="1" noProof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down = 45</a:t>
            </a:r>
            <a:endParaRPr lang="nn-NO" sz="2800" b="1" noProof="1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1" y="5181600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(112.345, 1);	</a:t>
            </a:r>
            <a:r>
              <a:rPr lang="en-US" sz="2800" b="1" noProof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112.3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two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(123.456, 2);	</a:t>
            </a:r>
            <a:r>
              <a:rPr lang="en-US" sz="2800" b="1" noProof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123.46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three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(566.7899, 3);	</a:t>
            </a:r>
            <a:r>
              <a:rPr lang="en-US" sz="2800" b="1" noProof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566.79</a:t>
            </a:r>
            <a:endParaRPr lang="nn-NO" sz="2800" b="1" noProof="1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4495950"/>
            <a:ext cx="4507622" cy="578882"/>
          </a:xfrm>
          <a:prstGeom prst="wedgeRoundRectCallout">
            <a:avLst>
              <a:gd name="adj1" fmla="val -43449"/>
              <a:gd name="adj2" fmla="val 1080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Брой символи 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точката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35C30EC2-A176-42EE-8E13-E6B4F1127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67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 въвежда радиуса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</a:t>
            </a:r>
            <a:r>
              <a:rPr lang="bg-BG" dirty="0"/>
              <a:t>на кръг и изчислява лицето и периметъра на кръга </a:t>
            </a:r>
            <a:r>
              <a:rPr lang="en-US" dirty="0"/>
              <a:t>/</a:t>
            </a:r>
            <a:r>
              <a:rPr lang="bg-BG" dirty="0"/>
              <a:t> окръжността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	/ </a:t>
            </a:r>
            <a:r>
              <a:rPr lang="bg-BG" dirty="0"/>
              <a:t>Периметър 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/>
              <a:t> *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и лице на кръг – 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200400"/>
            <a:ext cx="10515600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circle radius. r = ");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area = Math.Round(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Math.PI * r * r, 2</a:t>
            </a: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perimeter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Math.Round(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Math.PI * r, 2</a:t>
            </a: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Console.WriteLine("Area = " +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Console.WriteLine("Perimeter = " +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perimeter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9004412" y="2377448"/>
            <a:ext cx="234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≈</a:t>
            </a:r>
            <a:r>
              <a:rPr lang="bg-BG" sz="3200" dirty="0"/>
              <a:t> </a:t>
            </a:r>
            <a:r>
              <a:rPr lang="en-US" sz="3200" dirty="0"/>
              <a:t>3</a:t>
            </a:r>
            <a:r>
              <a:rPr lang="bg-BG" sz="3200" dirty="0"/>
              <a:t>.</a:t>
            </a:r>
            <a:r>
              <a:rPr lang="en-US" sz="3200" dirty="0"/>
              <a:t>1415</a:t>
            </a:r>
            <a:r>
              <a:rPr lang="bg-BG" sz="3200" dirty="0"/>
              <a:t>…</a:t>
            </a:r>
            <a:endParaRPr lang="en-US" sz="3200" dirty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0C21A40-84F6-4A1C-A48A-2BFA5A397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EF910BBD-01AF-47EC-91A0-ACC0B720D359}"/>
              </a:ext>
            </a:extLst>
          </p:cNvPr>
          <p:cNvSpPr txBox="1"/>
          <p:nvPr/>
        </p:nvSpPr>
        <p:spPr>
          <a:xfrm>
            <a:off x="836611" y="6198199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Тествайте в </a:t>
            </a:r>
            <a:r>
              <a:rPr lang="en-US" dirty="0"/>
              <a:t>Judge: </a:t>
            </a: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https://judge.softuni.bg/Contests/2631/Прости-пресмятания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84551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7143</TotalTime>
  <Words>1212</Words>
  <Application>Microsoft Office PowerPoint</Application>
  <PresentationFormat>По избор</PresentationFormat>
  <Paragraphs>154</Paragraphs>
  <Slides>14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SoftUni 16x9</vt:lpstr>
      <vt:lpstr>Прости пресмятания</vt:lpstr>
      <vt:lpstr>Съдържание</vt:lpstr>
      <vt:lpstr>Аритметични операции: + и -</vt:lpstr>
      <vt:lpstr>Аритметични операции: * и /</vt:lpstr>
      <vt:lpstr>Особености при деление на числа в C#</vt:lpstr>
      <vt:lpstr>Съединяване на текст и число</vt:lpstr>
      <vt:lpstr>Числени изрази</vt:lpstr>
      <vt:lpstr>Закръгляне на числа</vt:lpstr>
      <vt:lpstr>Периметър и лице на кръг – пример</vt:lpstr>
      <vt:lpstr>Лице на правоъгълник в равнината – пример</vt:lpstr>
      <vt:lpstr>Лица и периметри на фигури</vt:lpstr>
      <vt:lpstr>Какво научихме днес?</vt:lpstr>
      <vt:lpstr>Прости пресмятания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297</cp:revision>
  <dcterms:created xsi:type="dcterms:W3CDTF">2014-01-02T17:00:34Z</dcterms:created>
  <dcterms:modified xsi:type="dcterms:W3CDTF">2020-11-09T15:15:30Z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