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474" r:id="rId3"/>
    <p:sldId id="276" r:id="rId4"/>
    <p:sldId id="420" r:id="rId5"/>
    <p:sldId id="428" r:id="rId6"/>
    <p:sldId id="429" r:id="rId7"/>
    <p:sldId id="432" r:id="rId8"/>
    <p:sldId id="433" r:id="rId9"/>
    <p:sldId id="434" r:id="rId10"/>
    <p:sldId id="430" r:id="rId11"/>
    <p:sldId id="431" r:id="rId12"/>
    <p:sldId id="471" r:id="rId13"/>
    <p:sldId id="444" r:id="rId14"/>
    <p:sldId id="448" r:id="rId15"/>
    <p:sldId id="470" r:id="rId16"/>
    <p:sldId id="427" r:id="rId17"/>
    <p:sldId id="472" r:id="rId18"/>
    <p:sldId id="481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E0CA4D4-E28F-4E76-B168-6BC335D55D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27917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44D2BC6-5518-4A41-BF0D-0C55B1ED1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8516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B192243-6447-413D-986B-A17499064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0136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0F51F10-C820-4239-9108-FCA2DD3277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34831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F3583E-6503-4863-954C-9D5373536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8411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3.jpeg"/><Relationship Id="rId4" Type="http://schemas.openxmlformats.org/officeDocument/2006/relationships/image" Target="../media/image2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0/&#1055;&#1086;&#1074;&#1090;&#1086;&#1088;&#1077;&#1085;&#1080;&#1103;-&#1089;-&#1088;&#1072;&#1079;&#1083;&#1080;&#1095;&#1085;&#1080;-&#1089;&#1090;&#1098;&#1087;&#1082;&#1080;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4212" y="669900"/>
            <a:ext cx="10805899" cy="1095352"/>
          </a:xfrm>
        </p:spPr>
        <p:txBody>
          <a:bodyPr>
            <a:normAutofit/>
          </a:bodyPr>
          <a:lstStyle/>
          <a:p>
            <a:r>
              <a:rPr lang="bg-BG" dirty="0"/>
              <a:t>Сложни конструкции за повторение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965300"/>
            <a:ext cx="8215099" cy="7017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Повторения с различни стъпки, while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73752" y="2971800"/>
            <a:ext cx="3906606" cy="3236749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Picture 4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BD87C5D4-8626-4800-80C8-A59A594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5783" y="4076772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9FAABE7-DDCD-4880-98F2-DA73EB03201B}"/>
              </a:ext>
            </a:extLst>
          </p:cNvPr>
          <p:cNvSpPr txBox="1">
            <a:spLocks/>
          </p:cNvSpPr>
          <p:nvPr/>
        </p:nvSpPr>
        <p:spPr bwMode="auto">
          <a:xfrm>
            <a:off x="760413" y="4998598"/>
            <a:ext cx="3187614" cy="444343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Учителски</a:t>
            </a:r>
            <a:r>
              <a:rPr lang="bg-BG"/>
              <a:t> екип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22B5E086-934A-4A4A-82C3-61CE4EAC43D7}"/>
              </a:ext>
            </a:extLst>
          </p:cNvPr>
          <p:cNvSpPr txBox="1">
            <a:spLocks/>
          </p:cNvSpPr>
          <p:nvPr/>
        </p:nvSpPr>
        <p:spPr bwMode="auto">
          <a:xfrm>
            <a:off x="760412" y="5403725"/>
            <a:ext cx="3187613" cy="382788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/>
              <a:t>Обучение за ИТ кариера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2325BA9B-EA4A-4BCC-9310-2765E3230010}"/>
              </a:ext>
            </a:extLst>
          </p:cNvPr>
          <p:cNvSpPr txBox="1">
            <a:spLocks/>
          </p:cNvSpPr>
          <p:nvPr/>
        </p:nvSpPr>
        <p:spPr bwMode="auto">
          <a:xfrm>
            <a:off x="760412" y="5690893"/>
            <a:ext cx="3810000" cy="45846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hlinkClick r:id="rId7"/>
              </a:rPr>
              <a:t>https://it-kariera.mon.bg/e-learning/</a:t>
            </a:r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9008D2-061C-40B0-AA9A-AC067F7803FA}"/>
              </a:ext>
            </a:extLst>
          </p:cNvPr>
          <p:cNvSpPr txBox="1"/>
          <p:nvPr/>
        </p:nvSpPr>
        <p:spPr>
          <a:xfrm rot="897290">
            <a:off x="5280872" y="3435883"/>
            <a:ext cx="251049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Увод в</a:t>
            </a:r>
          </a:p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програмирането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819E772-D88E-4CE2-A0AA-28130A25B7A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74731" y="3940552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7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въведе число в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 невалидно число да се въведе отново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2653872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|| num &gt; 100)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Console.WriteLine("The number is: {0}",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12" y="2925269"/>
            <a:ext cx="1971690" cy="174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1B3334E9-16E4-4D5A-B8D4-2CE0D9A8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E3A5ACB-B303-434E-8377-7A0FB702958E}"/>
              </a:ext>
            </a:extLst>
          </p:cNvPr>
          <p:cNvSpPr txBox="1"/>
          <p:nvPr/>
        </p:nvSpPr>
        <p:spPr>
          <a:xfrm>
            <a:off x="1443026" y="5916304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2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9105AC1-C2C1-4295-98AD-DF0C1C03A1C3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96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  <a:p>
            <a:pPr>
              <a:lnSpc>
                <a:spcPct val="110000"/>
              </a:lnSpc>
            </a:pPr>
            <a:r>
              <a:rPr lang="bg-BG" sz="3200" dirty="0"/>
              <a:t>Алгоритъм 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Евклид</a:t>
            </a:r>
            <a:r>
              <a:rPr lang="bg-BG" sz="3200" dirty="0"/>
              <a:t> за намиране на НОД</a:t>
            </a:r>
            <a:r>
              <a:rPr lang="en-US" sz="3200" dirty="0"/>
              <a:t>: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Докато не достигнем остатък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Делим по-голямото число на по-малкото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Взимаме остатъка от делението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747289" y="2389496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4444" y="4060208"/>
            <a:ext cx="31963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89812" y="2389495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24336E38-EC0C-4264-AF0A-9AE9B8C34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въведат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и да се намери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1991749"/>
            <a:ext cx="10366376" cy="3951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{0}",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6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786" y="2971800"/>
            <a:ext cx="2297151" cy="2767652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B5E2EAF-E0F3-45F8-90D4-A5A6BAC4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117A972-5BE4-4DFA-B208-01734FC55012}"/>
              </a:ext>
            </a:extLst>
          </p:cNvPr>
          <p:cNvSpPr txBox="1"/>
          <p:nvPr/>
        </p:nvSpPr>
        <p:spPr>
          <a:xfrm>
            <a:off x="1443026" y="591905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16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Повторения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F5FFA6-5C8C-42FC-8982-5E2F2A9393D1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0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Конструкция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 докато</a:t>
            </a:r>
            <a:br>
              <a:rPr lang="bg-BG" sz="3200" dirty="0"/>
            </a:br>
            <a:r>
              <a:rPr lang="bg-BG" sz="3200" dirty="0"/>
              <a:t>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1779896"/>
            <a:ext cx="6885636" cy="11264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60412" y="4419600"/>
            <a:ext cx="6885636" cy="171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3EC3C0B-1EAB-4E88-8845-0B83B8C3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5092" y="1676400"/>
            <a:ext cx="3367778" cy="288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C2349C7-06CF-4CAF-85F4-F1FF2C1775EF}"/>
              </a:ext>
            </a:extLst>
          </p:cNvPr>
          <p:cNvGrpSpPr/>
          <p:nvPr/>
        </p:nvGrpSpPr>
        <p:grpSpPr>
          <a:xfrm>
            <a:off x="8532812" y="4342412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90774C0-0368-4CB1-875F-356C6F787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7BFDC7-3DA7-46A0-BE26-DAE4FBC7C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67E35AD7-1D94-4C45-B4BB-EFC48AC65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01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с различни стъпки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>
                <a:hlinkClick r:id="rId3"/>
              </a:rPr>
              <a:t>https://it-kariera.mon.bg/e-learning/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5135FA67-3510-4BD7-9359-08CBB8545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8037598" cy="4599733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Сложни конструкции за повторение:</a:t>
            </a:r>
            <a:endParaRPr lang="en-US" dirty="0"/>
          </a:p>
          <a:p>
            <a:pPr lvl="1"/>
            <a:r>
              <a:rPr lang="bg-BG" dirty="0"/>
              <a:t>повторение със стъпка</a:t>
            </a:r>
          </a:p>
          <a:p>
            <a:pPr lvl="1"/>
            <a:r>
              <a:rPr lang="bg-BG" dirty="0"/>
              <a:t>повторение с намаляваща стъпка</a:t>
            </a:r>
          </a:p>
          <a:p>
            <a:pPr lvl="1"/>
            <a:r>
              <a:rPr lang="bg-BG" dirty="0"/>
              <a:t>Конструкция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bg-BG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bg-BG" dirty="0"/>
              <a:t>По-сложни задачи с повторения</a:t>
            </a:r>
          </a:p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EDA25-5E4D-4E52-93CA-E4944F854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734" y="1638300"/>
            <a:ext cx="4762500" cy="49149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68134C-8BB6-4D48-8EC2-15DF6B413453}"/>
              </a:ext>
            </a:extLst>
          </p:cNvPr>
          <p:cNvGrpSpPr/>
          <p:nvPr/>
        </p:nvGrpSpPr>
        <p:grpSpPr>
          <a:xfrm>
            <a:off x="7372651" y="1243633"/>
            <a:ext cx="1922161" cy="1678375"/>
            <a:chOff x="7558418" y="2564463"/>
            <a:chExt cx="4019280" cy="364408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D0B44C4-71EF-449B-A444-691F958A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AC6339C-BF8A-4025-947F-8C8FF329A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8827" y="2564463"/>
              <a:ext cx="1728871" cy="168670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B8B14365-A73A-4469-A778-5A036DCC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2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 dirty="0"/>
              <a:t>Повторения 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3154157D-13BB-4556-857E-0AB3166CFA0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3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94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97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73824" y="412998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190" y="3048000"/>
            <a:ext cx="1279211" cy="1279211"/>
          </a:xfrm>
          <a:prstGeom prst="rect">
            <a:avLst/>
          </a:prstGeom>
        </p:spPr>
      </p:pic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679FFF1B-4685-4315-957B-F6986FCD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0492BD46-0F42-4E3C-ABA4-8E48D21B9139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88000" y="3443734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99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98</a:t>
            </a:r>
            <a:r>
              <a:rPr lang="bg-BG" dirty="0"/>
              <a:t>, …,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97616" y="3443735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743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-=1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85312" y="3456613"/>
            <a:ext cx="2362200" cy="1070309"/>
          </a:xfrm>
          <a:prstGeom prst="wedgeRoundRectCallout">
            <a:avLst>
              <a:gd name="adj1" fmla="val -104930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Отрицателна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23012" y="4142923"/>
            <a:ext cx="1872836" cy="1419677"/>
          </a:xfrm>
          <a:prstGeom prst="wedgeRoundRectCallout">
            <a:avLst>
              <a:gd name="adj1" fmla="val -90930"/>
              <a:gd name="adj2" fmla="val -717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79" y="4950102"/>
            <a:ext cx="2691113" cy="685872"/>
          </a:xfrm>
          <a:prstGeom prst="roundRect">
            <a:avLst>
              <a:gd name="adj" fmla="val 7278"/>
            </a:avLst>
          </a:prstGeom>
        </p:spPr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32D2D6A-7E12-4709-AA00-E3538E441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0C922F2-7107-4BE9-BC76-2E710692B343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128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512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Числата от 1 до 2N с For-цикъл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23" y="2977478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5BC2031-B23D-45F1-B8FE-B52BC10BD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3F7468B-E36D-44C0-91E4-6212E415894D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1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55660" y="3247725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отпечатат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четните степени на 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/>
              <a:t>0</a:t>
            </a:r>
            <a:r>
              <a:rPr lang="bg-BG" dirty="0"/>
              <a:t>, 2</a:t>
            </a:r>
            <a:r>
              <a:rPr lang="bg-BG" baseline="30000" dirty="0"/>
              <a:t>2</a:t>
            </a:r>
            <a:r>
              <a:rPr lang="bg-BG" dirty="0"/>
              <a:t>, 2</a:t>
            </a:r>
            <a:r>
              <a:rPr lang="bg-BG" baseline="30000" dirty="0"/>
              <a:t>4</a:t>
            </a:r>
            <a:r>
              <a:rPr lang="bg-BG" dirty="0"/>
              <a:t>, 2</a:t>
            </a:r>
            <a:r>
              <a:rPr lang="bg-BG" baseline="30000" dirty="0"/>
              <a:t>8</a:t>
            </a:r>
            <a:r>
              <a:rPr lang="bg-BG" dirty="0"/>
              <a:t>, …, 2</a:t>
            </a:r>
            <a:r>
              <a:rPr lang="en-US" baseline="30000" dirty="0"/>
              <a:t>n</a:t>
            </a:r>
            <a:endParaRPr lang="bg-BG" baseline="30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10: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64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256</a:t>
            </a:r>
            <a:r>
              <a:rPr lang="bg-BG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1024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1224" y="26942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(var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45516" y="3933972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26CD2E95-3B5C-475A-A44A-C035C4E8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23A09D12-ECD3-4DD8-95C3-7FECFF496A8B}"/>
              </a:ext>
            </a:extLst>
          </p:cNvPr>
          <p:cNvSpPr txBox="1"/>
          <p:nvPr/>
        </p:nvSpPr>
        <p:spPr>
          <a:xfrm>
            <a:off x="1443026" y="5823245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bg-BG"/>
              <a:t>Конструкция </a:t>
            </a:r>
            <a:r>
              <a:rPr lang="en-US"/>
              <a:t>While</a:t>
            </a:r>
            <a:endParaRPr lang="en-US" dirty="0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84" y="2461113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717957" y="182608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  <p:sp>
        <p:nvSpPr>
          <p:cNvPr id="19" name="Slide Number Placeholder">
            <a:extLst>
              <a:ext uri="{FF2B5EF4-FFF2-40B4-BE49-F238E27FC236}">
                <a16:creationId xmlns:a16="http://schemas.microsoft.com/office/drawing/2014/main" id="{8122AAC3-5D59-4C65-9FFD-01FE9EB9E4D7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Да се отпечатат всички числа </a:t>
            </a:r>
            <a:r>
              <a:rPr lang="en-US" sz="3200" dirty="0"/>
              <a:t>≤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200" dirty="0"/>
              <a:t> от редицата: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200" dirty="0"/>
              <a:t>, …</a:t>
            </a:r>
          </a:p>
          <a:p>
            <a:pPr lvl="1"/>
            <a:r>
              <a:rPr lang="bg-BG" sz="3000" dirty="0"/>
              <a:t>Всяко следващо число = предишно число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числа 2</a:t>
            </a:r>
            <a:r>
              <a:rPr lang="en-US"/>
              <a:t>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2618096"/>
            <a:ext cx="10363200" cy="31113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848883"/>
            <a:ext cx="4191000" cy="1171428"/>
          </a:xfrm>
          <a:prstGeom prst="wedgeRoundRectCallout">
            <a:avLst>
              <a:gd name="adj1" fmla="val -70134"/>
              <a:gd name="adj2" fmla="val -166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Повтаряй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num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9812" y="4977825"/>
            <a:ext cx="3685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1, 3, 7, 15, 31, 63, …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E04F86E-E1D0-45CB-939A-3C26B6F6A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7F26D202-6F58-49EA-9F07-BC46F1038E70}"/>
              </a:ext>
            </a:extLst>
          </p:cNvPr>
          <p:cNvSpPr txBox="1"/>
          <p:nvPr/>
        </p:nvSpPr>
        <p:spPr>
          <a:xfrm>
            <a:off x="1443026" y="5758067"/>
            <a:ext cx="9296400" cy="86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</a:t>
            </a:r>
            <a:r>
              <a:rPr lang="bg-B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https://judge.softuni.bg/Contests/2640/Повторения-с-различни-стъпки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4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1195</Words>
  <Application>Microsoft Office PowerPoint</Application>
  <PresentationFormat>По избор</PresentationFormat>
  <Paragraphs>176</Paragraphs>
  <Slides>17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 16x9</vt:lpstr>
      <vt:lpstr>Сложни конструкции за повторение</vt:lpstr>
      <vt:lpstr>Съдържание</vt:lpstr>
      <vt:lpstr>Повторения със стъпка</vt:lpstr>
      <vt:lpstr>Числата от 1 до N през 3</vt:lpstr>
      <vt:lpstr>Числата от N до 1 в обратен ред</vt:lpstr>
      <vt:lpstr>Числата от 1 до 2N с For-цикъл</vt:lpstr>
      <vt:lpstr>Четни степени на 2</vt:lpstr>
      <vt:lpstr>Конструкция While</vt:lpstr>
      <vt:lpstr>Редица числа 2K+1</vt:lpstr>
      <vt:lpstr>Число в диапазона [1…100]</vt:lpstr>
      <vt:lpstr>Най-голям общ делител (НОД)</vt:lpstr>
      <vt:lpstr>Най-голям общ делител (НОД)</vt:lpstr>
      <vt:lpstr>Алгоритъм на Евклид за НОД</vt:lpstr>
      <vt:lpstr>Презентация на PowerPoint</vt:lpstr>
      <vt:lpstr>Какво научихме днес?</vt:lpstr>
      <vt:lpstr>Повторения с различни стъпки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с различни стъпки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298</cp:revision>
  <dcterms:created xsi:type="dcterms:W3CDTF">2014-01-02T17:00:34Z</dcterms:created>
  <dcterms:modified xsi:type="dcterms:W3CDTF">2020-11-09T16:59:56Z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