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475" r:id="rId3"/>
    <p:sldId id="276" r:id="rId4"/>
    <p:sldId id="436" r:id="rId5"/>
    <p:sldId id="437" r:id="rId6"/>
    <p:sldId id="442" r:id="rId7"/>
    <p:sldId id="438" r:id="rId8"/>
    <p:sldId id="446" r:id="rId9"/>
    <p:sldId id="447" r:id="rId10"/>
    <p:sldId id="449" r:id="rId11"/>
    <p:sldId id="450" r:id="rId12"/>
    <p:sldId id="451" r:id="rId13"/>
    <p:sldId id="445" r:id="rId14"/>
    <p:sldId id="435" r:id="rId15"/>
    <p:sldId id="439" r:id="rId16"/>
    <p:sldId id="440" r:id="rId17"/>
    <p:sldId id="452" r:id="rId18"/>
    <p:sldId id="453" r:id="rId19"/>
    <p:sldId id="472" r:id="rId20"/>
    <p:sldId id="427" r:id="rId21"/>
    <p:sldId id="473" r:id="rId22"/>
    <p:sldId id="481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3EF12C7-D87E-4DA5-A8C5-EDE500F13A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6070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105BEEC-9A9D-45CE-8516-277CA123BA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636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8C92EC0-C0BD-442B-B6FC-E189268B06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7751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DAA09CB-35F4-43A6-9F1E-B0AD9D2EB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2844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4554C4-2767-4743-B3A1-49E34BFE4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3240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1.jpeg"/><Relationship Id="rId4" Type="http://schemas.openxmlformats.org/officeDocument/2006/relationships/image" Target="../media/image28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1/&#1055;&#1086;&#1074;&#1090;&#1086;&#1088;&#1077;&#1085;&#1080;&#1103;-&#1086;&#1090;-&#1087;&#1086;-&#1074;&#1080;&#1089;&#1086;&#1082;&#1072;-&#1089;&#1083;&#1086;&#1078;&#1085;&#1086;&#1089;&#1090;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6612" y="685800"/>
            <a:ext cx="106534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от по-висока сложност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/>
          </a:bodyPr>
          <a:lstStyle/>
          <a:p>
            <a:r>
              <a:rPr lang="en-US" dirty="0"/>
              <a:t>Do…While</a:t>
            </a:r>
            <a:r>
              <a:rPr lang="bg-BG" dirty="0"/>
              <a:t>, безкрайни повторения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73752" y="2971800"/>
            <a:ext cx="3906606" cy="32367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7" name="Picture 4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487761D-FD15-436F-B1D8-AB4889049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E878C347-05FC-4907-8A64-9C3C12B719B9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E6655EA-21A0-4781-B92F-662CD6BBA910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E4F2EAFD-C9B8-486A-82E4-1BAA814ADDFF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7"/>
              </a:rPr>
              <a:t>https://it-kariera.mon.bg/e-learning/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8A0D85-4226-4E81-A743-F4905790D529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47CA84-0393-4C6B-A26C-D9CDC448D4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42211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Да се напише програма, която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въвежда четно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невалидно число </a:t>
            </a:r>
            <a:r>
              <a:rPr lang="bg-BG" sz="3000" dirty="0"/>
              <a:t>да връща към повторно въвеждане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 Break в безкраен цикъл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14" y="2133600"/>
            <a:ext cx="10207624" cy="3933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even number </a:t>
            </a:r>
            <a:r>
              <a:rPr lang="bg-BG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 from the loop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Console.WriteLine("The number is not even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Console.WriteLine("Even number entered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{0}",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261617" y="2636037"/>
            <a:ext cx="2216908" cy="1288800"/>
            <a:chOff x="9094190" y="2597400"/>
            <a:chExt cx="2216908" cy="1288800"/>
          </a:xfrm>
        </p:grpSpPr>
        <p:pic>
          <p:nvPicPr>
            <p:cNvPr id="7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87302EB-42A8-4082-BC37-F9F4A1E4F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0E0520B-C401-4A28-8142-9F8373B69B04}"/>
              </a:ext>
            </a:extLst>
          </p:cNvPr>
          <p:cNvSpPr txBox="1"/>
          <p:nvPr/>
        </p:nvSpPr>
        <p:spPr>
          <a:xfrm>
            <a:off x="1154484" y="5999634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2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Справяне с грешни числа: try … catch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1117242"/>
            <a:ext cx="10664824" cy="49182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 not even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767370" y="4147540"/>
            <a:ext cx="5105400" cy="970739"/>
          </a:xfrm>
          <a:prstGeom prst="wedgeRoundRectCallout">
            <a:avLst>
              <a:gd name="adj1" fmla="val -65237"/>
              <a:gd name="adj2" fmla="val -16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int.Parse(…)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гръмне, ще се изпълни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блокът</a:t>
            </a:r>
            <a:endParaRPr lang="bg-BG" sz="2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65" y="1943131"/>
            <a:ext cx="1871647" cy="1460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259" y="4381293"/>
            <a:ext cx="1225554" cy="122003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CED75DB-990E-4C8B-8D9B-50F675A4F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DC62E9E-CD0F-4B99-BBAB-4843CB81B16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1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6111" y="3781520"/>
            <a:ext cx="3973301" cy="231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Пример: </a:t>
            </a:r>
            <a:r>
              <a:rPr lang="en-US" sz="3200" dirty="0">
                <a:solidFill>
                  <a:prstClr val="white"/>
                </a:solidFill>
              </a:rPr>
              <a:t>F(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>
                <a:solidFill>
                  <a:prstClr val="white"/>
                </a:solidFill>
              </a:rPr>
              <a:t>)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987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Да се въведе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и да се пресметна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prstClr val="white"/>
                </a:solidFill>
              </a:rPr>
              <a:t>-</a:t>
            </a:r>
            <a:r>
              <a:rPr lang="bg-BG" sz="3200" dirty="0">
                <a:solidFill>
                  <a:prstClr val="white"/>
                </a:solidFill>
              </a:rPr>
              <a:t>тото число на Фибоначи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32413" y="2006394"/>
            <a:ext cx="7148399" cy="40134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f0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f1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n-1;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fNext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Console.WriteLine(f1);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8" name="Picture 2" descr="https://encrypted-tbn2.gstatic.com/images?q=tbn:ANd9GcSpmKhMIjTyWTCKux2Zb70JWS-gvL6dYvJP1g1lPVZSD0oG4us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70" y="3885126"/>
            <a:ext cx="1654374" cy="18907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3C7929F-4000-4A18-ABEC-C1EAE9641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567C601-D817-4A3F-9F8F-F5BE3DA5F09F}"/>
              </a:ext>
            </a:extLst>
          </p:cNvPr>
          <p:cNvSpPr txBox="1"/>
          <p:nvPr/>
        </p:nvSpPr>
        <p:spPr>
          <a:xfrm>
            <a:off x="1154484" y="5994647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1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031620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4508E183-E131-40D4-95AA-522D4C204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2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5326" y="890404"/>
            <a:ext cx="10591800" cy="5213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Console.Write("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66212" y="3701589"/>
            <a:ext cx="2020800" cy="23944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549728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D2920D5-D5F3-4D23-A9E9-683020CA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BBC758D-29AF-4FB8-8A11-49E980B41143}"/>
              </a:ext>
            </a:extLst>
          </p:cNvPr>
          <p:cNvSpPr txBox="1"/>
          <p:nvPr/>
        </p:nvSpPr>
        <p:spPr>
          <a:xfrm>
            <a:off x="1154484" y="6034213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64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4615292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2F528791-7F00-414A-A973-202380CC2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4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43221" y="3210866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21E96CB-C9F1-4C04-8638-62FDD492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0433710-85D3-4C5D-BC49-41EBDF6D8A3F}"/>
              </a:ext>
            </a:extLst>
          </p:cNvPr>
          <p:cNvSpPr txBox="1"/>
          <p:nvPr/>
        </p:nvSpPr>
        <p:spPr>
          <a:xfrm>
            <a:off x="1154484" y="5942869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7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84612" y="868896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457631D-1986-49AE-8A64-F8AD5AA7F97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2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237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Безкраен цикъл: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Прекъсване на безкраен цикъл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bg-BG" sz="2800" dirty="0"/>
              <a:t>Оператор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5092" y="1676400"/>
            <a:ext cx="3367778" cy="28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A663BF4-3776-4DAE-B928-5E772847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4458905"/>
            <a:ext cx="77724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Console.WriteLine("This will not execute");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2F20F-182F-45B7-8B90-05981FFEB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1791954"/>
            <a:ext cx="79248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Console.WriteLine("Infinite loop");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BB87E-6CC6-4A18-ADE4-981B8045BD6F}"/>
              </a:ext>
            </a:extLst>
          </p:cNvPr>
          <p:cNvGrpSpPr/>
          <p:nvPr/>
        </p:nvGrpSpPr>
        <p:grpSpPr>
          <a:xfrm>
            <a:off x="8532812" y="4342412"/>
            <a:ext cx="1922161" cy="1678375"/>
            <a:chOff x="7558418" y="2564463"/>
            <a:chExt cx="4019280" cy="36440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AA08D48-C0B8-48ED-AF98-3F762FB3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532B17E-FC19-4A79-BF36-B5430AE17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2FB70FC8-65CD-47BC-962E-25F7AFB5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1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bg-BG" dirty="0"/>
              <a:t>По-сложни конструкции за цикъл: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</a:t>
            </a:r>
            <a:r>
              <a:rPr lang="bg-BG" dirty="0"/>
              <a:t>цикъл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bg-BG" dirty="0"/>
              <a:t>безкраен цикъл</a:t>
            </a:r>
          </a:p>
          <a:p>
            <a:pPr lvl="1">
              <a:lnSpc>
                <a:spcPct val="150000"/>
              </a:lnSpc>
            </a:pP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try … catch</a:t>
            </a:r>
          </a:p>
          <a:p>
            <a:pPr lvl="0">
              <a:lnSpc>
                <a:spcPct val="150000"/>
              </a:lnSpc>
            </a:pPr>
            <a:r>
              <a:rPr lang="bg-BG" dirty="0"/>
              <a:t>По-сложни задачи с вложени цикли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C98DD-35BA-4607-B478-2CE5026E3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34" y="1638300"/>
            <a:ext cx="4762500" cy="49149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372651" y="1243633"/>
            <a:ext cx="1922161" cy="1678375"/>
            <a:chOff x="7558418" y="2564463"/>
            <a:chExt cx="4019280" cy="3644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94E8FCF-4201-4800-B16B-FA4689122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8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от по-висока сложност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0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1545717-1614-411B-85CA-162744AA0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/>
              <a:t>Do…While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/>
              <a:t>Повторение докато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B36F6953-3F0E-42E7-AF12-F066DBFAB24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5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естествено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да се изчисли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…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Пример: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5908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Console.WriteLine(fact);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1412" y="2950899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950ADE9-301B-4F9F-9B55-4EE18C3B1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1BDC5697-C678-4740-9049-2245F6C8A5E7}"/>
              </a:ext>
            </a:extLst>
          </p:cNvPr>
          <p:cNvSpPr txBox="1"/>
          <p:nvPr/>
        </p:nvSpPr>
        <p:spPr>
          <a:xfrm>
            <a:off x="1154484" y="5907090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сумират цифрите на цяло положително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5908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of digits: {0}", sum);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46812" y="3268641"/>
            <a:ext cx="4419600" cy="1143000"/>
          </a:xfrm>
          <a:prstGeom prst="wedgeRoundRectCallout">
            <a:avLst>
              <a:gd name="adj1" fmla="val -61525"/>
              <a:gd name="adj2" fmla="val 44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88084" y="4735169"/>
            <a:ext cx="6434224" cy="654034"/>
          </a:xfrm>
          <a:prstGeom prst="wedgeRoundRectCallout">
            <a:avLst>
              <a:gd name="adj1" fmla="val -60432"/>
              <a:gd name="adj2" fmla="val -37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 последната цифра 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9DCCD58-8454-4C23-958F-42CD2CF31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237FCEB9-A790-4740-A084-F56E9E3A585A}"/>
              </a:ext>
            </a:extLst>
          </p:cNvPr>
          <p:cNvSpPr txBox="1"/>
          <p:nvPr/>
        </p:nvSpPr>
        <p:spPr>
          <a:xfrm>
            <a:off x="1154484" y="5952438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3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62534" y="1600200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5504000"/>
            <a:ext cx="10820398" cy="820600"/>
          </a:xfrm>
        </p:spPr>
        <p:txBody>
          <a:bodyPr/>
          <a:lstStyle/>
          <a:p>
            <a:r>
              <a:rPr lang="ru-RU"/>
              <a:t>Безкрайни цикли и оператор Break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C79B1CE-ABDA-4A32-AE89-DF747402DA1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3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bg-BG" dirty="0"/>
              <a:t>е когато повтаряме нещо до безкрайност: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1981200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336363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(;;)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7" y="2421852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54" y="4839416"/>
            <a:ext cx="1969179" cy="1012024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6B298B2-3345-4331-9688-D89FF6A7C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0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413" y="1066800"/>
                <a:ext cx="11804822" cy="557035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bg-BG" sz="3200" dirty="0"/>
                  <a:t>Едно число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</a:t>
                </a:r>
                <a:r>
                  <a:rPr lang="bg-BG" sz="3200" dirty="0"/>
                  <a:t>е </a:t>
                </a:r>
                <a:r>
                  <a:rPr lang="bg-BG" sz="3200" dirty="0">
                    <a:solidFill>
                      <a:schemeClr val="tx2">
                        <a:lumMod val="75000"/>
                      </a:schemeClr>
                    </a:solidFill>
                  </a:rPr>
                  <a:t>просто</a:t>
                </a:r>
                <a:r>
                  <a:rPr lang="bg-BG" sz="3200" dirty="0"/>
                  <a:t>, ако се дели единствено на </a:t>
                </a:r>
                <a:r>
                  <a:rPr lang="bg-BG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bg-BG" sz="3200" dirty="0"/>
                  <a:t> и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Прости числа: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5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11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19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29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31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41</a:t>
                </a:r>
                <a:r>
                  <a:rPr lang="bg-BG" sz="3000" dirty="0"/>
                  <a:t>,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 43</a:t>
                </a:r>
                <a:r>
                  <a:rPr lang="bg-BG" sz="3000" dirty="0"/>
                  <a:t>, …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Непрости (композитни) числа: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10</a:t>
                </a:r>
                <a:r>
                  <a:rPr lang="bg-BG" sz="3000" dirty="0"/>
                  <a:t> = 2 * 5,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21 </a:t>
                </a:r>
                <a:r>
                  <a:rPr lang="bg-BG" sz="3000" dirty="0"/>
                  <a:t>= 3 * 7,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143</a:t>
                </a:r>
                <a:r>
                  <a:rPr lang="bg-BG" sz="3000" dirty="0"/>
                  <a:t> = 13 * 11</a:t>
                </a:r>
              </a:p>
              <a:p>
                <a:pPr>
                  <a:lnSpc>
                    <a:spcPct val="110000"/>
                  </a:lnSpc>
                </a:pPr>
                <a:r>
                  <a:rPr lang="bg-BG" sz="3200" dirty="0"/>
                  <a:t>Едно число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</a:t>
                </a:r>
                <a:r>
                  <a:rPr lang="bg-BG" sz="3200" dirty="0"/>
                  <a:t>е просто, ако се дели</a:t>
                </a:r>
                <a:r>
                  <a:rPr lang="en-US" sz="3200" dirty="0"/>
                  <a:t> </a:t>
                </a:r>
                <a:r>
                  <a:rPr lang="bg-BG" sz="3200" dirty="0"/>
                  <a:t>на число между </a:t>
                </a:r>
                <a:r>
                  <a:rPr lang="bg-BG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bg-BG" sz="3200" dirty="0"/>
                  <a:t> и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n-1</a:t>
                </a:r>
                <a:endPara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bg-BG" sz="3200" dirty="0"/>
                  <a:t>Алгоритъм за проверка дали число е </a:t>
                </a:r>
                <a:r>
                  <a:rPr lang="bg-BG" sz="3200" dirty="0">
                    <a:solidFill>
                      <a:schemeClr val="tx2">
                        <a:lumMod val="75000"/>
                      </a:schemeClr>
                    </a:solidFill>
                  </a:rPr>
                  <a:t>просто</a:t>
                </a:r>
                <a:r>
                  <a:rPr lang="bg-BG" sz="3200" dirty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Проверяваме дали 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bg-BG" sz="3000" dirty="0"/>
                  <a:t>се дели на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/>
                  <a:t>, …, </a:t>
                </a: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n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-1</a:t>
                </a:r>
              </a:p>
              <a:p>
                <a:pPr marL="609494" lvl="2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Ако се раздели, значи е композитно</a:t>
                </a:r>
              </a:p>
              <a:p>
                <a:pPr marL="609494" lvl="2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Ако не се раздели, значи е просто</a:t>
                </a:r>
                <a:endParaRPr lang="en-US" dirty="0"/>
              </a:p>
              <a:p>
                <a:pPr marL="304747" lvl="1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Оптимизация: вместо до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n-1</a:t>
                </a:r>
                <a:r>
                  <a:rPr lang="en-US" dirty="0"/>
                  <a:t> </a:t>
                </a:r>
                <a:r>
                  <a:rPr lang="bg-BG" dirty="0"/>
                  <a:t>да се проверяват делители до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413" y="1066800"/>
                <a:ext cx="11804822" cy="5570355"/>
              </a:xfrm>
              <a:blipFill rotWithShape="0">
                <a:blip r:embed="rId2"/>
                <a:stretch>
                  <a:fillRect l="-1033" t="-1641" b="-3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69" y="3772557"/>
            <a:ext cx="2385443" cy="2088054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622EF2A-F4A2-42DE-98D6-459C66AA0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5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900" dirty="0"/>
              <a:t>Проверка за просто число. Оператор break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234619"/>
            <a:ext cx="1036637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2; i &lt;= Math.Sqrt(n);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i == 0)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(prime) Console.WriteLine("Prime");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Console.WriteLine("Not prime");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98260" y="4038600"/>
            <a:ext cx="4294496" cy="704249"/>
          </a:xfrm>
          <a:prstGeom prst="wedgeRoundRectCallout">
            <a:avLst>
              <a:gd name="adj1" fmla="val -61280"/>
              <a:gd name="adj2" fmla="val -3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967404" y="4106840"/>
            <a:ext cx="1066800" cy="1025856"/>
          </a:xfrm>
          <a:prstGeom prst="bentConnector3">
            <a:avLst>
              <a:gd name="adj1" fmla="val 14339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418" y="3860442"/>
            <a:ext cx="2432515" cy="1999661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BBEDAC3-B434-4F5C-998D-1163D4E61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6046BBE-4D88-4D7F-A93D-E8711D2C0E06}"/>
              </a:ext>
            </a:extLst>
          </p:cNvPr>
          <p:cNvSpPr txBox="1"/>
          <p:nvPr/>
        </p:nvSpPr>
        <p:spPr>
          <a:xfrm>
            <a:off x="1154484" y="5952486"/>
            <a:ext cx="987348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https://judge.softuni.bg/Contests/2641/Повторения-от-по-висока-сложност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0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7144</TotalTime>
  <Words>1583</Words>
  <Application>Microsoft Office PowerPoint</Application>
  <PresentationFormat>По избор</PresentationFormat>
  <Paragraphs>279</Paragraphs>
  <Slides>21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Wingdings</vt:lpstr>
      <vt:lpstr>Wingdings 2</vt:lpstr>
      <vt:lpstr>SoftUni 16x9</vt:lpstr>
      <vt:lpstr>Повторения от по-висока сложност</vt:lpstr>
      <vt:lpstr>Съдържание</vt:lpstr>
      <vt:lpstr>Do…While цикъл</vt:lpstr>
      <vt:lpstr>Изчисляване на факториел</vt:lpstr>
      <vt:lpstr>Сумиране на цифрите на число</vt:lpstr>
      <vt:lpstr>Безкрайни цикли и оператор Break</vt:lpstr>
      <vt:lpstr>Безкраен цикъл</vt:lpstr>
      <vt:lpstr>Прости числа</vt:lpstr>
      <vt:lpstr>Проверка за просто число. Оператор break</vt:lpstr>
      <vt:lpstr>Оператор Break в безкраен цикъл</vt:lpstr>
      <vt:lpstr>Справяне с грешни числа: try … catch</vt:lpstr>
      <vt:lpstr>Задачи с цикли</vt:lpstr>
      <vt:lpstr>Числа на Фибоначи</vt:lpstr>
      <vt:lpstr>Пирамида от числа</vt:lpstr>
      <vt:lpstr>Пирамида от числа – решение</vt:lpstr>
      <vt:lpstr>Таблица с числа</vt:lpstr>
      <vt:lpstr>Таблица с числа – решение</vt:lpstr>
      <vt:lpstr>Презентация на PowerPoint</vt:lpstr>
      <vt:lpstr>Какво научихме днес?</vt:lpstr>
      <vt:lpstr>Повторения от по-висока сложност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от по-висока сложност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297</cp:revision>
  <dcterms:created xsi:type="dcterms:W3CDTF">2014-01-02T17:00:34Z</dcterms:created>
  <dcterms:modified xsi:type="dcterms:W3CDTF">2020-11-09T16:03:05Z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